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61" r:id="rId6"/>
    <p:sldId id="259" r:id="rId7"/>
    <p:sldId id="260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/>
              <a:t>THREE PHASE SYSTEM </a:t>
            </a:r>
          </a:p>
        </p:txBody>
      </p:sp>
      <p:sp>
        <p:nvSpPr>
          <p:cNvPr id="4" name="Rectangle 3"/>
          <p:cNvSpPr/>
          <p:nvPr/>
        </p:nvSpPr>
        <p:spPr>
          <a:xfrm>
            <a:off x="802532" y="22098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Our main interest in naming electric systems or devices is in the power.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2828836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Energy transfer to the network from the source is called positive power, while energy movement to the source from the network is negative power. 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38100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Single - phase systems are quite satisfactory when the </a:t>
            </a:r>
            <a:r>
              <a:rPr lang="en-US" dirty="0" err="1"/>
              <a:t>a.c</a:t>
            </a:r>
            <a:r>
              <a:rPr lang="en-US" dirty="0"/>
              <a:t> is applied for heating.  But for use in an </a:t>
            </a:r>
            <a:r>
              <a:rPr lang="en-US" dirty="0" err="1"/>
              <a:t>a.c</a:t>
            </a:r>
            <a:r>
              <a:rPr lang="en-US" dirty="0"/>
              <a:t> motor the single - phase system proves inadequate. </a:t>
            </a:r>
          </a:p>
        </p:txBody>
      </p:sp>
    </p:spTree>
    <p:extLst>
      <p:ext uri="{BB962C8B-B14F-4D97-AF65-F5344CB8AC3E}">
        <p14:creationId xmlns:p14="http://schemas.microsoft.com/office/powerpoint/2010/main" val="887373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Example 6.5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Express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following current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phasors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as instantaneous currents, all at a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  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(a) 10 &lt;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0     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b)  25 &lt; -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30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(c)  6 &lt; -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a)   i = √2 (10)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 14.4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t.    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(b) i = √2 (25)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– 30o) = 35.35 Sin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– 30o)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c) i = √2 (6) Sin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– 90o) = 8.484 Sin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– 90o)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2971800"/>
            <a:ext cx="838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Exercises 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Phase </a:t>
            </a:r>
            <a:r>
              <a:rPr lang="en-US" dirty="0"/>
              <a:t>voltage of a star-connected alternator are ER = </a:t>
            </a:r>
            <a:r>
              <a:rPr lang="en-US" dirty="0" smtClean="0"/>
              <a:t>231 &lt; 0V</a:t>
            </a:r>
            <a:r>
              <a:rPr lang="en-US" dirty="0"/>
              <a:t>; and EY = </a:t>
            </a:r>
            <a:r>
              <a:rPr lang="en-US" dirty="0" smtClean="0"/>
              <a:t>231&lt; </a:t>
            </a:r>
            <a:r>
              <a:rPr lang="en-US" dirty="0"/>
              <a:t>-</a:t>
            </a:r>
            <a:r>
              <a:rPr lang="en-US" dirty="0" smtClean="0"/>
              <a:t>120V</a:t>
            </a:r>
            <a:r>
              <a:rPr lang="en-US" dirty="0"/>
              <a:t>; and EB = 231 </a:t>
            </a:r>
            <a:r>
              <a:rPr lang="en-US" dirty="0" smtClean="0"/>
              <a:t>&lt;+120V</a:t>
            </a:r>
            <a:r>
              <a:rPr lang="en-US" dirty="0"/>
              <a:t>.  Determine the phase sequence. Evaluate ERY and </a:t>
            </a:r>
            <a:r>
              <a:rPr lang="en-US" dirty="0" smtClean="0"/>
              <a:t>EYB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</a:t>
            </a:r>
            <a:r>
              <a:rPr lang="en-US" dirty="0"/>
              <a:t>(Answer ERY = EYB = 400V)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dirty="0"/>
              <a:t>) A 400V, three phase voltage is supplied to a balanced three phase delta connected load of phase impedance (15 + j20</a:t>
            </a:r>
            <a:r>
              <a:rPr lang="en-US" dirty="0" smtClean="0"/>
              <a:t>) </a:t>
            </a:r>
            <a:r>
              <a:rPr lang="el-GR" dirty="0" smtClean="0"/>
              <a:t>Ω</a:t>
            </a:r>
            <a:r>
              <a:rPr lang="en-US" dirty="0" smtClean="0"/>
              <a:t>.  </a:t>
            </a:r>
            <a:r>
              <a:rPr lang="en-US" dirty="0"/>
              <a:t>Determine </a:t>
            </a:r>
            <a:r>
              <a:rPr lang="en-US" dirty="0" smtClean="0"/>
              <a:t>:  </a:t>
            </a:r>
            <a:r>
              <a:rPr lang="en-US" dirty="0"/>
              <a:t>i) The phase current in each </a:t>
            </a:r>
            <a:r>
              <a:rPr lang="en-US" dirty="0" smtClean="0"/>
              <a:t>line</a:t>
            </a:r>
          </a:p>
          <a:p>
            <a:r>
              <a:rPr lang="en-US" dirty="0" smtClean="0"/>
              <a:t> </a:t>
            </a:r>
            <a:r>
              <a:rPr lang="en-US" dirty="0"/>
              <a:t>ii) </a:t>
            </a:r>
            <a:r>
              <a:rPr lang="en-US" dirty="0" smtClean="0"/>
              <a:t>power  consumption </a:t>
            </a:r>
            <a:r>
              <a:rPr lang="en-US" dirty="0">
                <a:solidFill>
                  <a:prstClr val="black"/>
                </a:solidFill>
              </a:rPr>
              <a:t>Per phase </a:t>
            </a:r>
            <a:r>
              <a:rPr lang="en-US" dirty="0" smtClean="0"/>
              <a:t>? </a:t>
            </a:r>
            <a:r>
              <a:rPr lang="en-US" dirty="0"/>
              <a:t>iii) The </a:t>
            </a:r>
            <a:r>
              <a:rPr lang="en-US" dirty="0" smtClean="0"/>
              <a:t>vector  </a:t>
            </a:r>
            <a:r>
              <a:rPr lang="en-US" dirty="0"/>
              <a:t>sum of the three line </a:t>
            </a:r>
            <a:r>
              <a:rPr lang="en-US" dirty="0" smtClean="0"/>
              <a:t>currents ?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</a:t>
            </a:r>
          </a:p>
          <a:p>
            <a:r>
              <a:rPr lang="en-US"/>
              <a:t> </a:t>
            </a:r>
            <a:r>
              <a:rPr lang="en-US" smtClean="0"/>
              <a:t>                                                            </a:t>
            </a:r>
            <a:r>
              <a:rPr lang="en-US" dirty="0" smtClean="0"/>
              <a:t>(</a:t>
            </a:r>
            <a:r>
              <a:rPr lang="en-US" dirty="0"/>
              <a:t>Answer IL = 27.7A, P = 3,840W,  </a:t>
            </a:r>
            <a:r>
              <a:rPr lang="en-US" dirty="0" err="1"/>
              <a:t>Phasor</a:t>
            </a:r>
            <a:r>
              <a:rPr lang="en-US" dirty="0"/>
              <a:t> sum = 0) </a:t>
            </a:r>
          </a:p>
        </p:txBody>
      </p:sp>
    </p:spTree>
    <p:extLst>
      <p:ext uri="{BB962C8B-B14F-4D97-AF65-F5344CB8AC3E}">
        <p14:creationId xmlns:p14="http://schemas.microsoft.com/office/powerpoint/2010/main" val="260467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Relationship between line and phase voltage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66825"/>
            <a:ext cx="41719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50613"/>
            <a:ext cx="3657600" cy="240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3810000"/>
            <a:ext cx="75819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84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1500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Using the subscripts L and P for line and phase quantities respectively, we can summarize as follows: 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√3V</a:t>
            </a:r>
            <a:r>
              <a:rPr lang="en-US" sz="1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I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I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5240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/>
              </a:rPr>
              <a:t>Delta connected system with a balanced load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Fig 5.3 Delta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connected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system with balanced load </a:t>
            </a:r>
          </a:p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From fig. 5.3,the voltage on the line and phase are equal. 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i.e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V</a:t>
            </a:r>
            <a:r>
              <a:rPr lang="en-US" sz="1050" dirty="0" smtClean="0">
                <a:solidFill>
                  <a:srgbClr val="000000"/>
                </a:solidFill>
                <a:latin typeface="Times New Roman"/>
              </a:rPr>
              <a:t>L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V</a:t>
            </a:r>
            <a:r>
              <a:rPr lang="en-US" sz="1050" dirty="0" err="1">
                <a:solidFill>
                  <a:srgbClr val="000000"/>
                </a:solidFill>
                <a:latin typeface="Times New Roman"/>
              </a:rPr>
              <a:t>p</a:t>
            </a:r>
            <a:r>
              <a:rPr lang="en-US" sz="105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     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and   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Times New Roman"/>
              </a:rPr>
              <a:t>L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= </a:t>
            </a:r>
            <a:r>
              <a:rPr lang="en-US" dirty="0">
                <a:solidFill>
                  <a:srgbClr val="000000"/>
                </a:solidFill>
                <a:latin typeface="Cambria Math"/>
              </a:rPr>
              <a:t>√3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Times New Roman"/>
              </a:rPr>
              <a:t>p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935" y="3200400"/>
            <a:ext cx="581025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798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Times New Roman"/>
              </a:rPr>
              <a:t>Example 5.1 </a:t>
            </a:r>
            <a:endParaRPr lang="en-US" sz="1600" dirty="0">
              <a:solidFill>
                <a:srgbClr val="000000"/>
              </a:solidFill>
              <a:latin typeface="Times New Roman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A </a:t>
            </a:r>
            <a:r>
              <a:rPr lang="en-US" sz="1600" dirty="0">
                <a:solidFill>
                  <a:srgbClr val="000000"/>
                </a:solidFill>
                <a:latin typeface="Times New Roman"/>
              </a:rPr>
              <a:t>line voltage source of 400V and non-inductive loads of 10kW, 8kW and 5kW, all in a 3-phase 4-wire network, are linked to the respective conductors and neutral as depicted in fig. 5.5. Determine (a) the individual line currents, and (b) the neutral conductor current. 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Solution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endParaRPr lang="en-US" sz="1600" b="1" dirty="0">
              <a:solidFill>
                <a:srgbClr val="000000"/>
              </a:solidFill>
              <a:latin typeface="Times New Roman"/>
            </a:endParaRPr>
          </a:p>
          <a:p>
            <a:endParaRPr lang="en-US" sz="1600" b="1" dirty="0" smtClean="0">
              <a:solidFill>
                <a:srgbClr val="000000"/>
              </a:solidFill>
              <a:latin typeface="Times New Roman"/>
            </a:endParaRPr>
          </a:p>
          <a:p>
            <a:endParaRPr lang="en-US" sz="1600" b="1" dirty="0">
              <a:solidFill>
                <a:srgbClr val="000000"/>
              </a:solidFill>
              <a:latin typeface="Times New Roman"/>
            </a:endParaRPr>
          </a:p>
          <a:p>
            <a:endParaRPr lang="en-US" sz="1600" b="1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                                                                        </a:t>
            </a:r>
            <a:endParaRPr lang="en-US" sz="1600" b="1" dirty="0">
              <a:solidFill>
                <a:srgbClr val="000000"/>
              </a:solidFill>
              <a:latin typeface="Times New Roman"/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                                                                            b.</a:t>
            </a:r>
          </a:p>
          <a:p>
            <a:endParaRPr lang="en-US" sz="1600" b="1" dirty="0">
              <a:solidFill>
                <a:srgbClr val="000000"/>
              </a:solidFill>
              <a:latin typeface="Times New Roman"/>
            </a:endParaRPr>
          </a:p>
          <a:p>
            <a:endParaRPr lang="en-US" sz="1600" b="1" dirty="0" smtClean="0">
              <a:solidFill>
                <a:srgbClr val="000000"/>
              </a:solidFill>
              <a:latin typeface="Times New Roman"/>
            </a:endParaRPr>
          </a:p>
          <a:p>
            <a:endParaRPr lang="en-US" sz="1600" b="1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                                                                      </a:t>
            </a:r>
          </a:p>
          <a:p>
            <a:endParaRPr 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1"/>
            <a:ext cx="7391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19200"/>
            <a:ext cx="355282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3648075" cy="825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4" y="4102577"/>
            <a:ext cx="3457575" cy="836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39343"/>
            <a:ext cx="2997677" cy="69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91100"/>
            <a:ext cx="4267200" cy="1501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56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/>
          </a:bodyPr>
          <a:lstStyle/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Soluton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= I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– I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381001"/>
            <a:ext cx="5334000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952500"/>
            <a:ext cx="5295900" cy="1967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3" y="2286001"/>
            <a:ext cx="3401437" cy="9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52" y="3429001"/>
            <a:ext cx="35909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3" y="4648201"/>
            <a:ext cx="3753852" cy="129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99737"/>
            <a:ext cx="4181476" cy="276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97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693420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43175"/>
            <a:ext cx="4997969" cy="331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1957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Power with balanced 3-phase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load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11763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Let I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=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rms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value of the current in individual phases </a:t>
            </a:r>
            <a:endParaRPr lang="en-US" sz="18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and        </a:t>
            </a:r>
          </a:p>
          <a:p>
            <a:r>
              <a:rPr lang="en-US" sz="18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Vp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= </a:t>
            </a:r>
            <a:r>
              <a:rPr lang="en-US" sz="18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rms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value of the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p.d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across each phase </a:t>
            </a:r>
            <a:endParaRPr lang="en-US" sz="18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en-US" sz="18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per phase  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lang="en-US" sz="18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IpVp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 power 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factor.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And 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Total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power=  3IpVp x power factor </a:t>
            </a:r>
            <a:endParaRPr lang="en-US" sz="18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en-US" sz="18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Using the symbols V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and 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for the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rms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line voltage and current respectively, then for a star-connected system;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Vp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𝑉𝐿/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√3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      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=  I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Substituting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Vp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in equation 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we have, 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 =√3 V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pf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watts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-connected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Vp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=   V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   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=  𝐼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𝐿 /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√3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And substituting in equation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b="1" dirty="0" err="1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 =√3 V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pf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watts      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So in a balanced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az-Cyrl-AZ" sz="18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load the total power is always 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100" b="1" dirty="0" err="1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 =√3 V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pf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watts 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irrespective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the types of connection. </a:t>
            </a:r>
          </a:p>
        </p:txBody>
      </p:sp>
    </p:spTree>
    <p:extLst>
      <p:ext uri="{BB962C8B-B14F-4D97-AF65-F5344CB8AC3E}">
        <p14:creationId xmlns:p14="http://schemas.microsoft.com/office/powerpoint/2010/main" val="1851397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Example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three phase motor operating on a 400V system is developing 20kw at an efficiency of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0.87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of 0.82. Calculate: (a) the line current and (b) the phase current if the windings are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-connected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43399"/>
            <a:ext cx="2133600" cy="124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40767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585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5486400" cy="544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08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650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THREE PHASE SYSTEM </vt:lpstr>
      <vt:lpstr>Relationship between line and phase voltage </vt:lpstr>
      <vt:lpstr>PowerPoint Presentation</vt:lpstr>
      <vt:lpstr>PowerPoint Presentation</vt:lpstr>
      <vt:lpstr>PowerPoint Presentation</vt:lpstr>
      <vt:lpstr>PowerPoint Presentation</vt:lpstr>
      <vt:lpstr>Power with balanced 3-phase load</vt:lpstr>
      <vt:lpstr>PowerPoint Presentation</vt:lpstr>
      <vt:lpstr>Examples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PHASE SYSTEM </dc:title>
  <dc:creator>SuperLG</dc:creator>
  <cp:lastModifiedBy>SuperLG</cp:lastModifiedBy>
  <cp:revision>18</cp:revision>
  <dcterms:created xsi:type="dcterms:W3CDTF">2006-08-16T00:00:00Z</dcterms:created>
  <dcterms:modified xsi:type="dcterms:W3CDTF">2019-09-12T05:45:01Z</dcterms:modified>
</cp:coreProperties>
</file>