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72" r:id="rId10"/>
    <p:sldId id="263" r:id="rId11"/>
    <p:sldId id="264" r:id="rId12"/>
    <p:sldId id="269" r:id="rId13"/>
    <p:sldId id="270" r:id="rId14"/>
    <p:sldId id="271" r:id="rId15"/>
    <p:sldId id="265" r:id="rId16"/>
    <p:sldId id="266" r:id="rId17"/>
    <p:sldId id="267"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343105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195754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311145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36BF7E-A6DC-46A3-AE9A-1878FCFD24F7}" type="datetimeFigureOut">
              <a:rPr lang="en-US" smtClean="0"/>
              <a:t>11/28/2018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17E5C90-981A-40BE-9D1F-576326D0239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7E5C90-981A-40BE-9D1F-576326D0239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7E5C90-981A-40BE-9D1F-576326D0239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7E5C90-981A-40BE-9D1F-576326D0239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7E5C90-981A-40BE-9D1F-576326D023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7E5C90-981A-40BE-9D1F-576326D0239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17E5C90-981A-40BE-9D1F-576326D0239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7E5C90-981A-40BE-9D1F-576326D0239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2839097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17E5C90-981A-40BE-9D1F-576326D0239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7E5C90-981A-40BE-9D1F-576326D0239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7E5C90-981A-40BE-9D1F-576326D0239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6BF7E-A6DC-46A3-AE9A-1878FCFD24F7}"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204780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12952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6BF7E-A6DC-46A3-AE9A-1878FCFD24F7}"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134562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36BF7E-A6DC-46A3-AE9A-1878FCFD24F7}"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329396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BF7E-A6DC-46A3-AE9A-1878FCFD24F7}"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163212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39489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6BF7E-A6DC-46A3-AE9A-1878FCFD24F7}"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E5C90-981A-40BE-9D1F-576326D02394}" type="slidenum">
              <a:rPr lang="en-US" smtClean="0"/>
              <a:t>‹#›</a:t>
            </a:fld>
            <a:endParaRPr lang="en-US"/>
          </a:p>
        </p:txBody>
      </p:sp>
    </p:spTree>
    <p:extLst>
      <p:ext uri="{BB962C8B-B14F-4D97-AF65-F5344CB8AC3E}">
        <p14:creationId xmlns:p14="http://schemas.microsoft.com/office/powerpoint/2010/main" val="404217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6BF7E-A6DC-46A3-AE9A-1878FCFD24F7}" type="datetimeFigureOut">
              <a:rPr lang="en-US" smtClean="0"/>
              <a:t>11/28/2018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E5C90-981A-40BE-9D1F-576326D02394}" type="slidenum">
              <a:rPr lang="en-US" smtClean="0"/>
              <a:t>‹#›</a:t>
            </a:fld>
            <a:endParaRPr lang="en-US"/>
          </a:p>
        </p:txBody>
      </p:sp>
    </p:spTree>
    <p:extLst>
      <p:ext uri="{BB962C8B-B14F-4D97-AF65-F5344CB8AC3E}">
        <p14:creationId xmlns:p14="http://schemas.microsoft.com/office/powerpoint/2010/main" val="265666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36BF7E-A6DC-46A3-AE9A-1878FCFD24F7}" type="datetimeFigureOut">
              <a:rPr lang="en-US" smtClean="0"/>
              <a:t>11/28/2018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17E5C90-981A-40BE-9D1F-576326D0239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Lab%20Safety%20Video%20Part%20I.mp4"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chemlabs.uoregon.edu/Safety/MSDS.html"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0"/>
            <a:ext cx="9320257" cy="6060826"/>
          </a:xfrm>
          <a:prstGeom prst="rect">
            <a:avLst/>
          </a:prstGeom>
          <a:noFill/>
        </p:spPr>
        <p:txBody>
          <a:bodyPr wrap="square" rtlCol="0">
            <a:spAutoFit/>
          </a:bodyPr>
          <a:lstStyle/>
          <a:p>
            <a:pPr algn="ctr">
              <a:lnSpc>
                <a:spcPct val="150000"/>
              </a:lnSpc>
            </a:pPr>
            <a:r>
              <a:rPr 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Ishik university</a:t>
            </a:r>
            <a:endParaRPr lang="en-US" sz="4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en-US" sz="4400" b="1" dirty="0" smtClean="0">
                <a:solidFill>
                  <a:schemeClr val="accent3">
                    <a:lumMod val="50000"/>
                  </a:schemeClr>
                </a:solidFill>
                <a:latin typeface="Arial" pitchFamily="34" charset="0"/>
                <a:cs typeface="Arial" pitchFamily="34" charset="0"/>
              </a:rPr>
              <a:t>Petroleum &amp; Mining department</a:t>
            </a:r>
            <a:endParaRPr lang="en-US" sz="4400" b="1" dirty="0" smtClean="0">
              <a:solidFill>
                <a:schemeClr val="accent3">
                  <a:lumMod val="50000"/>
                </a:schemeClr>
              </a:solidFill>
              <a:latin typeface="Arial" pitchFamily="34" charset="0"/>
              <a:cs typeface="Arial" pitchFamily="34" charset="0"/>
            </a:endParaRPr>
          </a:p>
          <a:p>
            <a:pPr algn="ctr">
              <a:lnSpc>
                <a:spcPct val="150000"/>
              </a:lnSpc>
            </a:pPr>
            <a:r>
              <a:rPr lang="en-US" sz="44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Practical </a:t>
            </a:r>
            <a:r>
              <a:rPr lang="en-US" sz="44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General chemistry</a:t>
            </a:r>
            <a:endParaRPr lang="en-US" sz="44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lnSpc>
                <a:spcPct val="150000"/>
              </a:lnSpc>
            </a:pPr>
            <a:r>
              <a:rPr lang="en-US" sz="4400" b="1" dirty="0" smtClean="0">
                <a:solidFill>
                  <a:schemeClr val="tx2">
                    <a:lumMod val="50000"/>
                  </a:schemeClr>
                </a:solidFill>
                <a:latin typeface="Arial" pitchFamily="34" charset="0"/>
                <a:cs typeface="Arial" pitchFamily="34" charset="0"/>
              </a:rPr>
              <a:t>First stage</a:t>
            </a:r>
          </a:p>
          <a:p>
            <a:pPr algn="ctr">
              <a:lnSpc>
                <a:spcPct val="150000"/>
              </a:lnSpc>
            </a:pPr>
            <a:r>
              <a:rPr lang="en-US" sz="4400" b="1" dirty="0" smtClean="0">
                <a:solidFill>
                  <a:srgbClr val="7030A0"/>
                </a:solidFill>
                <a:latin typeface="Arial" pitchFamily="34" charset="0"/>
                <a:cs typeface="Arial" pitchFamily="34" charset="0"/>
              </a:rPr>
              <a:t>2018-2019</a:t>
            </a:r>
          </a:p>
          <a:p>
            <a:pPr algn="ctr">
              <a:lnSpc>
                <a:spcPct val="150000"/>
              </a:lnSpc>
            </a:pPr>
            <a:r>
              <a:rPr lang="en-US" sz="44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Wrea Mohammed </a:t>
            </a:r>
            <a:endParaRPr lang="en-US" sz="4400" b="1" dirty="0">
              <a:solidFill>
                <a:srgbClr val="00B0F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44964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a:hlinkClick r:id="rId2" action="ppaction://hlinkfile"/>
          </p:cNvPr>
          <p:cNvSpPr>
            <a:spLocks noChangeArrowheads="1"/>
          </p:cNvSpPr>
          <p:nvPr/>
        </p:nvSpPr>
        <p:spPr bwMode="auto">
          <a:xfrm>
            <a:off x="6553200" y="4899818"/>
            <a:ext cx="2057400" cy="1767681"/>
          </a:xfrm>
          <a:prstGeom prst="irregularSeal2">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pic>
        <p:nvPicPr>
          <p:cNvPr id="4099" name="Picture 8" descr="Description: http://t0.gstatic.com/images?q=tbn:ANd9GcSV3CzKz3wDU_LuUYoIuz7qLzCXR0FUppqBfGw_4niKbPQsXM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86275"/>
            <a:ext cx="2186277" cy="2371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09319"/>
            <a:ext cx="1981200" cy="21486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0" y="0"/>
            <a:ext cx="9144000" cy="4832092"/>
          </a:xfrm>
          <a:prstGeom prst="rect">
            <a:avLst/>
          </a:prstGeom>
        </p:spPr>
        <p:txBody>
          <a:bodyPr wrap="square">
            <a:spAutoFit/>
          </a:bodyPr>
          <a:lstStyle/>
          <a:p>
            <a:pPr marL="514350" lvl="0" indent="-514350" algn="just">
              <a:buClr>
                <a:srgbClr val="FF0000"/>
              </a:buClr>
              <a:buSzPct val="110000"/>
              <a:buFont typeface="+mj-lt"/>
              <a:buAutoNum type="arabicPeriod" startAt="11"/>
            </a:pPr>
            <a:r>
              <a:rPr lang="en-US" sz="2800" dirty="0"/>
              <a:t>Clean up all broken glassware immediately and dispose of the broken glass properly. </a:t>
            </a:r>
          </a:p>
          <a:p>
            <a:pPr marL="514350" lvl="0" indent="-514350" algn="just">
              <a:buClr>
                <a:srgbClr val="FF0000"/>
              </a:buClr>
              <a:buSzPct val="110000"/>
              <a:buFont typeface="+mj-lt"/>
              <a:buAutoNum type="arabicPeriod" startAt="11"/>
            </a:pPr>
            <a:endParaRPr lang="en-US" sz="2800" dirty="0" smtClean="0"/>
          </a:p>
          <a:p>
            <a:pPr marL="514350" lvl="0" indent="-514350" algn="just">
              <a:buClr>
                <a:srgbClr val="FF0000"/>
              </a:buClr>
              <a:buSzPct val="110000"/>
              <a:buFont typeface="+mj-lt"/>
              <a:buAutoNum type="arabicPeriod" startAt="11"/>
            </a:pPr>
            <a:r>
              <a:rPr lang="en-US" sz="2800" dirty="0" smtClean="0"/>
              <a:t>Never </a:t>
            </a:r>
            <a:r>
              <a:rPr lang="en-US" sz="2800" dirty="0"/>
              <a:t>leave burners unattended. Turn them off whenever you leave your workstation. Be sure that the gas is shut off at the bench rack when you leave the lab. </a:t>
            </a:r>
          </a:p>
          <a:p>
            <a:pPr marL="514350" indent="-514350" algn="just">
              <a:buClr>
                <a:srgbClr val="FF0000"/>
              </a:buClr>
              <a:buSzPct val="110000"/>
              <a:buFont typeface="+mj-lt"/>
              <a:buAutoNum type="arabicPeriod" startAt="11"/>
            </a:pPr>
            <a:endParaRPr lang="en-US" sz="2800" dirty="0" smtClean="0"/>
          </a:p>
          <a:p>
            <a:pPr marL="514350" indent="-514350" algn="just">
              <a:buClr>
                <a:srgbClr val="FF0000"/>
              </a:buClr>
              <a:buSzPct val="110000"/>
              <a:buFont typeface="+mj-lt"/>
              <a:buAutoNum type="arabicPeriod" startAt="11"/>
            </a:pPr>
            <a:r>
              <a:rPr lang="en-US" sz="2800" dirty="0" smtClean="0"/>
              <a:t>Beware </a:t>
            </a:r>
            <a:r>
              <a:rPr lang="en-US" sz="2800" dirty="0"/>
              <a:t>of hot glass--it looks exactly like cold glass</a:t>
            </a:r>
            <a:r>
              <a:rPr lang="en-US" sz="2800" dirty="0" smtClean="0"/>
              <a:t>.</a:t>
            </a:r>
          </a:p>
          <a:p>
            <a:pPr marL="514350" lvl="0" indent="-514350" algn="just">
              <a:buClr>
                <a:srgbClr val="FF0000"/>
              </a:buClr>
              <a:buSzPct val="110000"/>
              <a:buFont typeface="+mj-lt"/>
              <a:buAutoNum type="arabicPeriod" startAt="11"/>
            </a:pPr>
            <a:endParaRPr lang="en-US" sz="2800" dirty="0" smtClean="0"/>
          </a:p>
          <a:p>
            <a:pPr marL="514350" lvl="0" indent="-514350" algn="just">
              <a:buClr>
                <a:srgbClr val="FF0000"/>
              </a:buClr>
              <a:buSzPct val="110000"/>
              <a:buFont typeface="+mj-lt"/>
              <a:buAutoNum type="arabicPeriod" startAt="11"/>
            </a:pPr>
            <a:r>
              <a:rPr lang="en-US" sz="2800" dirty="0" smtClean="0"/>
              <a:t>Electrical </a:t>
            </a:r>
            <a:r>
              <a:rPr lang="en-US" sz="2800" dirty="0"/>
              <a:t>Hazard, never handle electrical items when you are wet. </a:t>
            </a:r>
          </a:p>
        </p:txBody>
      </p:sp>
    </p:spTree>
    <p:extLst>
      <p:ext uri="{BB962C8B-B14F-4D97-AF65-F5344CB8AC3E}">
        <p14:creationId xmlns:p14="http://schemas.microsoft.com/office/powerpoint/2010/main" val="4007134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7" name="Object 3"/>
          <p:cNvGraphicFramePr>
            <a:graphicFrameLocks noChangeAspect="1"/>
          </p:cNvGraphicFramePr>
          <p:nvPr/>
        </p:nvGraphicFramePr>
        <p:xfrm>
          <a:off x="771525" y="1143000"/>
          <a:ext cx="7931150" cy="3327400"/>
        </p:xfrm>
        <a:graphic>
          <a:graphicData uri="http://schemas.openxmlformats.org/presentationml/2006/ole">
            <mc:AlternateContent xmlns:mc="http://schemas.openxmlformats.org/markup-compatibility/2006">
              <mc:Choice xmlns:v="urn:schemas-microsoft-com:vml" Requires="v">
                <p:oleObj spid="_x0000_s9226" name="CS ChemDraw Drawing" r:id="rId3" imgW="5696253" imgH="2387600" progId="ChemDraw.Document.6.0">
                  <p:embed/>
                </p:oleObj>
              </mc:Choice>
              <mc:Fallback>
                <p:oleObj name="CS ChemDraw Drawing" r:id="rId3" imgW="5696253" imgH="2387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1143000"/>
                        <a:ext cx="7931150"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714754" y="6652"/>
            <a:ext cx="3762245" cy="830997"/>
          </a:xfrm>
          <a:prstGeom prst="rect">
            <a:avLst/>
          </a:prstGeom>
          <a:noFill/>
        </p:spPr>
        <p:txBody>
          <a:bodyPr wrap="square" rtlCol="0">
            <a:spAutoFit/>
          </a:bodyPr>
          <a:lstStyle/>
          <a:p>
            <a:r>
              <a:rPr lang="en-US" sz="4800" b="1" dirty="0" smtClean="0">
                <a:solidFill>
                  <a:srgbClr val="FF0000"/>
                </a:solidFill>
                <a:effectLst>
                  <a:outerShdw blurRad="38100" dist="38100" dir="2700000" algn="tl">
                    <a:srgbClr val="000000">
                      <a:alpha val="43137"/>
                    </a:srgbClr>
                  </a:outerShdw>
                </a:effectLst>
              </a:rPr>
              <a:t>Glassware's</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66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1676400" y="609600"/>
          <a:ext cx="5943600" cy="5411610"/>
        </p:xfrm>
        <a:graphic>
          <a:graphicData uri="http://schemas.openxmlformats.org/presentationml/2006/ole">
            <mc:AlternateContent xmlns:mc="http://schemas.openxmlformats.org/markup-compatibility/2006">
              <mc:Choice xmlns:v="urn:schemas-microsoft-com:vml" Requires="v">
                <p:oleObj spid="_x0000_s10250" name="CS ChemDraw Drawing" r:id="rId3" imgW="3599337" imgH="3277681" progId="ChemDraw.Document.6.0">
                  <p:embed/>
                </p:oleObj>
              </mc:Choice>
              <mc:Fallback>
                <p:oleObj name="CS ChemDraw Drawing" r:id="rId3" imgW="3599337" imgH="3277681"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609600"/>
                        <a:ext cx="5943600" cy="541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091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533400" y="930275"/>
          <a:ext cx="7766050" cy="4175125"/>
        </p:xfrm>
        <a:graphic>
          <a:graphicData uri="http://schemas.openxmlformats.org/presentationml/2006/ole">
            <mc:AlternateContent xmlns:mc="http://schemas.openxmlformats.org/markup-compatibility/2006">
              <mc:Choice xmlns:v="urn:schemas-microsoft-com:vml" Requires="v">
                <p:oleObj spid="_x0000_s11274" name="CS ChemDraw Drawing" r:id="rId3" imgW="7768893" imgH="4172355" progId="ChemDraw.Document.6.0">
                  <p:embed/>
                </p:oleObj>
              </mc:Choice>
              <mc:Fallback>
                <p:oleObj name="CS ChemDraw Drawing" r:id="rId3" imgW="7768893" imgH="417235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30275"/>
                        <a:ext cx="776605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 name="Straight Connector 3"/>
          <p:cNvCxnSpPr/>
          <p:nvPr/>
        </p:nvCxnSpPr>
        <p:spPr>
          <a:xfrm>
            <a:off x="6522720" y="2026920"/>
            <a:ext cx="640080" cy="64008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553200" y="2971800"/>
            <a:ext cx="1143000" cy="381000"/>
          </a:xfrm>
          <a:prstGeom prst="rect">
            <a:avLst/>
          </a:prstGeom>
          <a:noFill/>
        </p:spPr>
        <p:txBody>
          <a:bodyPr wrap="square" rtlCol="0">
            <a:spAutoFit/>
          </a:bodyPr>
          <a:lstStyle/>
          <a:p>
            <a:r>
              <a:rPr lang="en-US" b="1" dirty="0" smtClean="0">
                <a:latin typeface="Times New Roman" pitchFamily="18" charset="0"/>
                <a:cs typeface="Times New Roman" pitchFamily="18" charset="0"/>
              </a:rPr>
              <a:t>Stirrer</a:t>
            </a:r>
            <a:endParaRPr lang="en-US" b="1" dirty="0">
              <a:latin typeface="Times New Roman" pitchFamily="18" charset="0"/>
              <a:cs typeface="Times New Roman" pitchFamily="18" charset="0"/>
            </a:endParaRPr>
          </a:p>
        </p:txBody>
      </p:sp>
      <p:pic>
        <p:nvPicPr>
          <p:cNvPr id="6" name="Picture 5" descr="sieve"/>
          <p:cNvPicPr/>
          <p:nvPr/>
        </p:nvPicPr>
        <p:blipFill>
          <a:blip r:embed="rId5"/>
          <a:srcRect r="64204" b="19232"/>
          <a:stretch>
            <a:fillRect/>
          </a:stretch>
        </p:blipFill>
        <p:spPr bwMode="auto">
          <a:xfrm>
            <a:off x="2819400" y="3629025"/>
            <a:ext cx="1028700" cy="1628775"/>
          </a:xfrm>
          <a:prstGeom prst="rect">
            <a:avLst/>
          </a:prstGeom>
          <a:noFill/>
          <a:ln w="9525">
            <a:noFill/>
            <a:miter lim="800000"/>
            <a:headEnd/>
            <a:tailEnd/>
          </a:ln>
        </p:spPr>
      </p:pic>
      <p:pic>
        <p:nvPicPr>
          <p:cNvPr id="7" name="Picture 6" descr="reagentbot"/>
          <p:cNvPicPr/>
          <p:nvPr/>
        </p:nvPicPr>
        <p:blipFill>
          <a:blip r:embed="rId6"/>
          <a:srcRect l="27142" r="27638"/>
          <a:stretch>
            <a:fillRect/>
          </a:stretch>
        </p:blipFill>
        <p:spPr bwMode="auto">
          <a:xfrm>
            <a:off x="4629150" y="3622040"/>
            <a:ext cx="781050" cy="1711960"/>
          </a:xfrm>
          <a:prstGeom prst="rect">
            <a:avLst/>
          </a:prstGeom>
          <a:noFill/>
          <a:ln w="9525">
            <a:noFill/>
            <a:miter lim="800000"/>
            <a:headEnd/>
            <a:tailEnd/>
          </a:ln>
        </p:spPr>
      </p:pic>
      <p:sp>
        <p:nvSpPr>
          <p:cNvPr id="6147" name="Text Box 3"/>
          <p:cNvSpPr txBox="1">
            <a:spLocks noChangeArrowheads="1"/>
          </p:cNvSpPr>
          <p:nvPr/>
        </p:nvSpPr>
        <p:spPr bwMode="auto">
          <a:xfrm>
            <a:off x="2514600" y="5410200"/>
            <a:ext cx="1257300" cy="390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Washing bottle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4419600" y="5400675"/>
            <a:ext cx="1257300" cy="3905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Arial" pitchFamily="34" charset="0"/>
                <a:cs typeface="Arial" pitchFamily="34" charset="0"/>
              </a:rPr>
              <a:t>Reagent bottle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696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4079" y="6652"/>
            <a:ext cx="4715843" cy="830997"/>
          </a:xfrm>
          <a:prstGeom prst="rect">
            <a:avLst/>
          </a:prstGeom>
          <a:noFill/>
        </p:spPr>
        <p:txBody>
          <a:bodyPr wrap="none" rtlCol="0">
            <a:spAutoFit/>
          </a:bodyPr>
          <a:lstStyle/>
          <a:p>
            <a:r>
              <a:rPr lang="en-US" sz="4800" b="1" dirty="0" smtClean="0">
                <a:solidFill>
                  <a:srgbClr val="FF0000"/>
                </a:solidFill>
                <a:effectLst>
                  <a:outerShdw blurRad="38100" dist="38100" dir="2700000" algn="tl">
                    <a:srgbClr val="000000">
                      <a:alpha val="43137"/>
                    </a:srgbClr>
                  </a:outerShdw>
                </a:effectLst>
              </a:rPr>
              <a:t>Other glassware's</a:t>
            </a:r>
            <a:endParaRPr lang="en-US" sz="4800" b="1" dirty="0">
              <a:solidFill>
                <a:srgbClr val="FF0000"/>
              </a:solidFill>
              <a:effectLst>
                <a:outerShdw blurRad="38100" dist="38100" dir="2700000" algn="tl">
                  <a:srgbClr val="000000">
                    <a:alpha val="43137"/>
                  </a:srgbClr>
                </a:outerShdw>
              </a:effectLst>
            </a:endParaRPr>
          </a:p>
        </p:txBody>
      </p:sp>
      <p:sp>
        <p:nvSpPr>
          <p:cNvPr id="5"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19212899"/>
              </p:ext>
            </p:extLst>
          </p:nvPr>
        </p:nvGraphicFramePr>
        <p:xfrm>
          <a:off x="304800" y="837649"/>
          <a:ext cx="8366125" cy="6020351"/>
        </p:xfrm>
        <a:graphic>
          <a:graphicData uri="http://schemas.openxmlformats.org/presentationml/2006/ole">
            <mc:AlternateContent xmlns:mc="http://schemas.openxmlformats.org/markup-compatibility/2006">
              <mc:Choice xmlns:v="urn:schemas-microsoft-com:vml" Requires="v">
                <p:oleObj spid="_x0000_s5169" name="Document" r:id="rId3" imgW="5630157" imgH="7347592" progId="Word.Document.12">
                  <p:embed/>
                </p:oleObj>
              </mc:Choice>
              <mc:Fallback>
                <p:oleObj name="Document" r:id="rId3" imgW="5630157" imgH="7347592" progId="Word.Document.12">
                  <p:embed/>
                  <p:pic>
                    <p:nvPicPr>
                      <p:cNvPr id="0" name=""/>
                      <p:cNvPicPr/>
                      <p:nvPr/>
                    </p:nvPicPr>
                    <p:blipFill>
                      <a:blip r:embed="rId4"/>
                      <a:stretch>
                        <a:fillRect/>
                      </a:stretch>
                    </p:blipFill>
                    <p:spPr>
                      <a:xfrm>
                        <a:off x="304800" y="837649"/>
                        <a:ext cx="8366125" cy="6020351"/>
                      </a:xfrm>
                      <a:prstGeom prst="rect">
                        <a:avLst/>
                      </a:prstGeom>
                      <a:solidFill>
                        <a:schemeClr val="accent3">
                          <a:lumMod val="60000"/>
                          <a:lumOff val="40000"/>
                        </a:schemeClr>
                      </a:solidFill>
                    </p:spPr>
                  </p:pic>
                </p:oleObj>
              </mc:Fallback>
            </mc:AlternateContent>
          </a:graphicData>
        </a:graphic>
      </p:graphicFrame>
    </p:spTree>
    <p:extLst>
      <p:ext uri="{BB962C8B-B14F-4D97-AF65-F5344CB8AC3E}">
        <p14:creationId xmlns:p14="http://schemas.microsoft.com/office/powerpoint/2010/main" val="3641940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76958465"/>
              </p:ext>
            </p:extLst>
          </p:nvPr>
        </p:nvGraphicFramePr>
        <p:xfrm>
          <a:off x="304800" y="76200"/>
          <a:ext cx="8458200" cy="6858000"/>
        </p:xfrm>
        <a:graphic>
          <a:graphicData uri="http://schemas.openxmlformats.org/presentationml/2006/ole">
            <mc:AlternateContent xmlns:mc="http://schemas.openxmlformats.org/markup-compatibility/2006">
              <mc:Choice xmlns:v="urn:schemas-microsoft-com:vml" Requires="v">
                <p:oleObj spid="_x0000_s6170" name="Document" r:id="rId3" imgW="5630157" imgH="8136608" progId="Word.Document.12">
                  <p:embed/>
                </p:oleObj>
              </mc:Choice>
              <mc:Fallback>
                <p:oleObj name="Document" r:id="rId3" imgW="5630157" imgH="8136608" progId="Word.Document.12">
                  <p:embed/>
                  <p:pic>
                    <p:nvPicPr>
                      <p:cNvPr id="0" name=""/>
                      <p:cNvPicPr/>
                      <p:nvPr/>
                    </p:nvPicPr>
                    <p:blipFill>
                      <a:blip r:embed="rId4"/>
                      <a:stretch>
                        <a:fillRect/>
                      </a:stretch>
                    </p:blipFill>
                    <p:spPr>
                      <a:xfrm>
                        <a:off x="304800" y="76200"/>
                        <a:ext cx="8458200" cy="6858000"/>
                      </a:xfrm>
                      <a:prstGeom prst="rect">
                        <a:avLst/>
                      </a:prstGeom>
                      <a:solidFill>
                        <a:schemeClr val="accent3">
                          <a:lumMod val="60000"/>
                          <a:lumOff val="40000"/>
                        </a:schemeClr>
                      </a:solidFill>
                    </p:spPr>
                  </p:pic>
                </p:oleObj>
              </mc:Fallback>
            </mc:AlternateContent>
          </a:graphicData>
        </a:graphic>
      </p:graphicFrame>
    </p:spTree>
    <p:extLst>
      <p:ext uri="{BB962C8B-B14F-4D97-AF65-F5344CB8AC3E}">
        <p14:creationId xmlns:p14="http://schemas.microsoft.com/office/powerpoint/2010/main" val="107830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5265900"/>
              </p:ext>
            </p:extLst>
          </p:nvPr>
        </p:nvGraphicFramePr>
        <p:xfrm>
          <a:off x="304800" y="159327"/>
          <a:ext cx="8458200" cy="6622473"/>
        </p:xfrm>
        <a:graphic>
          <a:graphicData uri="http://schemas.openxmlformats.org/presentationml/2006/ole">
            <mc:AlternateContent xmlns:mc="http://schemas.openxmlformats.org/markup-compatibility/2006">
              <mc:Choice xmlns:v="urn:schemas-microsoft-com:vml" Requires="v">
                <p:oleObj spid="_x0000_s7193" name="Document" r:id="rId3" imgW="5630157" imgH="7633452" progId="Word.Document.12">
                  <p:embed/>
                </p:oleObj>
              </mc:Choice>
              <mc:Fallback>
                <p:oleObj name="Document" r:id="rId3" imgW="5630157" imgH="7633452" progId="Word.Document.12">
                  <p:embed/>
                  <p:pic>
                    <p:nvPicPr>
                      <p:cNvPr id="0" name=""/>
                      <p:cNvPicPr/>
                      <p:nvPr/>
                    </p:nvPicPr>
                    <p:blipFill>
                      <a:blip r:embed="rId4"/>
                      <a:stretch>
                        <a:fillRect/>
                      </a:stretch>
                    </p:blipFill>
                    <p:spPr>
                      <a:xfrm>
                        <a:off x="304800" y="159327"/>
                        <a:ext cx="8458200" cy="6622473"/>
                      </a:xfrm>
                      <a:prstGeom prst="rect">
                        <a:avLst/>
                      </a:prstGeom>
                      <a:solidFill>
                        <a:schemeClr val="accent3">
                          <a:lumMod val="60000"/>
                          <a:lumOff val="40000"/>
                        </a:schemeClr>
                      </a:solidFill>
                    </p:spPr>
                  </p:pic>
                </p:oleObj>
              </mc:Fallback>
            </mc:AlternateContent>
          </a:graphicData>
        </a:graphic>
      </p:graphicFrame>
    </p:spTree>
    <p:extLst>
      <p:ext uri="{BB962C8B-B14F-4D97-AF65-F5344CB8AC3E}">
        <p14:creationId xmlns:p14="http://schemas.microsoft.com/office/powerpoint/2010/main" val="25782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44183436"/>
              </p:ext>
            </p:extLst>
          </p:nvPr>
        </p:nvGraphicFramePr>
        <p:xfrm>
          <a:off x="228600" y="76200"/>
          <a:ext cx="8686799" cy="6705600"/>
        </p:xfrm>
        <a:graphic>
          <a:graphicData uri="http://schemas.openxmlformats.org/presentationml/2006/ole">
            <mc:AlternateContent xmlns:mc="http://schemas.openxmlformats.org/markup-compatibility/2006">
              <mc:Choice xmlns:v="urn:schemas-microsoft-com:vml" Requires="v">
                <p:oleObj spid="_x0000_s8217" name="Document" r:id="rId3" imgW="5630157" imgH="7891508" progId="Word.Document.12">
                  <p:embed/>
                </p:oleObj>
              </mc:Choice>
              <mc:Fallback>
                <p:oleObj name="Document" r:id="rId3" imgW="5630157" imgH="7891508" progId="Word.Document.12">
                  <p:embed/>
                  <p:pic>
                    <p:nvPicPr>
                      <p:cNvPr id="0" name=""/>
                      <p:cNvPicPr/>
                      <p:nvPr/>
                    </p:nvPicPr>
                    <p:blipFill>
                      <a:blip r:embed="rId4"/>
                      <a:stretch>
                        <a:fillRect/>
                      </a:stretch>
                    </p:blipFill>
                    <p:spPr>
                      <a:xfrm>
                        <a:off x="228600" y="76200"/>
                        <a:ext cx="8686799" cy="6705600"/>
                      </a:xfrm>
                      <a:prstGeom prst="rect">
                        <a:avLst/>
                      </a:prstGeom>
                      <a:solidFill>
                        <a:schemeClr val="accent3">
                          <a:lumMod val="60000"/>
                          <a:lumOff val="40000"/>
                        </a:schemeClr>
                      </a:solidFill>
                    </p:spPr>
                  </p:pic>
                </p:oleObj>
              </mc:Fallback>
            </mc:AlternateContent>
          </a:graphicData>
        </a:graphic>
      </p:graphicFrame>
    </p:spTree>
    <p:extLst>
      <p:ext uri="{BB962C8B-B14F-4D97-AF65-F5344CB8AC3E}">
        <p14:creationId xmlns:p14="http://schemas.microsoft.com/office/powerpoint/2010/main" val="321111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bsafety"/>
          <p:cNvPicPr/>
          <p:nvPr/>
        </p:nvPicPr>
        <p:blipFill>
          <a:blip r:embed="rId2"/>
          <a:srcRect/>
          <a:stretch>
            <a:fillRect/>
          </a:stretch>
        </p:blipFill>
        <p:spPr bwMode="auto">
          <a:xfrm>
            <a:off x="1333500" y="838200"/>
            <a:ext cx="6477000" cy="5029200"/>
          </a:xfrm>
          <a:prstGeom prst="rect">
            <a:avLst/>
          </a:prstGeom>
          <a:noFill/>
          <a:ln w="9525">
            <a:noFill/>
            <a:miter lim="800000"/>
            <a:headEnd/>
            <a:tailEnd/>
          </a:ln>
        </p:spPr>
      </p:pic>
    </p:spTree>
    <p:extLst>
      <p:ext uri="{BB962C8B-B14F-4D97-AF65-F5344CB8AC3E}">
        <p14:creationId xmlns:p14="http://schemas.microsoft.com/office/powerpoint/2010/main" val="262393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marL="571500" indent="-571500" algn="just">
              <a:lnSpc>
                <a:spcPct val="150000"/>
              </a:lnSpc>
              <a:buClr>
                <a:srgbClr val="00B050"/>
              </a:buClr>
              <a:buSzPct val="121000"/>
              <a:buFont typeface="Wingdings" pitchFamily="2" charset="2"/>
              <a:buChar char="Ø"/>
            </a:pPr>
            <a:r>
              <a:rPr lang="en-US" sz="2800" dirty="0">
                <a:latin typeface="Arial" pitchFamily="34" charset="0"/>
                <a:cs typeface="Arial" pitchFamily="34" charset="0"/>
              </a:rPr>
              <a:t>The chemistry laboratory can be a place of discovery and learning. However, by the very nature of laboratory work, it can be a place of danger if proper common-sense precautions aren't </a:t>
            </a:r>
            <a:r>
              <a:rPr lang="en-US" sz="2800" dirty="0" smtClean="0">
                <a:latin typeface="Arial" pitchFamily="34" charset="0"/>
                <a:cs typeface="Arial" pitchFamily="34" charset="0"/>
              </a:rPr>
              <a:t>taken.</a:t>
            </a:r>
          </a:p>
          <a:p>
            <a:pPr marL="571500" indent="-571500" algn="just">
              <a:lnSpc>
                <a:spcPct val="150000"/>
              </a:lnSpc>
              <a:buClr>
                <a:srgbClr val="00B050"/>
              </a:buClr>
              <a:buSzPct val="121000"/>
              <a:buFont typeface="Wingdings" pitchFamily="2" charset="2"/>
              <a:buChar char="Ø"/>
            </a:pPr>
            <a:r>
              <a:rPr lang="en-US" sz="2800" dirty="0" smtClean="0">
                <a:latin typeface="Arial" pitchFamily="34" charset="0"/>
                <a:cs typeface="Arial" pitchFamily="34" charset="0"/>
              </a:rPr>
              <a:t>While </a:t>
            </a:r>
            <a:r>
              <a:rPr lang="en-US" sz="2800" dirty="0">
                <a:latin typeface="Arial" pitchFamily="34" charset="0"/>
                <a:cs typeface="Arial" pitchFamily="34" charset="0"/>
              </a:rPr>
              <a:t>every effort has been made to eliminate the use of </a:t>
            </a:r>
            <a:r>
              <a:rPr lang="en-US" sz="2800" b="1" i="1" u="sng" dirty="0">
                <a:solidFill>
                  <a:srgbClr val="FF0000"/>
                </a:solidFill>
                <a:latin typeface="Arial" pitchFamily="34" charset="0"/>
                <a:cs typeface="Arial" pitchFamily="34" charset="0"/>
              </a:rPr>
              <a:t>explosive</a:t>
            </a:r>
            <a:r>
              <a:rPr lang="en-US" sz="2800" dirty="0">
                <a:latin typeface="Arial" pitchFamily="34" charset="0"/>
                <a:cs typeface="Arial" pitchFamily="34" charset="0"/>
              </a:rPr>
              <a:t>, </a:t>
            </a:r>
            <a:r>
              <a:rPr lang="en-US" sz="2800" b="1" i="1" u="sng" dirty="0">
                <a:solidFill>
                  <a:srgbClr val="FF0000"/>
                </a:solidFill>
                <a:latin typeface="Arial" pitchFamily="34" charset="0"/>
                <a:cs typeface="Arial" pitchFamily="34" charset="0"/>
              </a:rPr>
              <a:t>highly </a:t>
            </a:r>
            <a:r>
              <a:rPr lang="en-US" sz="2800" b="1" i="1" u="sng" dirty="0" smtClean="0">
                <a:solidFill>
                  <a:srgbClr val="FF0000"/>
                </a:solidFill>
                <a:latin typeface="Arial" pitchFamily="34" charset="0"/>
                <a:cs typeface="Arial" pitchFamily="34" charset="0"/>
              </a:rPr>
              <a:t>toxic</a:t>
            </a:r>
            <a:r>
              <a:rPr lang="en-US" sz="2800" dirty="0" smtClean="0">
                <a:latin typeface="Arial" pitchFamily="34" charset="0"/>
                <a:cs typeface="Arial" pitchFamily="34" charset="0"/>
              </a:rPr>
              <a:t>, </a:t>
            </a:r>
            <a:r>
              <a:rPr lang="en-US" sz="2800" dirty="0">
                <a:latin typeface="Arial" pitchFamily="34" charset="0"/>
                <a:cs typeface="Arial" pitchFamily="34" charset="0"/>
              </a:rPr>
              <a:t>and </a:t>
            </a:r>
            <a:r>
              <a:rPr lang="en-US" sz="2800" b="1" i="1" u="sng" dirty="0">
                <a:solidFill>
                  <a:srgbClr val="FF0000"/>
                </a:solidFill>
                <a:latin typeface="Arial" pitchFamily="34" charset="0"/>
                <a:cs typeface="Arial" pitchFamily="34" charset="0"/>
              </a:rPr>
              <a:t>carcinogenic substances</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from the experiments which you will perform, there is a certain unavoidable hazard associated with the use of a variety of chemicals and glassware. </a:t>
            </a:r>
          </a:p>
        </p:txBody>
      </p:sp>
    </p:spTree>
    <p:extLst>
      <p:ext uri="{BB962C8B-B14F-4D97-AF65-F5344CB8AC3E}">
        <p14:creationId xmlns:p14="http://schemas.microsoft.com/office/powerpoint/2010/main" val="1745112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6694" y="152400"/>
            <a:ext cx="1770613" cy="830997"/>
          </a:xfrm>
          <a:prstGeom prst="rect">
            <a:avLst/>
          </a:prstGeom>
        </p:spPr>
        <p:txBody>
          <a:bodyPr wrap="none">
            <a:spAutoFit/>
          </a:bodyPr>
          <a:lstStyle/>
          <a:p>
            <a:r>
              <a:rPr lang="en-US" sz="4800" b="1" u="sng" dirty="0">
                <a:solidFill>
                  <a:srgbClr val="FF0000"/>
                </a:solidFill>
                <a:effectLst>
                  <a:outerShdw blurRad="38100" dist="38100" dir="2700000" algn="tl">
                    <a:srgbClr val="000000">
                      <a:alpha val="43137"/>
                    </a:srgbClr>
                  </a:outerShdw>
                </a:effectLst>
              </a:rPr>
              <a:t>Attire </a:t>
            </a:r>
            <a:endParaRPr lang="en-US" sz="4800" b="1" dirty="0">
              <a:solidFill>
                <a:srgbClr val="FF0000"/>
              </a:solidFill>
              <a:effectLst>
                <a:outerShdw blurRad="38100" dist="38100" dir="2700000" algn="tl">
                  <a:srgbClr val="000000">
                    <a:alpha val="43137"/>
                  </a:srgbClr>
                </a:outerShdw>
              </a:effectLst>
            </a:endParaRPr>
          </a:p>
        </p:txBody>
      </p:sp>
      <p:pic>
        <p:nvPicPr>
          <p:cNvPr id="3" name="Picture 2" descr="LaserEyeProtectection1"/>
          <p:cNvPicPr/>
          <p:nvPr/>
        </p:nvPicPr>
        <p:blipFill>
          <a:blip r:embed="rId2"/>
          <a:srcRect/>
          <a:stretch>
            <a:fillRect/>
          </a:stretch>
        </p:blipFill>
        <p:spPr bwMode="auto">
          <a:xfrm>
            <a:off x="0" y="152400"/>
            <a:ext cx="3048000" cy="1600200"/>
          </a:xfrm>
          <a:prstGeom prst="rect">
            <a:avLst/>
          </a:prstGeom>
          <a:noFill/>
          <a:ln w="9525">
            <a:noFill/>
            <a:miter lim="800000"/>
            <a:headEnd/>
            <a:tailEnd/>
          </a:ln>
        </p:spPr>
      </p:pic>
      <p:pic>
        <p:nvPicPr>
          <p:cNvPr id="4" name="Picture 3" descr="gloves2"/>
          <p:cNvPicPr/>
          <p:nvPr/>
        </p:nvPicPr>
        <p:blipFill>
          <a:blip r:embed="rId3"/>
          <a:srcRect/>
          <a:stretch>
            <a:fillRect/>
          </a:stretch>
        </p:blipFill>
        <p:spPr bwMode="auto">
          <a:xfrm>
            <a:off x="6324600" y="76200"/>
            <a:ext cx="2819400" cy="1676400"/>
          </a:xfrm>
          <a:prstGeom prst="rect">
            <a:avLst/>
          </a:prstGeom>
          <a:noFill/>
          <a:ln w="9525">
            <a:noFill/>
            <a:miter lim="800000"/>
            <a:headEnd/>
            <a:tailEnd/>
          </a:ln>
        </p:spPr>
      </p:pic>
      <p:sp>
        <p:nvSpPr>
          <p:cNvPr id="5" name="Rectangle 4"/>
          <p:cNvSpPr/>
          <p:nvPr/>
        </p:nvSpPr>
        <p:spPr>
          <a:xfrm>
            <a:off x="0" y="1949708"/>
            <a:ext cx="9144000" cy="4832092"/>
          </a:xfrm>
          <a:prstGeom prst="rect">
            <a:avLst/>
          </a:prstGeom>
        </p:spPr>
        <p:txBody>
          <a:bodyPr wrap="square">
            <a:spAutoFit/>
          </a:bodyPr>
          <a:lstStyle/>
          <a:p>
            <a:pPr marL="342900" lvl="0" indent="-342900" algn="just">
              <a:buFont typeface="+mj-lt"/>
              <a:buAutoNum type="arabicParenR"/>
            </a:pPr>
            <a:r>
              <a:rPr lang="en-US" sz="2800" b="1" u="sng" dirty="0">
                <a:solidFill>
                  <a:srgbClr val="FF0000"/>
                </a:solidFill>
              </a:rPr>
              <a:t>Safety goggles must be worn at all times</a:t>
            </a:r>
            <a:r>
              <a:rPr lang="en-US" sz="2800" u="sng" dirty="0">
                <a:solidFill>
                  <a:srgbClr val="FF0000"/>
                </a:solidFill>
              </a:rPr>
              <a:t> </a:t>
            </a:r>
            <a:r>
              <a:rPr lang="en-US" sz="2800" b="1" u="sng" dirty="0">
                <a:solidFill>
                  <a:srgbClr val="FF0000"/>
                </a:solidFill>
              </a:rPr>
              <a:t>while in the laboratory</a:t>
            </a:r>
            <a:r>
              <a:rPr lang="en-US" sz="2800" u="sng" dirty="0">
                <a:solidFill>
                  <a:srgbClr val="FF0000"/>
                </a:solidFill>
              </a:rPr>
              <a:t>.</a:t>
            </a:r>
            <a:r>
              <a:rPr lang="en-US" sz="2800" dirty="0">
                <a:solidFill>
                  <a:srgbClr val="FF0000"/>
                </a:solidFill>
              </a:rPr>
              <a:t> </a:t>
            </a:r>
            <a:r>
              <a:rPr lang="en-US" sz="2800" dirty="0"/>
              <a:t>This rule must be followed whether you are actually working on an experiment or simply writing in your lab notebook. You must wear safety goggles provided by the chemistry department. </a:t>
            </a:r>
          </a:p>
          <a:p>
            <a:pPr marL="342900" lvl="0" indent="-342900" algn="just">
              <a:buFont typeface="+mj-lt"/>
              <a:buAutoNum type="arabicParenR"/>
            </a:pPr>
            <a:r>
              <a:rPr lang="en-US" sz="2800" b="1" u="sng" dirty="0">
                <a:solidFill>
                  <a:srgbClr val="FF0000"/>
                </a:solidFill>
              </a:rPr>
              <a:t>Contact lenses are not allowed</a:t>
            </a:r>
            <a:r>
              <a:rPr lang="en-US" sz="2800" dirty="0">
                <a:solidFill>
                  <a:srgbClr val="FF0000"/>
                </a:solidFill>
              </a:rPr>
              <a:t>.</a:t>
            </a:r>
            <a:r>
              <a:rPr lang="en-US" sz="2800" dirty="0"/>
              <a:t> Even when worn under safety goggles, various fumes may accumulate under the lens and cause serious injuries or blindness. </a:t>
            </a:r>
          </a:p>
          <a:p>
            <a:pPr marL="342900" lvl="0" indent="-342900" algn="just">
              <a:buFont typeface="+mj-lt"/>
              <a:buAutoNum type="arabicParenR"/>
            </a:pPr>
            <a:r>
              <a:rPr lang="en-US" sz="2800" b="1" u="sng" dirty="0">
                <a:solidFill>
                  <a:srgbClr val="FF0000"/>
                </a:solidFill>
              </a:rPr>
              <a:t>Closed toe shoes and long pants must be worn in the lab</a:t>
            </a:r>
            <a:r>
              <a:rPr lang="en-US" sz="2800" dirty="0">
                <a:solidFill>
                  <a:srgbClr val="FF0000"/>
                </a:solidFill>
              </a:rPr>
              <a:t>. </a:t>
            </a:r>
            <a:r>
              <a:rPr lang="en-US" sz="2800" dirty="0"/>
              <a:t>Sandals and shorts are not allowed. </a:t>
            </a:r>
          </a:p>
          <a:p>
            <a:pPr marL="342900" indent="-342900" algn="just">
              <a:buFont typeface="+mj-lt"/>
              <a:buAutoNum type="arabicParenR"/>
            </a:pPr>
            <a:r>
              <a:rPr lang="en-US" sz="2800" b="1" u="sng" dirty="0">
                <a:solidFill>
                  <a:srgbClr val="FF0000"/>
                </a:solidFill>
              </a:rPr>
              <a:t>Long hair must be tied back</a:t>
            </a:r>
            <a:r>
              <a:rPr lang="en-US" sz="2800" dirty="0">
                <a:solidFill>
                  <a:srgbClr val="FF0000"/>
                </a:solidFill>
              </a:rPr>
              <a:t> </a:t>
            </a:r>
            <a:r>
              <a:rPr lang="en-US" sz="2800" dirty="0"/>
              <a:t>when using open flames.</a:t>
            </a:r>
          </a:p>
        </p:txBody>
      </p:sp>
    </p:spTree>
    <p:extLst>
      <p:ext uri="{BB962C8B-B14F-4D97-AF65-F5344CB8AC3E}">
        <p14:creationId xmlns:p14="http://schemas.microsoft.com/office/powerpoint/2010/main" val="38191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0884" y="0"/>
            <a:ext cx="2302233" cy="830997"/>
          </a:xfrm>
          <a:prstGeom prst="rect">
            <a:avLst/>
          </a:prstGeom>
        </p:spPr>
        <p:txBody>
          <a:bodyPr wrap="none">
            <a:spAutoFit/>
          </a:bodyPr>
          <a:lstStyle/>
          <a:p>
            <a:r>
              <a:rPr lang="en-US" sz="4800" b="1" u="sng" dirty="0">
                <a:solidFill>
                  <a:srgbClr val="FF0000"/>
                </a:solidFill>
                <a:effectLst>
                  <a:outerShdw blurRad="38100" dist="38100" dir="2700000" algn="tl">
                    <a:srgbClr val="000000">
                      <a:alpha val="43137"/>
                    </a:srgbClr>
                  </a:outerShdw>
                </a:effectLst>
              </a:rPr>
              <a:t>Conduct</a:t>
            </a:r>
            <a:endParaRPr lang="en-US" sz="4800" b="1" dirty="0">
              <a:solidFill>
                <a:srgbClr val="FF0000"/>
              </a:solidFill>
              <a:effectLst>
                <a:outerShdw blurRad="38100" dist="38100" dir="2700000" algn="tl">
                  <a:srgbClr val="000000">
                    <a:alpha val="43137"/>
                  </a:srgbClr>
                </a:outerShdw>
              </a:effectLst>
            </a:endParaRPr>
          </a:p>
        </p:txBody>
      </p:sp>
      <p:sp>
        <p:nvSpPr>
          <p:cNvPr id="6" name="Rectangle 6"/>
          <p:cNvSpPr>
            <a:spLocks noChangeArrowheads="1"/>
          </p:cNvSpPr>
          <p:nvPr/>
        </p:nvSpPr>
        <p:spPr bwMode="auto">
          <a:xfrm>
            <a:off x="0" y="826324"/>
            <a:ext cx="9144001" cy="595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fontAlgn="base">
              <a:spcBef>
                <a:spcPct val="0"/>
              </a:spcBef>
              <a:spcAft>
                <a:spcPct val="0"/>
              </a:spcAft>
              <a:buClr>
                <a:srgbClr val="00B0F0"/>
              </a:buClr>
              <a:buSzPct val="122000"/>
              <a:buFont typeface="Wingdings" pitchFamily="2" charset="2"/>
              <a:buChar char="v"/>
            </a:pPr>
            <a:r>
              <a:rPr kumimoji="0" lang="en-US" sz="24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Eating, drinking, and smoking are strictly prohibited in the laboratory.</a:t>
            </a:r>
          </a:p>
          <a:p>
            <a:pPr marL="342900" lvl="0" indent="-342900" algn="just" fontAlgn="base">
              <a:spcBef>
                <a:spcPct val="0"/>
              </a:spcBef>
              <a:spcAft>
                <a:spcPct val="0"/>
              </a:spcAft>
              <a:buClr>
                <a:srgbClr val="00B0F0"/>
              </a:buClr>
              <a:buSzPct val="122000"/>
              <a:buFont typeface="Wingdings" pitchFamily="2" charset="2"/>
              <a:buChar char="v"/>
            </a:pPr>
            <a:endParaRPr kumimoji="0" lang="en-US" sz="1050" b="0" i="0" strike="noStrike" cap="none" normalizeH="0" baseline="0" dirty="0" smtClean="0">
              <a:ln>
                <a:noFill/>
              </a:ln>
              <a:solidFill>
                <a:srgbClr val="C00000"/>
              </a:solidFill>
              <a:effectLst/>
              <a:latin typeface="Arial" pitchFamily="34" charset="0"/>
              <a:cs typeface="Arial" pitchFamily="34" charset="0"/>
            </a:endParaRPr>
          </a:p>
          <a:p>
            <a:pPr marL="342900" lvl="0" indent="-342900" algn="just" eaLnBrk="0" fontAlgn="base" hangingPunct="0">
              <a:spcBef>
                <a:spcPct val="0"/>
              </a:spcBef>
              <a:spcAft>
                <a:spcPct val="0"/>
              </a:spcAft>
              <a:buClr>
                <a:srgbClr val="00B0F0"/>
              </a:buClr>
              <a:buSzPct val="122000"/>
              <a:buFont typeface="Wingdings" pitchFamily="2" charset="2"/>
              <a:buChar char="v"/>
            </a:pPr>
            <a:r>
              <a:rPr kumimoji="0" lang="en-US" sz="24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No unauthorized experiments are to be performed.</a:t>
            </a:r>
          </a:p>
          <a:p>
            <a:pPr marL="342900" lvl="0" indent="-342900" algn="just" eaLnBrk="0" fontAlgn="base" hangingPunct="0">
              <a:spcBef>
                <a:spcPct val="0"/>
              </a:spcBef>
              <a:spcAft>
                <a:spcPct val="0"/>
              </a:spcAft>
              <a:buClr>
                <a:srgbClr val="00B0F0"/>
              </a:buClr>
              <a:buSzPct val="122000"/>
              <a:buFont typeface="Wingdings" pitchFamily="2" charset="2"/>
              <a:buChar char="v"/>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If you are curious about trying a procedure not covered in the experimental procedure, consult with your laboratory instructor.</a:t>
            </a:r>
          </a:p>
          <a:p>
            <a:pPr marL="342900" lvl="0" indent="-342900" algn="just" eaLnBrk="0" fontAlgn="base" hangingPunct="0">
              <a:spcBef>
                <a:spcPct val="0"/>
              </a:spcBef>
              <a:spcAft>
                <a:spcPct val="0"/>
              </a:spcAft>
              <a:buClr>
                <a:srgbClr val="00B0F0"/>
              </a:buClr>
              <a:buSzPct val="122000"/>
              <a:buFont typeface="Wingdings" pitchFamily="2" charset="2"/>
              <a:buChar char="v"/>
            </a:pP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just" eaLnBrk="0" fontAlgn="base" hangingPunct="0">
              <a:spcBef>
                <a:spcPct val="0"/>
              </a:spcBef>
              <a:spcAft>
                <a:spcPct val="0"/>
              </a:spcAft>
              <a:buClr>
                <a:srgbClr val="00B0F0"/>
              </a:buClr>
              <a:buSzPct val="122000"/>
              <a:buFont typeface="Wingdings" pitchFamily="2" charset="2"/>
              <a:buChar char="v"/>
            </a:pPr>
            <a:r>
              <a:rPr kumimoji="0" lang="en-US" sz="24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Never taste anything.</a:t>
            </a:r>
            <a:endParaRPr lang="en-US" sz="2400" dirty="0">
              <a:solidFill>
                <a:srgbClr val="C00000"/>
              </a:solidFill>
              <a:latin typeface="Times New Roman" pitchFamily="18" charset="0"/>
              <a:ea typeface="Times New Roman" pitchFamily="18" charset="0"/>
              <a:cs typeface="Times New Roman" pitchFamily="18" charset="0"/>
            </a:endParaRPr>
          </a:p>
          <a:p>
            <a:pPr marL="342900" lvl="0" indent="-342900" algn="just" eaLnBrk="0" fontAlgn="base" hangingPunct="0">
              <a:spcBef>
                <a:spcPct val="0"/>
              </a:spcBef>
              <a:spcAft>
                <a:spcPct val="0"/>
              </a:spcAft>
              <a:buClr>
                <a:srgbClr val="00B0F0"/>
              </a:buClr>
              <a:buSzPct val="122000"/>
              <a:buFont typeface="Wingdings" pitchFamily="2" charset="2"/>
              <a:buChar char="v"/>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Never directly smell the source of any vapor or gas; instead by means of your cupped hand, waft a small sample to your nose. Do not inhale these vapors but take in only enough to detect an odor if one exists.</a:t>
            </a:r>
          </a:p>
          <a:p>
            <a:pPr marL="342900" lvl="0" indent="-342900" algn="just" eaLnBrk="0" fontAlgn="base" hangingPunct="0">
              <a:spcBef>
                <a:spcPct val="0"/>
              </a:spcBef>
              <a:spcAft>
                <a:spcPct val="0"/>
              </a:spcAft>
              <a:buClr>
                <a:srgbClr val="00B0F0"/>
              </a:buClr>
              <a:buSzPct val="122000"/>
              <a:buFont typeface="Wingdings" pitchFamily="2" charset="2"/>
              <a:buChar char="v"/>
            </a:pPr>
            <a:endParaRPr kumimoji="0" lang="en-US" sz="2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342900" marR="0" lvl="0" indent="-342900" algn="just" defTabSz="914400" rtl="0" eaLnBrk="1" fontAlgn="base" latinLnBrk="0" hangingPunct="1">
              <a:spcBef>
                <a:spcPct val="0"/>
              </a:spcBef>
              <a:spcAft>
                <a:spcPct val="0"/>
              </a:spcAft>
              <a:buClr>
                <a:srgbClr val="00B0F0"/>
              </a:buClr>
              <a:buSzPct val="122000"/>
              <a:buFont typeface="Wingdings" pitchFamily="2" charset="2"/>
              <a:buChar char="v"/>
              <a:tabLst/>
            </a:pPr>
            <a:r>
              <a:rPr kumimoji="0" lang="en-US" sz="2400" b="1" i="0"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Coats, backpacks, etc., should not be left on the lab benches and stools.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There is a hook rack along the back wall at either end of the lab. There are coat racks just inside the each entrance to the balance room at the back of the lab. Beware that lab chemicals can destroy personal possessions.</a:t>
            </a:r>
            <a:endParaRPr kumimoji="0" lang="en-US" sz="24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606498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08"/>
            <a:ext cx="9144000" cy="6555641"/>
          </a:xfrm>
          <a:prstGeom prst="rect">
            <a:avLst/>
          </a:prstGeom>
        </p:spPr>
        <p:txBody>
          <a:bodyPr wrap="square">
            <a:spAutoFit/>
          </a:bodyPr>
          <a:lstStyle/>
          <a:p>
            <a:pPr marL="514350" lvl="0" indent="-514350" algn="just">
              <a:lnSpc>
                <a:spcPct val="150000"/>
              </a:lnSpc>
              <a:buClr>
                <a:srgbClr val="00B0F0"/>
              </a:buClr>
              <a:buSzPct val="124000"/>
              <a:buFont typeface="Wingdings" pitchFamily="2" charset="2"/>
              <a:buChar char="v"/>
            </a:pPr>
            <a:r>
              <a:rPr lang="en-US" sz="2800" b="1" dirty="0">
                <a:solidFill>
                  <a:srgbClr val="C00000"/>
                </a:solidFill>
                <a:latin typeface="Arial" pitchFamily="34" charset="0"/>
                <a:ea typeface="Times New Roman" pitchFamily="18" charset="0"/>
                <a:cs typeface="Arial" pitchFamily="34" charset="0"/>
              </a:rPr>
              <a:t>Always wash your hands before leaving lab</a:t>
            </a:r>
            <a:r>
              <a:rPr lang="en-US" sz="2800" b="1" dirty="0" smtClean="0">
                <a:solidFill>
                  <a:srgbClr val="C00000"/>
                </a:solidFill>
                <a:latin typeface="Arial" pitchFamily="34" charset="0"/>
                <a:ea typeface="Times New Roman" pitchFamily="18" charset="0"/>
                <a:cs typeface="Arial" pitchFamily="34" charset="0"/>
              </a:rPr>
              <a:t>.</a:t>
            </a:r>
          </a:p>
          <a:p>
            <a:pPr marL="514350" lvl="0" indent="-514350" algn="just">
              <a:lnSpc>
                <a:spcPct val="150000"/>
              </a:lnSpc>
              <a:buClr>
                <a:srgbClr val="00B0F0"/>
              </a:buClr>
              <a:buSzPct val="124000"/>
              <a:buFont typeface="Wingdings" pitchFamily="2" charset="2"/>
              <a:buChar char="v"/>
            </a:pPr>
            <a:endParaRPr lang="en-US" sz="2800" b="1" u="sng" dirty="0" smtClean="0">
              <a:solidFill>
                <a:srgbClr val="C00000"/>
              </a:solidFill>
            </a:endParaRPr>
          </a:p>
          <a:p>
            <a:pPr marL="514350" lvl="0" indent="-514350" algn="just">
              <a:lnSpc>
                <a:spcPct val="150000"/>
              </a:lnSpc>
              <a:buClr>
                <a:srgbClr val="00B0F0"/>
              </a:buClr>
              <a:buSzPct val="124000"/>
              <a:buFont typeface="Wingdings" pitchFamily="2" charset="2"/>
              <a:buChar char="v"/>
            </a:pPr>
            <a:endParaRPr lang="en-US" sz="2800" b="1" u="sng" dirty="0" smtClean="0">
              <a:solidFill>
                <a:srgbClr val="C00000"/>
              </a:solidFill>
            </a:endParaRPr>
          </a:p>
          <a:p>
            <a:pPr marL="514350" indent="-514350" algn="just">
              <a:lnSpc>
                <a:spcPct val="150000"/>
              </a:lnSpc>
              <a:buClr>
                <a:srgbClr val="00B0F0"/>
              </a:buClr>
              <a:buSzPct val="124000"/>
              <a:buFont typeface="Wingdings" pitchFamily="2" charset="2"/>
              <a:buChar char="v"/>
            </a:pPr>
            <a:r>
              <a:rPr lang="en-US" sz="2800" b="1" u="sng" dirty="0" smtClean="0">
                <a:solidFill>
                  <a:srgbClr val="C00000"/>
                </a:solidFill>
              </a:rPr>
              <a:t>Learn </a:t>
            </a:r>
            <a:r>
              <a:rPr lang="en-US" sz="2800" b="1" u="sng" dirty="0">
                <a:solidFill>
                  <a:srgbClr val="C00000"/>
                </a:solidFill>
              </a:rPr>
              <a:t>where the safety and first-aid equipment is located</a:t>
            </a:r>
            <a:r>
              <a:rPr lang="en-US" sz="2800" b="1" dirty="0">
                <a:solidFill>
                  <a:srgbClr val="C00000"/>
                </a:solidFill>
              </a:rPr>
              <a:t>.</a:t>
            </a:r>
            <a:r>
              <a:rPr lang="en-US" sz="2800" dirty="0">
                <a:solidFill>
                  <a:srgbClr val="C00000"/>
                </a:solidFill>
              </a:rPr>
              <a:t> </a:t>
            </a:r>
            <a:r>
              <a:rPr lang="en-US" sz="2800" dirty="0"/>
              <a:t>This includes fire extinguishers, fire blankets, and eye-wash stations</a:t>
            </a:r>
            <a:r>
              <a:rPr lang="en-US" sz="2800" dirty="0" smtClean="0"/>
              <a:t>.</a:t>
            </a:r>
            <a:endParaRPr lang="en-US" sz="2800" dirty="0"/>
          </a:p>
          <a:p>
            <a:pPr marL="514350" indent="-514350" algn="just">
              <a:lnSpc>
                <a:spcPct val="150000"/>
              </a:lnSpc>
              <a:buClr>
                <a:srgbClr val="00B0F0"/>
              </a:buClr>
              <a:buSzPct val="124000"/>
              <a:buFont typeface="Wingdings" pitchFamily="2" charset="2"/>
              <a:buChar char="v"/>
            </a:pPr>
            <a:endParaRPr lang="en-US" sz="2800" dirty="0" smtClean="0"/>
          </a:p>
          <a:p>
            <a:pPr marL="514350" indent="-514350" algn="just">
              <a:lnSpc>
                <a:spcPct val="150000"/>
              </a:lnSpc>
              <a:buClr>
                <a:srgbClr val="00B0F0"/>
              </a:buClr>
              <a:buSzPct val="124000"/>
              <a:buFont typeface="Wingdings" pitchFamily="2" charset="2"/>
              <a:buChar char="v"/>
            </a:pPr>
            <a:endParaRPr lang="en-US" sz="2800" b="1" i="1" dirty="0" smtClean="0">
              <a:solidFill>
                <a:srgbClr val="C00000"/>
              </a:solidFill>
            </a:endParaRPr>
          </a:p>
          <a:p>
            <a:pPr marL="514350" indent="-514350" algn="just">
              <a:lnSpc>
                <a:spcPct val="150000"/>
              </a:lnSpc>
              <a:buClr>
                <a:srgbClr val="00B0F0"/>
              </a:buClr>
              <a:buSzPct val="124000"/>
              <a:buFont typeface="Wingdings" pitchFamily="2" charset="2"/>
              <a:buChar char="v"/>
            </a:pPr>
            <a:endParaRPr lang="en-US" sz="2800" b="1" i="1" dirty="0">
              <a:solidFill>
                <a:srgbClr val="C00000"/>
              </a:solidFill>
            </a:endParaRPr>
          </a:p>
          <a:p>
            <a:pPr marL="514350" indent="-514350" algn="just">
              <a:lnSpc>
                <a:spcPct val="150000"/>
              </a:lnSpc>
              <a:buClr>
                <a:srgbClr val="00B0F0"/>
              </a:buClr>
              <a:buSzPct val="124000"/>
              <a:buFont typeface="Wingdings" pitchFamily="2" charset="2"/>
              <a:buChar char="v"/>
            </a:pPr>
            <a:r>
              <a:rPr lang="en-US" sz="2800" b="1" i="1" dirty="0" smtClean="0">
                <a:solidFill>
                  <a:srgbClr val="C00000"/>
                </a:solidFill>
              </a:rPr>
              <a:t> </a:t>
            </a:r>
            <a:r>
              <a:rPr lang="en-US" sz="2800" b="1" u="sng" dirty="0">
                <a:solidFill>
                  <a:srgbClr val="C00000"/>
                </a:solidFill>
              </a:rPr>
              <a:t>Notify the instructor immediately in case of an accident</a:t>
            </a:r>
            <a:r>
              <a:rPr lang="en-US" sz="2800" b="1" u="sng" dirty="0" smtClean="0">
                <a:solidFill>
                  <a:srgbClr val="C00000"/>
                </a:solidFill>
              </a:rPr>
              <a:t>.</a:t>
            </a:r>
            <a:endParaRPr lang="en-US" sz="2800" dirty="0">
              <a:solidFill>
                <a:srgbClr val="C00000"/>
              </a:solidFill>
            </a:endParaRPr>
          </a:p>
        </p:txBody>
      </p:sp>
      <p:pic>
        <p:nvPicPr>
          <p:cNvPr id="3" name="Picture 2" descr="firstaid"/>
          <p:cNvPicPr/>
          <p:nvPr/>
        </p:nvPicPr>
        <p:blipFill>
          <a:blip r:embed="rId2"/>
          <a:srcRect/>
          <a:stretch>
            <a:fillRect/>
          </a:stretch>
        </p:blipFill>
        <p:spPr bwMode="auto">
          <a:xfrm>
            <a:off x="3581400" y="3928284"/>
            <a:ext cx="2895600" cy="1816278"/>
          </a:xfrm>
          <a:prstGeom prst="rect">
            <a:avLst/>
          </a:prstGeom>
          <a:noFill/>
          <a:ln w="9525">
            <a:noFill/>
            <a:miter lim="800000"/>
            <a:headEnd/>
            <a:tailEnd/>
          </a:ln>
        </p:spPr>
      </p:pic>
      <p:pic>
        <p:nvPicPr>
          <p:cNvPr id="4" name="Picture 3" descr="se-extinguisher"/>
          <p:cNvPicPr/>
          <p:nvPr/>
        </p:nvPicPr>
        <p:blipFill>
          <a:blip r:embed="rId3"/>
          <a:srcRect/>
          <a:stretch>
            <a:fillRect/>
          </a:stretch>
        </p:blipFill>
        <p:spPr bwMode="auto">
          <a:xfrm>
            <a:off x="7239000" y="4004484"/>
            <a:ext cx="1600200" cy="1740078"/>
          </a:xfrm>
          <a:prstGeom prst="rect">
            <a:avLst/>
          </a:prstGeom>
          <a:noFill/>
          <a:ln w="9525">
            <a:noFill/>
            <a:miter lim="800000"/>
            <a:headEnd/>
            <a:tailEnd/>
          </a:ln>
        </p:spPr>
      </p:pic>
      <p:pic>
        <p:nvPicPr>
          <p:cNvPr id="5" name="Picture 5" descr="Description: se-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774" y="685800"/>
            <a:ext cx="2012626"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8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778"/>
            <a:ext cx="8956170" cy="646331"/>
          </a:xfrm>
          <a:prstGeom prst="rect">
            <a:avLst/>
          </a:prstGeom>
        </p:spPr>
        <p:txBody>
          <a:bodyPr wrap="none" anchor="ctr">
            <a:spAutoFit/>
          </a:bodyPr>
          <a:lstStyle/>
          <a:p>
            <a:r>
              <a:rPr lang="en-US" sz="3600" b="1" dirty="0">
                <a:solidFill>
                  <a:srgbClr val="FF0000"/>
                </a:solidFill>
                <a:effectLst>
                  <a:outerShdw blurRad="38100" dist="38100" dir="2700000" algn="tl">
                    <a:srgbClr val="000000">
                      <a:alpha val="43137"/>
                    </a:srgbClr>
                  </a:outerShdw>
                </a:effectLst>
              </a:rPr>
              <a:t>Proper Handling of Chemicals and Equipment </a:t>
            </a:r>
          </a:p>
        </p:txBody>
      </p:sp>
      <p:pic>
        <p:nvPicPr>
          <p:cNvPr id="3" name="Picture 2"/>
          <p:cNvPicPr/>
          <p:nvPr/>
        </p:nvPicPr>
        <p:blipFill>
          <a:blip r:embed="rId2"/>
          <a:srcRect/>
          <a:stretch>
            <a:fillRect/>
          </a:stretch>
        </p:blipFill>
        <p:spPr bwMode="auto">
          <a:xfrm>
            <a:off x="748145" y="658733"/>
            <a:ext cx="1295400" cy="1123712"/>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3505201" y="615554"/>
            <a:ext cx="1325880" cy="1166891"/>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6400800" y="615553"/>
            <a:ext cx="1600200" cy="1166892"/>
          </a:xfrm>
          <a:prstGeom prst="rect">
            <a:avLst/>
          </a:prstGeom>
          <a:noFill/>
          <a:ln w="9525">
            <a:noFill/>
            <a:miter lim="800000"/>
            <a:headEnd/>
            <a:tailEnd/>
          </a:ln>
        </p:spPr>
      </p:pic>
      <p:sp>
        <p:nvSpPr>
          <p:cNvPr id="11" name="Rectangle 10"/>
          <p:cNvSpPr/>
          <p:nvPr/>
        </p:nvSpPr>
        <p:spPr>
          <a:xfrm>
            <a:off x="0" y="1924883"/>
            <a:ext cx="9144000" cy="4832092"/>
          </a:xfrm>
          <a:prstGeom prst="rect">
            <a:avLst/>
          </a:prstGeom>
        </p:spPr>
        <p:txBody>
          <a:bodyPr wrap="square">
            <a:spAutoFit/>
          </a:bodyPr>
          <a:lstStyle/>
          <a:p>
            <a:pPr marL="457200" lvl="0" indent="-457200" algn="just">
              <a:buClr>
                <a:srgbClr val="FF0000"/>
              </a:buClr>
              <a:buSzPct val="110000"/>
              <a:buFont typeface="+mj-lt"/>
              <a:buAutoNum type="arabicPeriod"/>
            </a:pPr>
            <a:r>
              <a:rPr lang="en-US" sz="2800" dirty="0"/>
              <a:t>Consider </a:t>
            </a:r>
            <a:r>
              <a:rPr lang="en-US" sz="2800" b="1" dirty="0"/>
              <a:t>all</a:t>
            </a:r>
            <a:r>
              <a:rPr lang="en-US" sz="2800" dirty="0"/>
              <a:t> chemicals to be hazardous unless you are instructed otherwise. </a:t>
            </a:r>
            <a:r>
              <a:rPr lang="en-US" sz="2800" u="sng" dirty="0">
                <a:hlinkClick r:id="rId5"/>
              </a:rPr>
              <a:t>Material Safety Data Sheets (MSDS)</a:t>
            </a:r>
            <a:r>
              <a:rPr lang="en-US" sz="2800" dirty="0"/>
              <a:t> are available in lab for all chemicals in use. These will inform you of any hazards and precautions of which you should be aware. </a:t>
            </a:r>
            <a:endParaRPr lang="en-US" sz="2800" dirty="0" smtClean="0"/>
          </a:p>
          <a:p>
            <a:pPr marL="457200" lvl="0" indent="-457200" algn="just">
              <a:buClr>
                <a:srgbClr val="FF0000"/>
              </a:buClr>
              <a:buSzPct val="110000"/>
              <a:buFont typeface="+mj-lt"/>
              <a:buAutoNum type="arabicPeriod"/>
            </a:pPr>
            <a:endParaRPr lang="en-US" sz="2800" dirty="0"/>
          </a:p>
          <a:p>
            <a:pPr marL="457200" lvl="0" indent="-457200" algn="just">
              <a:buClr>
                <a:srgbClr val="FF0000"/>
              </a:buClr>
              <a:buSzPct val="110000"/>
              <a:buFont typeface="+mj-lt"/>
              <a:buAutoNum type="arabicPeriod"/>
            </a:pPr>
            <a:r>
              <a:rPr lang="en-US" sz="2800" dirty="0"/>
              <a:t>Know what chemicals you are using. Carefully read the label </a:t>
            </a:r>
            <a:r>
              <a:rPr lang="en-US" sz="2800" i="1" dirty="0"/>
              <a:t>twice</a:t>
            </a:r>
            <a:r>
              <a:rPr lang="en-US" sz="2800" dirty="0"/>
              <a:t> before taking anything from a bottle</a:t>
            </a:r>
            <a:r>
              <a:rPr lang="en-US" sz="2800" dirty="0" smtClean="0"/>
              <a:t>.</a:t>
            </a:r>
            <a:endParaRPr lang="en-US" sz="2800" dirty="0" smtClean="0"/>
          </a:p>
          <a:p>
            <a:pPr marL="457200" lvl="0" indent="-457200" algn="just">
              <a:buClr>
                <a:srgbClr val="FF0000"/>
              </a:buClr>
              <a:buSzPct val="110000"/>
              <a:buFont typeface="+mj-lt"/>
              <a:buAutoNum type="arabicPeriod"/>
            </a:pPr>
            <a:endParaRPr lang="en-US" sz="2800" dirty="0" smtClean="0"/>
          </a:p>
          <a:p>
            <a:pPr marL="457200" lvl="0" indent="-457200" algn="just">
              <a:buClr>
                <a:srgbClr val="FF0000"/>
              </a:buClr>
              <a:buSzPct val="110000"/>
              <a:buFont typeface="+mj-lt"/>
              <a:buAutoNum type="arabicPeriod"/>
            </a:pPr>
            <a:r>
              <a:rPr lang="en-US" sz="2800" dirty="0" smtClean="0"/>
              <a:t>Excess </a:t>
            </a:r>
            <a:r>
              <a:rPr lang="en-US" sz="2800" dirty="0"/>
              <a:t>reagents are </a:t>
            </a:r>
            <a:r>
              <a:rPr lang="en-US" sz="2800" b="1" dirty="0">
                <a:solidFill>
                  <a:srgbClr val="FF0000"/>
                </a:solidFill>
              </a:rPr>
              <a:t>never</a:t>
            </a:r>
            <a:r>
              <a:rPr lang="en-US" sz="2800" dirty="0">
                <a:solidFill>
                  <a:srgbClr val="FF0000"/>
                </a:solidFill>
              </a:rPr>
              <a:t> </a:t>
            </a:r>
            <a:r>
              <a:rPr lang="en-US" sz="2800" dirty="0"/>
              <a:t>to be returned to stock bottles. If you take too much, dispose of the excess. </a:t>
            </a:r>
          </a:p>
        </p:txBody>
      </p:sp>
    </p:spTree>
    <p:extLst>
      <p:ext uri="{BB962C8B-B14F-4D97-AF65-F5344CB8AC3E}">
        <p14:creationId xmlns:p14="http://schemas.microsoft.com/office/powerpoint/2010/main" val="299471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001643"/>
          </a:xfrm>
          <a:prstGeom prst="rect">
            <a:avLst/>
          </a:prstGeom>
        </p:spPr>
        <p:txBody>
          <a:bodyPr wrap="square">
            <a:spAutoFit/>
          </a:bodyPr>
          <a:lstStyle/>
          <a:p>
            <a:pPr marL="514350" lvl="0" indent="-514350" algn="just">
              <a:buClr>
                <a:srgbClr val="FF0000"/>
              </a:buClr>
              <a:buSzPct val="110000"/>
              <a:buFont typeface="+mj-lt"/>
              <a:buAutoNum type="arabicPeriod" startAt="4"/>
            </a:pPr>
            <a:r>
              <a:rPr lang="en-US" sz="3200" dirty="0">
                <a:solidFill>
                  <a:prstClr val="black"/>
                </a:solidFill>
              </a:rPr>
              <a:t>Many common reagents, for example, alcohols and acetone, are highly flammable</a:t>
            </a:r>
            <a:r>
              <a:rPr lang="en-US" sz="3200" b="1" dirty="0">
                <a:solidFill>
                  <a:prstClr val="black"/>
                </a:solidFill>
              </a:rPr>
              <a:t>. </a:t>
            </a:r>
            <a:r>
              <a:rPr lang="en-US" sz="3200" b="1" dirty="0">
                <a:solidFill>
                  <a:srgbClr val="FF0000"/>
                </a:solidFill>
              </a:rPr>
              <a:t>Do not use them anywhere near open flames. </a:t>
            </a:r>
            <a:endParaRPr lang="en-US" sz="3200" dirty="0">
              <a:solidFill>
                <a:srgbClr val="FF0000"/>
              </a:solidFill>
            </a:endParaRPr>
          </a:p>
          <a:p>
            <a:pPr marL="514350" lvl="0" indent="-514350" algn="just">
              <a:buClr>
                <a:srgbClr val="FF0000"/>
              </a:buClr>
              <a:buSzPct val="110000"/>
              <a:buFont typeface="+mj-lt"/>
              <a:buAutoNum type="arabicPeriod" startAt="4"/>
            </a:pPr>
            <a:endParaRPr lang="en-US" sz="3200" dirty="0" smtClean="0">
              <a:solidFill>
                <a:prstClr val="black"/>
              </a:solidFill>
            </a:endParaRPr>
          </a:p>
          <a:p>
            <a:pPr marL="514350" lvl="0" indent="-514350" algn="just">
              <a:buClr>
                <a:srgbClr val="FF0000"/>
              </a:buClr>
              <a:buSzPct val="110000"/>
              <a:buFont typeface="+mj-lt"/>
              <a:buAutoNum type="arabicPeriod" startAt="4"/>
            </a:pPr>
            <a:r>
              <a:rPr lang="en-US" sz="3200" dirty="0" smtClean="0">
                <a:solidFill>
                  <a:prstClr val="black"/>
                </a:solidFill>
              </a:rPr>
              <a:t>Always </a:t>
            </a:r>
            <a:r>
              <a:rPr lang="en-US" sz="3200" dirty="0">
                <a:solidFill>
                  <a:prstClr val="black"/>
                </a:solidFill>
              </a:rPr>
              <a:t>pour acids into water. If you pour water into acid, the heat of reaction will cause the water to explode into steam, sometimes violently, and the acid will splatter. </a:t>
            </a:r>
          </a:p>
          <a:p>
            <a:pPr marL="514350" lvl="0" indent="-514350" algn="just">
              <a:buClr>
                <a:srgbClr val="FF0000"/>
              </a:buClr>
              <a:buSzPct val="110000"/>
              <a:buFont typeface="+mj-lt"/>
              <a:buAutoNum type="arabicPeriod" startAt="4"/>
            </a:pPr>
            <a:endParaRPr lang="en-US" sz="3200" dirty="0" smtClean="0">
              <a:solidFill>
                <a:prstClr val="black"/>
              </a:solidFill>
            </a:endParaRPr>
          </a:p>
          <a:p>
            <a:pPr marL="514350" lvl="0" indent="-514350" algn="just">
              <a:buClr>
                <a:srgbClr val="FF0000"/>
              </a:buClr>
              <a:buSzPct val="110000"/>
              <a:buFont typeface="+mj-lt"/>
              <a:buAutoNum type="arabicPeriod" startAt="4"/>
            </a:pPr>
            <a:r>
              <a:rPr lang="en-US" sz="3200" dirty="0" smtClean="0">
                <a:solidFill>
                  <a:prstClr val="black"/>
                </a:solidFill>
              </a:rPr>
              <a:t>If </a:t>
            </a:r>
            <a:r>
              <a:rPr lang="en-US" sz="3200" dirty="0">
                <a:solidFill>
                  <a:prstClr val="black"/>
                </a:solidFill>
              </a:rPr>
              <a:t>chemicals come into contact with your skin or eyes, </a:t>
            </a:r>
            <a:r>
              <a:rPr lang="en-US" sz="3200" b="1" dirty="0">
                <a:solidFill>
                  <a:prstClr val="black"/>
                </a:solidFill>
              </a:rPr>
              <a:t>flush immediately</a:t>
            </a:r>
            <a:r>
              <a:rPr lang="en-US" sz="3200" dirty="0">
                <a:solidFill>
                  <a:prstClr val="black"/>
                </a:solidFill>
              </a:rPr>
              <a:t> with copious amounts of water and consult with your instructor. </a:t>
            </a:r>
            <a:endParaRPr lang="en-US" sz="3200" dirty="0">
              <a:solidFill>
                <a:prstClr val="black"/>
              </a:solidFill>
            </a:endParaRPr>
          </a:p>
        </p:txBody>
      </p:sp>
    </p:spTree>
    <p:extLst>
      <p:ext uri="{BB962C8B-B14F-4D97-AF65-F5344CB8AC3E}">
        <p14:creationId xmlns:p14="http://schemas.microsoft.com/office/powerpoint/2010/main" val="194670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marL="342900" indent="-342900" algn="just">
              <a:buClr>
                <a:srgbClr val="FF0000"/>
              </a:buClr>
              <a:buSzPct val="110000"/>
              <a:buFont typeface="+mj-lt"/>
              <a:buAutoNum type="arabicPeriod" startAt="7"/>
            </a:pPr>
            <a:r>
              <a:rPr lang="en-US" sz="2800" dirty="0"/>
              <a:t>Never point a test tube or any vessel that you are heating at yourself or your neighbor--it may erupt like a geyser.</a:t>
            </a:r>
          </a:p>
        </p:txBody>
      </p:sp>
      <p:pic>
        <p:nvPicPr>
          <p:cNvPr id="3" name="Picture 2" descr="boilcorrect"/>
          <p:cNvPicPr/>
          <p:nvPr/>
        </p:nvPicPr>
        <p:blipFill>
          <a:blip r:embed="rId2"/>
          <a:srcRect/>
          <a:stretch>
            <a:fillRect/>
          </a:stretch>
        </p:blipFill>
        <p:spPr bwMode="auto">
          <a:xfrm>
            <a:off x="6400800" y="1219200"/>
            <a:ext cx="1981200" cy="1600200"/>
          </a:xfrm>
          <a:prstGeom prst="rect">
            <a:avLst/>
          </a:prstGeom>
          <a:noFill/>
          <a:ln w="9525">
            <a:noFill/>
            <a:miter lim="800000"/>
            <a:headEnd/>
            <a:tailEnd/>
          </a:ln>
        </p:spPr>
      </p:pic>
      <p:sp>
        <p:nvSpPr>
          <p:cNvPr id="4" name="Rectangle 3"/>
          <p:cNvSpPr/>
          <p:nvPr/>
        </p:nvSpPr>
        <p:spPr>
          <a:xfrm>
            <a:off x="0" y="2887682"/>
            <a:ext cx="9144000" cy="3970318"/>
          </a:xfrm>
          <a:prstGeom prst="rect">
            <a:avLst/>
          </a:prstGeom>
        </p:spPr>
        <p:txBody>
          <a:bodyPr wrap="square">
            <a:spAutoFit/>
          </a:bodyPr>
          <a:lstStyle/>
          <a:p>
            <a:pPr marL="342900" lvl="0" indent="-342900" algn="just">
              <a:buClr>
                <a:srgbClr val="FF0000"/>
              </a:buClr>
              <a:buSzPct val="110000"/>
              <a:buFont typeface="+mj-lt"/>
              <a:buAutoNum type="arabicPeriod" startAt="8"/>
            </a:pPr>
            <a:r>
              <a:rPr lang="en-US" sz="2800" dirty="0"/>
              <a:t>Never look directly into a vessel being heated. </a:t>
            </a:r>
          </a:p>
          <a:p>
            <a:pPr marL="342900" lvl="0" indent="-342900" algn="just">
              <a:buClr>
                <a:srgbClr val="FF0000"/>
              </a:buClr>
              <a:buSzPct val="110000"/>
              <a:buFont typeface="+mj-lt"/>
              <a:buAutoNum type="arabicPeriod" startAt="8"/>
            </a:pPr>
            <a:endParaRPr lang="en-US" sz="2800" dirty="0" smtClean="0"/>
          </a:p>
          <a:p>
            <a:pPr marL="342900" lvl="0" indent="-342900" algn="just">
              <a:buClr>
                <a:srgbClr val="FF0000"/>
              </a:buClr>
              <a:buSzPct val="110000"/>
              <a:buFont typeface="+mj-lt"/>
              <a:buAutoNum type="arabicPeriod" startAt="8"/>
            </a:pPr>
            <a:r>
              <a:rPr lang="en-US" sz="2800" dirty="0" smtClean="0"/>
              <a:t>When </a:t>
            </a:r>
            <a:r>
              <a:rPr lang="en-US" sz="2800" dirty="0"/>
              <a:t>observing a smell, always waft fumes towards you.  Do not take large breaths through your nose.  </a:t>
            </a:r>
          </a:p>
          <a:p>
            <a:pPr marL="342900" lvl="0" indent="-342900" algn="just">
              <a:buClr>
                <a:srgbClr val="FF0000"/>
              </a:buClr>
              <a:buSzPct val="110000"/>
              <a:buFont typeface="+mj-lt"/>
              <a:buAutoNum type="arabicPeriod" startAt="8"/>
            </a:pPr>
            <a:endParaRPr lang="en-US" sz="2800" dirty="0" smtClean="0"/>
          </a:p>
          <a:p>
            <a:pPr marL="342900" lvl="0" indent="-342900" algn="just">
              <a:buClr>
                <a:srgbClr val="FF0000"/>
              </a:buClr>
              <a:buSzPct val="110000"/>
              <a:buFont typeface="+mj-lt"/>
              <a:buAutoNum type="arabicPeriod" startAt="8"/>
            </a:pPr>
            <a:r>
              <a:rPr lang="en-US" sz="2800" dirty="0" smtClean="0"/>
              <a:t>Dispose </a:t>
            </a:r>
            <a:r>
              <a:rPr lang="en-US" sz="2800" dirty="0"/>
              <a:t>of chemicals properly. Waste containers will be provided and their use will be explained by your instructor. Unless you are explicitly told otherwise, assume that only water may be put in the lab sinks. </a:t>
            </a:r>
          </a:p>
        </p:txBody>
      </p:sp>
    </p:spTree>
    <p:extLst>
      <p:ext uri="{BB962C8B-B14F-4D97-AF65-F5344CB8AC3E}">
        <p14:creationId xmlns:p14="http://schemas.microsoft.com/office/powerpoint/2010/main" val="59891972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741</Words>
  <Application>Microsoft Office PowerPoint</Application>
  <PresentationFormat>On-screen Show (4:3)</PresentationFormat>
  <Paragraphs>61</Paragraphs>
  <Slides>17</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17</vt:i4>
      </vt:variant>
    </vt:vector>
  </HeadingPairs>
  <TitlesOfParts>
    <vt:vector size="21" baseType="lpstr">
      <vt:lpstr>Office Theme</vt:lpstr>
      <vt:lpstr>Concourse</vt:lpstr>
      <vt:lpstr>Document</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Wrea</dc:creator>
  <cp:lastModifiedBy>Wrea</cp:lastModifiedBy>
  <cp:revision>22</cp:revision>
  <dcterms:created xsi:type="dcterms:W3CDTF">2018-11-25T18:54:35Z</dcterms:created>
  <dcterms:modified xsi:type="dcterms:W3CDTF">2018-11-28T18:37:28Z</dcterms:modified>
</cp:coreProperties>
</file>