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78" r:id="rId4"/>
    <p:sldId id="288" r:id="rId5"/>
    <p:sldId id="297" r:id="rId6"/>
    <p:sldId id="298" r:id="rId7"/>
    <p:sldId id="299" r:id="rId8"/>
    <p:sldId id="300" r:id="rId9"/>
    <p:sldId id="289" r:id="rId10"/>
    <p:sldId id="301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755CC7-EE33-44B7-98D3-3C46F6A507B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0905E7E-DAFC-455D-8C5D-356F8A9F706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13315"/>
            <a:ext cx="9144000" cy="17108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Distillation</a:t>
            </a:r>
            <a:endParaRPr lang="en-US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3884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10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</a:rPr>
              <a:t>According to the differences in boiling points between the liquids, distillation process classified into four types:-</a:t>
            </a:r>
          </a:p>
          <a:p>
            <a:pPr algn="just">
              <a:lnSpc>
                <a:spcPct val="200000"/>
              </a:lnSpc>
            </a:pPr>
            <a:endParaRPr lang="en-US" sz="2800" dirty="0" smtClean="0"/>
          </a:p>
          <a:p>
            <a:pPr marL="514350" indent="-514350" algn="just">
              <a:lnSpc>
                <a:spcPct val="200000"/>
              </a:lnSpc>
              <a:buClr>
                <a:srgbClr val="C00000"/>
              </a:buClr>
              <a:buSzPct val="120000"/>
              <a:buFont typeface="+mj-lt"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</a:rPr>
              <a:t>Simple </a:t>
            </a:r>
            <a:r>
              <a:rPr lang="en-US" sz="2800" b="1" dirty="0">
                <a:solidFill>
                  <a:srgbClr val="00B0F0"/>
                </a:solidFill>
              </a:rPr>
              <a:t>distillation.</a:t>
            </a:r>
          </a:p>
          <a:p>
            <a:pPr marL="514350" indent="-514350" algn="just">
              <a:lnSpc>
                <a:spcPct val="200000"/>
              </a:lnSpc>
              <a:buClr>
                <a:srgbClr val="C00000"/>
              </a:buClr>
              <a:buSzPct val="120000"/>
              <a:buFont typeface="+mj-lt"/>
              <a:buAutoNum type="arabicPeriod"/>
            </a:pPr>
            <a:r>
              <a:rPr lang="en-US" sz="2800" b="1" dirty="0" smtClean="0">
                <a:solidFill>
                  <a:srgbClr val="00B050"/>
                </a:solidFill>
              </a:rPr>
              <a:t>Fractional </a:t>
            </a:r>
            <a:r>
              <a:rPr lang="en-US" sz="2800" b="1" dirty="0">
                <a:solidFill>
                  <a:srgbClr val="00B050"/>
                </a:solidFill>
              </a:rPr>
              <a:t>distillation.</a:t>
            </a:r>
          </a:p>
          <a:p>
            <a:pPr marL="514350" indent="-514350" algn="just">
              <a:lnSpc>
                <a:spcPct val="200000"/>
              </a:lnSpc>
              <a:buClr>
                <a:srgbClr val="C00000"/>
              </a:buClr>
              <a:buSzPct val="120000"/>
              <a:buFont typeface="+mj-lt"/>
              <a:buAutoNum type="arabicPeriod"/>
            </a:pPr>
            <a:r>
              <a:rPr lang="en-US" sz="2800" b="1" dirty="0" smtClean="0">
                <a:solidFill>
                  <a:srgbClr val="7030A0"/>
                </a:solidFill>
              </a:rPr>
              <a:t>Vacuum </a:t>
            </a:r>
            <a:r>
              <a:rPr lang="en-US" sz="2800" b="1" dirty="0">
                <a:solidFill>
                  <a:srgbClr val="7030A0"/>
                </a:solidFill>
              </a:rPr>
              <a:t>distillation</a:t>
            </a:r>
            <a:r>
              <a:rPr lang="en-US" sz="2800" b="1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 algn="just">
              <a:lnSpc>
                <a:spcPct val="200000"/>
              </a:lnSpc>
              <a:buClr>
                <a:srgbClr val="C00000"/>
              </a:buClr>
              <a:buSzPct val="120000"/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Steam distillation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17108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Distillation</a:t>
            </a:r>
            <a:endParaRPr lang="en-US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743200"/>
            <a:ext cx="7762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18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96180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00000"/>
              </a:buClr>
              <a:buSzPct val="110000"/>
            </a:pPr>
            <a:r>
              <a:rPr lang="en-US" sz="3200" b="1" dirty="0" smtClean="0">
                <a:solidFill>
                  <a:srgbClr val="00B0F0"/>
                </a:solidFill>
              </a:rPr>
              <a:t>Simple </a:t>
            </a:r>
            <a:r>
              <a:rPr lang="en-US" sz="3200" b="1" dirty="0">
                <a:solidFill>
                  <a:srgbClr val="00B0F0"/>
                </a:solidFill>
              </a:rPr>
              <a:t>distillation</a:t>
            </a:r>
          </a:p>
          <a:p>
            <a:pPr algn="ctr"/>
            <a:endParaRPr lang="en-US" sz="2000" dirty="0"/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Separating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liquids boiling below 150 ˚C at 1 atm. The liquids should dissolve in each other and the difference in boiling point between various liquid components should be at least 25˚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Simple distillation involves a single equilibration between the liquid and vapor. This distillation is referred to as involving one theoretical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plate.</a:t>
            </a:r>
          </a:p>
        </p:txBody>
      </p:sp>
    </p:spTree>
    <p:extLst>
      <p:ext uri="{BB962C8B-B14F-4D97-AF65-F5344CB8AC3E}">
        <p14:creationId xmlns:p14="http://schemas.microsoft.com/office/powerpoint/2010/main" val="233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9974"/>
            <a:ext cx="9144000" cy="6163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Separation of </a:t>
            </a:r>
            <a:r>
              <a:rPr lang="en-US" sz="2800" b="1" dirty="0" smtClean="0">
                <a:solidFill>
                  <a:srgbClr val="FF0000"/>
                </a:solidFill>
              </a:rPr>
              <a:t>liquid mixture </a:t>
            </a:r>
            <a:r>
              <a:rPr lang="en-US" sz="2800" b="1" dirty="0">
                <a:solidFill>
                  <a:srgbClr val="FF0000"/>
                </a:solidFill>
              </a:rPr>
              <a:t>by simple distillation</a:t>
            </a:r>
            <a:r>
              <a:rPr lang="en-US" sz="2800" b="1" dirty="0" smtClean="0">
                <a:solidFill>
                  <a:srgbClr val="FF0000"/>
                </a:solidFill>
              </a:rPr>
              <a:t>:-</a:t>
            </a:r>
          </a:p>
          <a:p>
            <a:pPr algn="just">
              <a:lnSpc>
                <a:spcPct val="150000"/>
              </a:lnSpc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rgbClr val="7030A0"/>
              </a:buClr>
              <a:buSzPct val="105000"/>
              <a:buFont typeface="+mj-lt"/>
              <a:buAutoNum type="arabicPeriod"/>
            </a:pPr>
            <a:r>
              <a:rPr lang="en-US" sz="2300" dirty="0" smtClean="0"/>
              <a:t>A </a:t>
            </a:r>
            <a:r>
              <a:rPr lang="en-US" sz="2300" dirty="0"/>
              <a:t>mixture composed </a:t>
            </a:r>
            <a:r>
              <a:rPr lang="en-US" sz="2300" dirty="0" smtClean="0"/>
              <a:t>of (</a:t>
            </a:r>
            <a:r>
              <a:rPr lang="en-US" sz="2300" b="1" dirty="0" smtClean="0">
                <a:solidFill>
                  <a:srgbClr val="00B050"/>
                </a:solidFill>
              </a:rPr>
              <a:t>acetone</a:t>
            </a:r>
            <a:r>
              <a:rPr lang="en-US" sz="2300" dirty="0" smtClean="0"/>
              <a:t>) and (</a:t>
            </a:r>
            <a:r>
              <a:rPr lang="en-US" sz="2300" b="1" dirty="0" smtClean="0">
                <a:solidFill>
                  <a:srgbClr val="00B0F0"/>
                </a:solidFill>
              </a:rPr>
              <a:t>water</a:t>
            </a:r>
            <a:r>
              <a:rPr lang="en-US" sz="2300" dirty="0" smtClean="0"/>
              <a:t>) with </a:t>
            </a:r>
            <a:r>
              <a:rPr lang="en-US" sz="2300" dirty="0"/>
              <a:t>boiling point </a:t>
            </a:r>
            <a:r>
              <a:rPr lang="en-US" sz="2300" dirty="0" smtClean="0"/>
              <a:t>(56 </a:t>
            </a:r>
            <a:r>
              <a:rPr lang="en-US" sz="2300" dirty="0"/>
              <a:t>&amp; </a:t>
            </a:r>
            <a:r>
              <a:rPr lang="en-US" sz="2300" dirty="0" smtClean="0"/>
              <a:t>100</a:t>
            </a:r>
            <a:r>
              <a:rPr lang="en-US" sz="2300" dirty="0"/>
              <a:t>) °C respectively is heated</a:t>
            </a:r>
            <a:r>
              <a:rPr lang="en-US" sz="23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Clr>
                <a:srgbClr val="7030A0"/>
              </a:buClr>
              <a:buSzPct val="105000"/>
              <a:buFont typeface="+mj-lt"/>
              <a:buAutoNum type="arabicPeriod"/>
            </a:pPr>
            <a:r>
              <a:rPr lang="en-US" sz="2300" dirty="0"/>
              <a:t>The lowest boiling point </a:t>
            </a:r>
            <a:r>
              <a:rPr lang="en-US" sz="2300" dirty="0" smtClean="0"/>
              <a:t>(</a:t>
            </a:r>
            <a:r>
              <a:rPr lang="en-US" sz="2300" b="1" dirty="0">
                <a:solidFill>
                  <a:srgbClr val="00B050"/>
                </a:solidFill>
              </a:rPr>
              <a:t>acetone</a:t>
            </a:r>
            <a:r>
              <a:rPr lang="en-US" sz="2300" dirty="0" smtClean="0"/>
              <a:t>) </a:t>
            </a:r>
            <a:r>
              <a:rPr lang="en-US" sz="2300" dirty="0"/>
              <a:t>will vaporized  </a:t>
            </a:r>
            <a:r>
              <a:rPr lang="en-US" sz="2300" dirty="0" smtClean="0"/>
              <a:t>and ascended </a:t>
            </a:r>
            <a:r>
              <a:rPr lang="en-US" sz="2300" dirty="0"/>
              <a:t>(elevated) from the solution till it reach the top of the system, with recording its real b.p. with the help of thermometer</a:t>
            </a:r>
            <a:r>
              <a:rPr lang="en-US" sz="23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Clr>
                <a:srgbClr val="7030A0"/>
              </a:buClr>
              <a:buSzPct val="105000"/>
              <a:buFont typeface="+mj-lt"/>
              <a:buAutoNum type="arabicPeriod"/>
            </a:pPr>
            <a:r>
              <a:rPr lang="en-US" sz="2300" dirty="0"/>
              <a:t>The </a:t>
            </a:r>
            <a:r>
              <a:rPr lang="en-US" sz="2300" dirty="0" smtClean="0"/>
              <a:t>ascended (rises) </a:t>
            </a:r>
            <a:r>
              <a:rPr lang="en-US" sz="2300" dirty="0"/>
              <a:t>vapor (</a:t>
            </a:r>
            <a:r>
              <a:rPr lang="en-US" sz="2300" b="1" dirty="0">
                <a:solidFill>
                  <a:srgbClr val="00B050"/>
                </a:solidFill>
              </a:rPr>
              <a:t>acetone</a:t>
            </a:r>
            <a:r>
              <a:rPr lang="en-US" sz="2300" dirty="0"/>
              <a:t>) </a:t>
            </a:r>
            <a:r>
              <a:rPr lang="en-US" sz="2300" dirty="0" smtClean="0"/>
              <a:t>will </a:t>
            </a:r>
            <a:r>
              <a:rPr lang="en-US" sz="2300" dirty="0"/>
              <a:t>converts to the </a:t>
            </a:r>
            <a:r>
              <a:rPr lang="en-US" sz="2300" dirty="0" smtClean="0"/>
              <a:t>liquid form </a:t>
            </a:r>
            <a:r>
              <a:rPr lang="en-US" sz="2300" dirty="0"/>
              <a:t>by the action of the condenser, then collect at </a:t>
            </a:r>
            <a:r>
              <a:rPr lang="en-US" sz="2300" dirty="0" smtClean="0"/>
              <a:t>the </a:t>
            </a:r>
            <a:r>
              <a:rPr lang="en-US" sz="2300" dirty="0"/>
              <a:t>receiver</a:t>
            </a:r>
            <a:r>
              <a:rPr lang="en-US" sz="23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Clr>
                <a:srgbClr val="7030A0"/>
              </a:buClr>
              <a:buSzPct val="105000"/>
              <a:buFont typeface="+mj-lt"/>
              <a:buAutoNum type="arabicPeriod"/>
            </a:pPr>
            <a:r>
              <a:rPr lang="en-US" sz="2300" dirty="0"/>
              <a:t>Finally the highest boiling point (</a:t>
            </a:r>
            <a:r>
              <a:rPr lang="en-US" sz="2300" b="1" dirty="0">
                <a:solidFill>
                  <a:srgbClr val="00B0F0"/>
                </a:solidFill>
              </a:rPr>
              <a:t>water</a:t>
            </a:r>
            <a:r>
              <a:rPr lang="en-US" sz="2300" dirty="0"/>
              <a:t>) </a:t>
            </a:r>
            <a:r>
              <a:rPr lang="en-US" sz="2300" dirty="0" smtClean="0"/>
              <a:t>will </a:t>
            </a:r>
            <a:r>
              <a:rPr lang="en-US" sz="2300" dirty="0"/>
              <a:t>remain </a:t>
            </a:r>
            <a:r>
              <a:rPr lang="en-US" sz="2300" dirty="0" smtClean="0"/>
              <a:t>in the distillation </a:t>
            </a:r>
            <a:r>
              <a:rPr lang="en-US" sz="2300" dirty="0"/>
              <a:t>flask.</a:t>
            </a:r>
          </a:p>
        </p:txBody>
      </p:sp>
    </p:spTree>
    <p:extLst>
      <p:ext uri="{BB962C8B-B14F-4D97-AF65-F5344CB8AC3E}">
        <p14:creationId xmlns:p14="http://schemas.microsoft.com/office/powerpoint/2010/main" val="2095064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distil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44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FF0000"/>
                </a:solidFill>
              </a:rPr>
              <a:t>Definition</a:t>
            </a:r>
            <a:endParaRPr lang="en-US" sz="3200" b="1" dirty="0" smtClean="0"/>
          </a:p>
          <a:p>
            <a:pPr marL="342900" indent="-342900" algn="just">
              <a:lnSpc>
                <a:spcPct val="20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3200" b="1" dirty="0" smtClean="0"/>
              <a:t> </a:t>
            </a:r>
            <a:r>
              <a:rPr lang="en-US" sz="3200" b="1" u="sng" dirty="0"/>
              <a:t>Distillation </a:t>
            </a:r>
            <a:r>
              <a:rPr lang="en-US" sz="2800" dirty="0"/>
              <a:t>An important organic process used to separate two or more than two liquids having different boiling points from a liquid mixture</a:t>
            </a:r>
            <a:r>
              <a:rPr lang="en-US" sz="2800" dirty="0" smtClean="0"/>
              <a:t>.</a:t>
            </a:r>
          </a:p>
          <a:p>
            <a:pPr marL="342900" indent="-342900" algn="just">
              <a:lnSpc>
                <a:spcPct val="20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800" b="1" u="sng" dirty="0" smtClean="0"/>
              <a:t>Distillation</a:t>
            </a:r>
            <a:r>
              <a:rPr lang="en-US" sz="2800" dirty="0" smtClean="0"/>
              <a:t> </a:t>
            </a:r>
            <a:r>
              <a:rPr lang="en-US" sz="2800" dirty="0"/>
              <a:t>is a physical </a:t>
            </a:r>
            <a:r>
              <a:rPr lang="en-US" sz="2800" dirty="0" smtClean="0"/>
              <a:t>separation process</a:t>
            </a:r>
            <a:r>
              <a:rPr lang="en-US" sz="2800" dirty="0"/>
              <a:t>, </a:t>
            </a:r>
            <a:r>
              <a:rPr lang="en-US" sz="2800" dirty="0" smtClean="0"/>
              <a:t>not </a:t>
            </a:r>
            <a:r>
              <a:rPr lang="en-US" sz="2800" dirty="0"/>
              <a:t>a chemical </a:t>
            </a:r>
            <a:r>
              <a:rPr lang="en-US" sz="2800" dirty="0" smtClean="0"/>
              <a:t>reaction </a:t>
            </a:r>
            <a:r>
              <a:rPr lang="en-US" sz="2800" dirty="0"/>
              <a:t>to </a:t>
            </a:r>
            <a:r>
              <a:rPr lang="en-US" sz="2800" dirty="0" smtClean="0"/>
              <a:t>purify </a:t>
            </a:r>
            <a:r>
              <a:rPr lang="en-US" sz="2800" dirty="0"/>
              <a:t>an impure liquid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09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2800" b="1" dirty="0" smtClean="0">
                <a:solidFill>
                  <a:srgbClr val="FF0000"/>
                </a:solidFill>
              </a:rPr>
              <a:t>Principle of distillation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Distillation method basis on the difference in boiling point of the components of </a:t>
            </a:r>
            <a:r>
              <a:rPr lang="en-US" sz="2400" dirty="0"/>
              <a:t>the mixture at standard pressure </a:t>
            </a:r>
            <a:r>
              <a:rPr lang="en-US" sz="2400" dirty="0" smtClean="0"/>
              <a:t>conditions.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/>
              <a:t>At any </a:t>
            </a:r>
            <a:r>
              <a:rPr lang="en-US" sz="2400" dirty="0" smtClean="0"/>
              <a:t>boiling temperature </a:t>
            </a:r>
            <a:r>
              <a:rPr lang="en-US" sz="2400" dirty="0"/>
              <a:t>a liquid is in equilibrium with its </a:t>
            </a:r>
            <a:r>
              <a:rPr lang="en-US" sz="2400" dirty="0" smtClean="0"/>
              <a:t>vapor.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This </a:t>
            </a:r>
            <a:r>
              <a:rPr lang="en-US" sz="2400" dirty="0"/>
              <a:t>equilibrium is described by the vapor pressure of the liquid. The vapor pressure is the pressure that the molecules at the surface of the liquid </a:t>
            </a:r>
            <a:r>
              <a:rPr lang="en-US" sz="2400" dirty="0" smtClean="0"/>
              <a:t>exert (try) </a:t>
            </a:r>
            <a:r>
              <a:rPr lang="en-US" sz="2400" dirty="0"/>
              <a:t>against the external pressure, which is usually the atmospheric pressure.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39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2800" b="1" dirty="0">
                <a:solidFill>
                  <a:srgbClr val="FF0000"/>
                </a:solidFill>
              </a:rPr>
              <a:t>How does it work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/>
              <a:t>As the mixture is heated, the temperature rises until it reaches the temperature of the lowest boiling substance in the mixture</a:t>
            </a:r>
            <a:r>
              <a:rPr lang="en-US" sz="2400" dirty="0" smtClean="0"/>
              <a:t>,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The </a:t>
            </a:r>
            <a:r>
              <a:rPr lang="en-US" sz="2400" dirty="0"/>
              <a:t>other components of the mixture remain in their original phase in the </a:t>
            </a:r>
            <a:r>
              <a:rPr lang="en-US" sz="2400" dirty="0" smtClean="0"/>
              <a:t>mixture.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The </a:t>
            </a:r>
            <a:r>
              <a:rPr lang="en-US" sz="2400" dirty="0"/>
              <a:t>resultant hot vapor passes into a condenser and is converted to the liquid, </a:t>
            </a:r>
            <a:r>
              <a:rPr lang="en-US" sz="2400" dirty="0" smtClean="0"/>
              <a:t>and then </a:t>
            </a:r>
            <a:r>
              <a:rPr lang="en-US" sz="2400" dirty="0"/>
              <a:t>collected in a receiver flask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The </a:t>
            </a:r>
            <a:r>
              <a:rPr lang="en-US" sz="2400" dirty="0"/>
              <a:t>other components of the mixture remain in their original phase until the most volatile substance has all boiled </a:t>
            </a:r>
            <a:r>
              <a:rPr lang="en-US" sz="2400" dirty="0" smtClean="0"/>
              <a:t>off.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Then the </a:t>
            </a:r>
            <a:r>
              <a:rPr lang="en-US" sz="2400" dirty="0"/>
              <a:t>temperature of the gas phase rises again until it reaches the boiling point of a second component in the mixture, and so on.</a:t>
            </a:r>
          </a:p>
        </p:txBody>
      </p:sp>
    </p:spTree>
    <p:extLst>
      <p:ext uri="{BB962C8B-B14F-4D97-AF65-F5344CB8AC3E}">
        <p14:creationId xmlns:p14="http://schemas.microsoft.com/office/powerpoint/2010/main" val="74798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4963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3200" b="1" dirty="0">
                <a:solidFill>
                  <a:srgbClr val="FF0000"/>
                </a:solidFill>
              </a:rPr>
              <a:t>distillation techniques depends </a:t>
            </a:r>
            <a:r>
              <a:rPr lang="en-US" sz="3200" b="1" dirty="0" smtClean="0">
                <a:solidFill>
                  <a:srgbClr val="FF0000"/>
                </a:solidFill>
              </a:rPr>
              <a:t>on several factors</a:t>
            </a: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endParaRPr lang="en-US" sz="2400" dirty="0" smtClean="0"/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The </a:t>
            </a:r>
            <a:r>
              <a:rPr lang="en-US" sz="2400" dirty="0"/>
              <a:t>difference in vapor pressure (related to the difference in the boiling points) of the components </a:t>
            </a:r>
            <a:r>
              <a:rPr lang="en-US" sz="2400" dirty="0" smtClean="0"/>
              <a:t>present.</a:t>
            </a:r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the </a:t>
            </a:r>
            <a:r>
              <a:rPr lang="en-US" sz="2400" dirty="0"/>
              <a:t>size of the </a:t>
            </a:r>
            <a:r>
              <a:rPr lang="en-US" sz="2400" dirty="0" smtClean="0"/>
              <a:t>sample.</a:t>
            </a:r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The </a:t>
            </a:r>
            <a:r>
              <a:rPr lang="en-US" sz="2400" dirty="0"/>
              <a:t>distillation apparatus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790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400" dirty="0" smtClean="0"/>
              <a:t>In a solution containing 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&amp; </a:t>
            </a:r>
            <a:r>
              <a:rPr lang="en-US" sz="2400" b="1" dirty="0" smtClean="0">
                <a:solidFill>
                  <a:srgbClr val="00B050"/>
                </a:solidFill>
              </a:rPr>
              <a:t>B</a:t>
            </a:r>
            <a:r>
              <a:rPr lang="en-US" sz="2400" dirty="0" smtClean="0"/>
              <a:t> </a:t>
            </a:r>
            <a:r>
              <a:rPr lang="en-US" sz="2400" dirty="0"/>
              <a:t>the partial pressure (</a:t>
            </a:r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1600" b="1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) of component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at a given temperature is equal to the vapor pressure </a:t>
            </a:r>
            <a:r>
              <a:rPr 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sz="2400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1600" b="1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of pure A multiplied by the mole fraction of A (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) </a:t>
            </a:r>
            <a:r>
              <a:rPr lang="en-US" sz="2400" dirty="0"/>
              <a:t>in solution.</a:t>
            </a:r>
          </a:p>
          <a:p>
            <a:pPr marL="342900" indent="-342900" algn="just">
              <a:lnSpc>
                <a:spcPct val="20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= </a:t>
            </a: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1600" b="1" dirty="0" err="1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/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1600" b="1" dirty="0" err="1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dirty="0" err="1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, 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r>
              <a:rPr lang="en-US" b="1" dirty="0" smtClean="0">
                <a:solidFill>
                  <a:srgbClr val="00B050"/>
                </a:solidFill>
              </a:rPr>
              <a:t>B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= </a:t>
            </a:r>
            <a:r>
              <a:rPr lang="en-US" sz="2400" b="1" dirty="0" err="1" smtClean="0">
                <a:solidFill>
                  <a:srgbClr val="00B050"/>
                </a:solidFill>
              </a:rPr>
              <a:t>n</a:t>
            </a:r>
            <a:r>
              <a:rPr lang="en-US" b="1" dirty="0" err="1">
                <a:solidFill>
                  <a:srgbClr val="00B050"/>
                </a:solidFill>
              </a:rPr>
              <a:t>B</a:t>
            </a:r>
            <a:r>
              <a:rPr lang="en-US" sz="2400" b="1" dirty="0" smtClean="0">
                <a:solidFill>
                  <a:srgbClr val="00B050"/>
                </a:solidFill>
              </a:rPr>
              <a:t>/ </a:t>
            </a:r>
            <a:r>
              <a:rPr lang="en-US" sz="2400" b="1" dirty="0">
                <a:solidFill>
                  <a:srgbClr val="00B050"/>
                </a:solidFill>
              </a:rPr>
              <a:t>(</a:t>
            </a:r>
            <a:r>
              <a:rPr lang="en-US" sz="2400" b="1" dirty="0" err="1" smtClean="0">
                <a:solidFill>
                  <a:srgbClr val="00B050"/>
                </a:solidFill>
              </a:rPr>
              <a:t>n</a:t>
            </a:r>
            <a:r>
              <a:rPr lang="en-US" sz="1600" b="1" dirty="0" err="1" smtClean="0">
                <a:solidFill>
                  <a:srgbClr val="00B050"/>
                </a:solidFill>
              </a:rPr>
              <a:t>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+ </a:t>
            </a:r>
            <a:r>
              <a:rPr lang="en-US" sz="2400" b="1" dirty="0" err="1" smtClean="0">
                <a:solidFill>
                  <a:srgbClr val="00B050"/>
                </a:solidFill>
              </a:rPr>
              <a:t>n</a:t>
            </a:r>
            <a:r>
              <a:rPr lang="en-US" b="1" dirty="0" err="1">
                <a:solidFill>
                  <a:srgbClr val="00B050"/>
                </a:solidFill>
              </a:rPr>
              <a:t>B</a:t>
            </a:r>
            <a:r>
              <a:rPr lang="en-US" sz="2400" b="1" dirty="0" smtClean="0">
                <a:solidFill>
                  <a:srgbClr val="00B050"/>
                </a:solidFill>
              </a:rPr>
              <a:t>) </a:t>
            </a:r>
            <a:r>
              <a:rPr lang="en-US" sz="2400" dirty="0" smtClean="0"/>
              <a:t>and       </a:t>
            </a:r>
            <a:r>
              <a:rPr lang="en-US" sz="2400" b="1" dirty="0" smtClean="0">
                <a:solidFill>
                  <a:srgbClr val="00B0F0"/>
                </a:solidFill>
              </a:rPr>
              <a:t>X</a:t>
            </a:r>
            <a:r>
              <a:rPr lang="en-US" sz="1600" b="1" dirty="0" smtClean="0">
                <a:solidFill>
                  <a:srgbClr val="00B0F0"/>
                </a:solidFill>
              </a:rPr>
              <a:t>A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+ </a:t>
            </a:r>
            <a:r>
              <a:rPr lang="en-US" sz="2400" b="1" dirty="0" smtClean="0">
                <a:solidFill>
                  <a:srgbClr val="00B0F0"/>
                </a:solidFill>
              </a:rPr>
              <a:t>X</a:t>
            </a:r>
            <a:r>
              <a:rPr lang="en-US" b="1" dirty="0">
                <a:solidFill>
                  <a:srgbClr val="00B0F0"/>
                </a:solidFill>
              </a:rPr>
              <a:t>B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= 1</a:t>
            </a:r>
          </a:p>
          <a:p>
            <a:pPr marL="342900" indent="-342900" algn="just">
              <a:lnSpc>
                <a:spcPct val="20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1600" b="1" dirty="0" err="1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b="1" dirty="0" err="1" smtClean="0">
                <a:solidFill>
                  <a:srgbClr val="00B050"/>
                </a:solidFill>
              </a:rPr>
              <a:t>n</a:t>
            </a:r>
            <a:r>
              <a:rPr lang="en-US" b="1" dirty="0" err="1">
                <a:solidFill>
                  <a:srgbClr val="00B050"/>
                </a:solidFill>
              </a:rPr>
              <a:t>B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/>
              <a:t>represent the number of moles of components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B050"/>
                </a:solidFill>
              </a:rPr>
              <a:t>B</a:t>
            </a:r>
            <a:r>
              <a:rPr lang="en-US" sz="2400" dirty="0"/>
              <a:t>.</a:t>
            </a:r>
          </a:p>
          <a:p>
            <a:pPr marL="342900" indent="-342900" algn="just">
              <a:lnSpc>
                <a:spcPct val="20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(P</a:t>
            </a:r>
            <a:r>
              <a:rPr lang="en-US" sz="16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FF0000"/>
                </a:solidFill>
              </a:rPr>
              <a:t>A </a:t>
            </a:r>
            <a:r>
              <a:rPr 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sz="2400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1600" b="1" dirty="0" err="1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 ) , </a:t>
            </a:r>
            <a:r>
              <a:rPr lang="en-US" sz="2400" b="1" dirty="0" smtClean="0">
                <a:solidFill>
                  <a:srgbClr val="00B050"/>
                </a:solidFill>
              </a:rPr>
              <a:t>(P</a:t>
            </a:r>
            <a:r>
              <a:rPr lang="en-US" b="1" dirty="0" smtClean="0">
                <a:solidFill>
                  <a:srgbClr val="00B050"/>
                </a:solidFill>
              </a:rPr>
              <a:t>B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r>
              <a:rPr lang="en-US" b="1" dirty="0" smtClean="0">
                <a:solidFill>
                  <a:srgbClr val="00B050"/>
                </a:solidFill>
              </a:rPr>
              <a:t>B </a:t>
            </a:r>
            <a:r>
              <a:rPr lang="en-US" sz="2400" b="1" dirty="0" err="1" smtClean="0">
                <a:solidFill>
                  <a:srgbClr val="00B050"/>
                </a:solidFill>
              </a:rPr>
              <a:t>P</a:t>
            </a:r>
            <a:r>
              <a:rPr lang="en-US" sz="2400" b="1" baseline="30000" dirty="0" err="1" smtClean="0">
                <a:solidFill>
                  <a:srgbClr val="00B050"/>
                </a:solidFill>
              </a:rPr>
              <a:t>o</a:t>
            </a:r>
            <a:r>
              <a:rPr lang="en-US" b="1" dirty="0" err="1" smtClean="0">
                <a:solidFill>
                  <a:srgbClr val="00B050"/>
                </a:solidFill>
              </a:rPr>
              <a:t>B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/>
              <a:t> and </a:t>
            </a:r>
          </a:p>
          <a:p>
            <a:pPr marL="342900" indent="-342900" algn="just">
              <a:lnSpc>
                <a:spcPct val="20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</a:rPr>
              <a:t>(P</a:t>
            </a:r>
            <a:r>
              <a:rPr lang="en-US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(total vapor pressure) = </a:t>
            </a:r>
            <a:r>
              <a:rPr lang="en-US" sz="2400" b="1" dirty="0" smtClean="0">
                <a:solidFill>
                  <a:srgbClr val="00B0F0"/>
                </a:solidFill>
              </a:rPr>
              <a:t>P</a:t>
            </a:r>
            <a:r>
              <a:rPr lang="en-US" sz="1600" b="1" dirty="0" smtClean="0">
                <a:solidFill>
                  <a:srgbClr val="00B0F0"/>
                </a:solidFill>
              </a:rPr>
              <a:t>A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+ </a:t>
            </a:r>
            <a:r>
              <a:rPr lang="en-US" sz="2400" b="1" dirty="0" smtClean="0">
                <a:solidFill>
                  <a:srgbClr val="00B0F0"/>
                </a:solidFill>
              </a:rPr>
              <a:t>P</a:t>
            </a:r>
            <a:r>
              <a:rPr lang="en-US" b="1" dirty="0" smtClean="0">
                <a:solidFill>
                  <a:srgbClr val="00B0F0"/>
                </a:solidFill>
              </a:rPr>
              <a:t>B</a:t>
            </a:r>
            <a:r>
              <a:rPr lang="en-US" sz="2400" b="1" dirty="0" smtClean="0">
                <a:solidFill>
                  <a:srgbClr val="00B0F0"/>
                </a:solidFill>
              </a:rPr>
              <a:t>)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8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79815"/>
            <a:ext cx="9144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800" dirty="0" smtClean="0"/>
              <a:t> This </a:t>
            </a:r>
            <a:r>
              <a:rPr lang="en-US" sz="2800" dirty="0"/>
              <a:t>relationship, derived from Raoult’s law, is capable of describing the boiling point behavior of compound 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 a mixture of compounds under a variety of different circumstances. The boiling point of the solution is reached when </a:t>
            </a:r>
            <a:r>
              <a:rPr lang="en-US" sz="2800" b="1" dirty="0">
                <a:solidFill>
                  <a:srgbClr val="00B0F0"/>
                </a:solidFill>
              </a:rPr>
              <a:t>P</a:t>
            </a:r>
            <a:r>
              <a:rPr lang="en-US" sz="2000" b="1" dirty="0">
                <a:solidFill>
                  <a:srgbClr val="00B0F0"/>
                </a:solidFill>
              </a:rPr>
              <a:t>T</a:t>
            </a:r>
            <a:r>
              <a:rPr lang="en-US" sz="2800" dirty="0"/>
              <a:t> is equal to the pressure applied to the surface of the solution.</a:t>
            </a:r>
          </a:p>
        </p:txBody>
      </p:sp>
    </p:spTree>
    <p:extLst>
      <p:ext uri="{BB962C8B-B14F-4D97-AF65-F5344CB8AC3E}">
        <p14:creationId xmlns:p14="http://schemas.microsoft.com/office/powerpoint/2010/main" val="244249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9" t="13889" r="3953" b="13492"/>
          <a:stretch/>
        </p:blipFill>
        <p:spPr bwMode="auto">
          <a:xfrm>
            <a:off x="-29029" y="304800"/>
            <a:ext cx="9173029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93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2800" b="1" dirty="0" smtClean="0">
                <a:solidFill>
                  <a:srgbClr val="FF0000"/>
                </a:solidFill>
              </a:rPr>
              <a:t>Application of distillations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2400" b="1" dirty="0" smtClean="0">
                <a:solidFill>
                  <a:srgbClr val="00B0F0"/>
                </a:solidFill>
              </a:rPr>
              <a:t>Distillation is used to: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</a:pPr>
            <a:endParaRPr lang="en-US" sz="2400" b="1" dirty="0" smtClean="0">
              <a:solidFill>
                <a:srgbClr val="00B0F0"/>
              </a:solidFill>
            </a:endParaRPr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Separation of crude oil components.</a:t>
            </a:r>
            <a:endParaRPr lang="en-US" sz="2400" dirty="0"/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Remove impurities from Water.</a:t>
            </a:r>
            <a:endParaRPr lang="en-US" sz="2400" dirty="0"/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Air </a:t>
            </a:r>
            <a:r>
              <a:rPr lang="en-US" sz="2400" dirty="0"/>
              <a:t>is distilled to separate its </a:t>
            </a:r>
            <a:r>
              <a:rPr lang="en-US" sz="2400" dirty="0" smtClean="0"/>
              <a:t>components.</a:t>
            </a:r>
            <a:endParaRPr lang="en-US" sz="2400" dirty="0"/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50000"/>
              <a:buFont typeface="+mj-lt"/>
              <a:buAutoNum type="arabicParenR"/>
            </a:pPr>
            <a:r>
              <a:rPr lang="en-US" sz="2400" dirty="0" smtClean="0"/>
              <a:t>Distillation </a:t>
            </a:r>
            <a:r>
              <a:rPr lang="en-US" sz="2400" dirty="0"/>
              <a:t>of fermented solutions to produce distilled beverages with </a:t>
            </a:r>
            <a:r>
              <a:rPr lang="en-US" sz="2400" dirty="0" smtClean="0"/>
              <a:t>a higher </a:t>
            </a:r>
            <a:r>
              <a:rPr lang="en-US" sz="2400" dirty="0"/>
              <a:t>alcohol content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94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877</TotalTime>
  <Words>682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Wrea</dc:creator>
  <cp:lastModifiedBy>Wrea</cp:lastModifiedBy>
  <cp:revision>132</cp:revision>
  <dcterms:created xsi:type="dcterms:W3CDTF">2018-03-12T18:05:52Z</dcterms:created>
  <dcterms:modified xsi:type="dcterms:W3CDTF">2018-05-24T20:55:38Z</dcterms:modified>
</cp:coreProperties>
</file>