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84" r:id="rId3"/>
    <p:sldId id="258" r:id="rId4"/>
    <p:sldId id="278" r:id="rId5"/>
    <p:sldId id="285" r:id="rId6"/>
    <p:sldId id="279" r:id="rId7"/>
    <p:sldId id="282" r:id="rId8"/>
    <p:sldId id="277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755CC7-EE33-44B7-98D3-3C46F6A507B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0905E7E-DAFC-455D-8C5D-356F8A9F70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13315"/>
            <a:ext cx="9144000" cy="171085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Sublimation</a:t>
            </a:r>
            <a:endParaRPr lang="en-US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388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49530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206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FF0000"/>
                </a:solidFill>
              </a:rPr>
              <a:t>Definition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en-US" sz="3200" b="1" dirty="0" smtClean="0"/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3200" b="1" dirty="0" smtClean="0"/>
              <a:t> </a:t>
            </a:r>
            <a:r>
              <a:rPr lang="en-US" sz="3200" b="1" u="sng" dirty="0" smtClean="0"/>
              <a:t>Sublimation</a:t>
            </a:r>
            <a:r>
              <a:rPr lang="en-US" sz="3200" b="1" dirty="0" smtClean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the transition of a substance from the solid phase to the gas phase without passing through an intermediate liquid phase</a:t>
            </a:r>
            <a:r>
              <a:rPr lang="en-US" sz="28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en-US" sz="2800" dirty="0"/>
          </a:p>
          <a:p>
            <a:pPr lvl="4" algn="just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2800" dirty="0" smtClean="0"/>
              <a:t>	</a:t>
            </a:r>
            <a:r>
              <a:rPr lang="en-US" sz="4000" b="1" dirty="0" smtClean="0">
                <a:solidFill>
                  <a:srgbClr val="00B0F0"/>
                </a:solidFill>
              </a:rPr>
              <a:t>Solid</a:t>
            </a:r>
            <a:r>
              <a:rPr lang="en-US" sz="4000" b="1" dirty="0">
                <a:solidFill>
                  <a:srgbClr val="00B0F0"/>
                </a:solidFill>
              </a:rPr>
              <a:t>↔ </a:t>
            </a:r>
            <a:r>
              <a:rPr lang="en-US" sz="4000" b="1" dirty="0" smtClean="0">
                <a:solidFill>
                  <a:srgbClr val="00B0F0"/>
                </a:solidFill>
              </a:rPr>
              <a:t>vapor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6409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2800" b="1" dirty="0">
                <a:solidFill>
                  <a:srgbClr val="00B0F0"/>
                </a:solidFill>
              </a:rPr>
              <a:t>sublimation can be used to purify an organic compound only after meeting four requirements</a:t>
            </a:r>
            <a:r>
              <a:rPr lang="en-US" sz="2800" b="1" dirty="0" smtClean="0">
                <a:solidFill>
                  <a:srgbClr val="00B0F0"/>
                </a:solidFill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</a:pPr>
            <a:endParaRPr lang="en-US" sz="2800" b="1" dirty="0" smtClean="0">
              <a:solidFill>
                <a:srgbClr val="00B0F0"/>
              </a:solidFill>
            </a:endParaRPr>
          </a:p>
          <a:p>
            <a:pPr marL="514350" lvl="0" indent="-514350" algn="just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en-US" sz="2800" dirty="0"/>
              <a:t>The compound must vaporize without </a:t>
            </a:r>
            <a:r>
              <a:rPr lang="en-US" sz="2800" dirty="0" smtClean="0"/>
              <a:t>melting.</a:t>
            </a:r>
            <a:endParaRPr lang="en-US" sz="2800" dirty="0"/>
          </a:p>
          <a:p>
            <a:pPr marL="514350" lvl="0" indent="-514350" algn="just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en-US" sz="2800" dirty="0"/>
              <a:t>It must be stable enough to vaporize without </a:t>
            </a:r>
            <a:r>
              <a:rPr lang="en-US" sz="2800" dirty="0" smtClean="0"/>
              <a:t>decomposing.</a:t>
            </a:r>
            <a:endParaRPr lang="en-US" sz="2800" dirty="0"/>
          </a:p>
          <a:p>
            <a:pPr marL="514350" lvl="0" indent="-514350" algn="just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en-US" sz="2800" dirty="0"/>
              <a:t>The vapors of the compound must be able to condense back to the </a:t>
            </a:r>
            <a:r>
              <a:rPr lang="en-US" sz="2800" dirty="0" smtClean="0"/>
              <a:t>solid.</a:t>
            </a:r>
            <a:endParaRPr lang="en-US" sz="2800" dirty="0"/>
          </a:p>
          <a:p>
            <a:pPr marL="514350" lvl="0" indent="-514350" algn="just">
              <a:lnSpc>
                <a:spcPct val="15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en-US" sz="2800" dirty="0"/>
              <a:t>Impurities within the compound do not also sublime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39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4724400" cy="685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Sublimation Process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1809750" y="4953000"/>
            <a:ext cx="781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Calibri" pitchFamily="34" charset="0"/>
              </a:rPr>
              <a:t>(Solid)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981200" y="3581400"/>
            <a:ext cx="1600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Add energy</a:t>
            </a:r>
          </a:p>
        </p:txBody>
      </p:sp>
      <p:sp>
        <p:nvSpPr>
          <p:cNvPr id="9" name="Oval 8"/>
          <p:cNvSpPr/>
          <p:nvPr/>
        </p:nvSpPr>
        <p:spPr>
          <a:xfrm>
            <a:off x="3585146" y="2746991"/>
            <a:ext cx="2427163" cy="227462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  <a:alpha val="48000"/>
                </a:schemeClr>
              </a:gs>
              <a:gs pos="100000">
                <a:schemeClr val="bg1">
                  <a:alpha val="4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(Gas)</a:t>
            </a:r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228600" y="1676400"/>
          <a:ext cx="16383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S ChemDraw Drawing" r:id="rId4" imgW="1638360" imgH="3319920" progId="ChemDraw.Document.6.0">
                  <p:embed/>
                </p:oleObj>
              </mc:Choice>
              <mc:Fallback>
                <p:oleObj name="CS ChemDraw Drawing" r:id="rId4" imgW="1638360" imgH="33199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16383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Arrow 7"/>
          <p:cNvSpPr/>
          <p:nvPr/>
        </p:nvSpPr>
        <p:spPr>
          <a:xfrm>
            <a:off x="6096000" y="3657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Cooling</a:t>
            </a: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7391400" y="2819400"/>
          <a:ext cx="1752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S ChemDraw Drawing" r:id="rId6" imgW="1638360" imgH="2067480" progId="ChemDraw.Document.6.0">
                  <p:embed/>
                </p:oleObj>
              </mc:Choice>
              <mc:Fallback>
                <p:oleObj name="CS ChemDraw Drawing" r:id="rId6" imgW="1638360" imgH="20674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19400"/>
                        <a:ext cx="1752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667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8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630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Examples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200000"/>
              </a:lnSpc>
            </a:pPr>
            <a:r>
              <a:rPr lang="en-US" sz="2800" dirty="0">
                <a:solidFill>
                  <a:srgbClr val="00B0F0"/>
                </a:solidFill>
              </a:rPr>
              <a:t>Carbon dioxide, Iodine, Naphthalene, Benzoic </a:t>
            </a:r>
            <a:r>
              <a:rPr lang="en-US" sz="2800" dirty="0" smtClean="0">
                <a:solidFill>
                  <a:srgbClr val="00B0F0"/>
                </a:solidFill>
              </a:rPr>
              <a:t>acid</a:t>
            </a:r>
          </a:p>
          <a:p>
            <a:pPr algn="just">
              <a:lnSpc>
                <a:spcPct val="200000"/>
              </a:lnSpc>
            </a:pPr>
            <a:r>
              <a:rPr lang="en-US" sz="2800" b="1" u="sng" dirty="0" smtClean="0">
                <a:solidFill>
                  <a:srgbClr val="FF0000"/>
                </a:solidFill>
              </a:rPr>
              <a:t>Notes</a:t>
            </a:r>
          </a:p>
          <a:p>
            <a:pPr marL="285750" indent="-28575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dirty="0"/>
              <a:t>The vapor on cooling gives crystals of the pure solid organic compound, the crystalline material so obtained is called sublimate.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endParaRPr lang="en-US" sz="2400" dirty="0"/>
          </a:p>
          <a:p>
            <a:pPr marL="285750" indent="-28575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dirty="0"/>
              <a:t>Sublimation used to purification of solid organic compound by separating volatile organic compounds from nonvolatile impurities.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30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u="sng" dirty="0" smtClean="0">
                <a:solidFill>
                  <a:srgbClr val="FF0000"/>
                </a:solidFill>
              </a:rPr>
              <a:t>Procedure</a:t>
            </a: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</a:endParaRPr>
          </a:p>
          <a:p>
            <a:pPr marL="457200" lvl="0" indent="-457200" algn="just">
              <a:lnSpc>
                <a:spcPct val="200000"/>
              </a:lnSpc>
              <a:buClr>
                <a:srgbClr val="FF0000"/>
              </a:buClr>
              <a:buSzPct val="120000"/>
              <a:buFont typeface="+mj-lt"/>
              <a:buAutoNum type="arabicParenR"/>
            </a:pPr>
            <a:r>
              <a:rPr lang="en-US" sz="2400" dirty="0"/>
              <a:t>A solid 0.5 </a:t>
            </a:r>
            <a:r>
              <a:rPr lang="en-US" sz="2400" dirty="0" smtClean="0"/>
              <a:t>gm (</a:t>
            </a:r>
            <a:r>
              <a:rPr lang="en-US" sz="2400" dirty="0" smtClean="0">
                <a:solidFill>
                  <a:srgbClr val="FF0000"/>
                </a:solidFill>
              </a:rPr>
              <a:t>benzoic acid</a:t>
            </a:r>
            <a:r>
              <a:rPr lang="en-US" sz="2400" dirty="0" smtClean="0"/>
              <a:t>) </a:t>
            </a:r>
            <a:r>
              <a:rPr lang="en-US" sz="2400" dirty="0"/>
              <a:t>is placed in a sublimation apparatus.</a:t>
            </a:r>
          </a:p>
          <a:p>
            <a:pPr marL="457200" lvl="0" indent="-457200" algn="just">
              <a:lnSpc>
                <a:spcPct val="200000"/>
              </a:lnSpc>
              <a:buClr>
                <a:srgbClr val="FF0000"/>
              </a:buClr>
              <a:buSzPct val="120000"/>
              <a:buFont typeface="+mj-lt"/>
              <a:buAutoNum type="arabicParenR"/>
            </a:pPr>
            <a:r>
              <a:rPr lang="en-US" sz="2400" dirty="0"/>
              <a:t>After heating for 30 min, the cooled surface is weighted.</a:t>
            </a:r>
          </a:p>
          <a:p>
            <a:pPr marL="457200" lvl="0" indent="-457200" algn="just">
              <a:lnSpc>
                <a:spcPct val="200000"/>
              </a:lnSpc>
              <a:buClr>
                <a:srgbClr val="FF0000"/>
              </a:buClr>
              <a:buSzPct val="120000"/>
              <a:buFont typeface="+mj-lt"/>
              <a:buAutoNum type="arabicParenR"/>
            </a:pPr>
            <a:r>
              <a:rPr lang="en-US" sz="2400" dirty="0"/>
              <a:t>The percentage of purity is calculated.</a:t>
            </a:r>
          </a:p>
          <a:p>
            <a:pPr marL="457200" indent="-457200" algn="just">
              <a:lnSpc>
                <a:spcPct val="200000"/>
              </a:lnSpc>
              <a:buClr>
                <a:srgbClr val="FF0000"/>
              </a:buClr>
              <a:buSzPct val="120000"/>
              <a:buFont typeface="+mj-lt"/>
              <a:buAutoNum type="arabicParenR"/>
            </a:pPr>
            <a:r>
              <a:rPr lang="en-US" sz="2400" dirty="0"/>
              <a:t>% of purity= </a:t>
            </a:r>
            <a:r>
              <a:rPr lang="en-US" sz="2400" dirty="0" smtClean="0"/>
              <a:t>wt. </a:t>
            </a:r>
            <a:r>
              <a:rPr lang="en-US" sz="2400" dirty="0"/>
              <a:t>of pure </a:t>
            </a:r>
            <a:r>
              <a:rPr lang="en-US" sz="2400" dirty="0" smtClean="0"/>
              <a:t>solid/wt. </a:t>
            </a:r>
            <a:r>
              <a:rPr lang="en-US" sz="2400" dirty="0"/>
              <a:t>of total solid.</a:t>
            </a:r>
          </a:p>
        </p:txBody>
      </p:sp>
    </p:spTree>
    <p:extLst>
      <p:ext uri="{BB962C8B-B14F-4D97-AF65-F5344CB8AC3E}">
        <p14:creationId xmlns:p14="http://schemas.microsoft.com/office/powerpoint/2010/main" val="429186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90000" y="468868"/>
            <a:ext cx="1964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Apparatus</a:t>
            </a:r>
            <a:endParaRPr lang="en-US" sz="2800" b="1" dirty="0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7010400" cy="56387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629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1" t="36323" r="6249" b="30140"/>
          <a:stretch/>
        </p:blipFill>
        <p:spPr bwMode="auto">
          <a:xfrm>
            <a:off x="0" y="1371600"/>
            <a:ext cx="9143999" cy="284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83" t="39145" r="11774" b="29220"/>
          <a:stretch/>
        </p:blipFill>
        <p:spPr bwMode="auto">
          <a:xfrm>
            <a:off x="653143" y="4211783"/>
            <a:ext cx="7534893" cy="264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0000" y="468868"/>
            <a:ext cx="1964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Apparatus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682154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671</TotalTime>
  <Words>195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Clarity</vt:lpstr>
      <vt:lpstr>CS ChemDraw Drawing</vt:lpstr>
      <vt:lpstr>PowerPoint Presentation</vt:lpstr>
      <vt:lpstr>PowerPoint Presentation</vt:lpstr>
      <vt:lpstr>PowerPoint Presentation</vt:lpstr>
      <vt:lpstr>PowerPoint Presentation</vt:lpstr>
      <vt:lpstr>Sublimation Process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Wrea</dc:creator>
  <cp:lastModifiedBy>Wrea</cp:lastModifiedBy>
  <cp:revision>96</cp:revision>
  <dcterms:created xsi:type="dcterms:W3CDTF">2018-03-12T18:05:52Z</dcterms:created>
  <dcterms:modified xsi:type="dcterms:W3CDTF">2018-05-14T15:35:29Z</dcterms:modified>
</cp:coreProperties>
</file>