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 id="278" r:id="rId4"/>
    <p:sldId id="279" r:id="rId5"/>
    <p:sldId id="268" r:id="rId6"/>
    <p:sldId id="269" r:id="rId7"/>
    <p:sldId id="270" r:id="rId8"/>
    <p:sldId id="280" r:id="rId9"/>
    <p:sldId id="282" r:id="rId10"/>
    <p:sldId id="283" r:id="rId11"/>
    <p:sldId id="284" r:id="rId12"/>
    <p:sldId id="286" r:id="rId13"/>
    <p:sldId id="281" r:id="rId14"/>
    <p:sldId id="277"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55CC7-EE33-44B7-98D3-3C46F6A507BA}"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55CC7-EE33-44B7-98D3-3C46F6A507BA}"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55CC7-EE33-44B7-98D3-3C46F6A507BA}"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55CC7-EE33-44B7-98D3-3C46F6A507BA}"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55CC7-EE33-44B7-98D3-3C46F6A507BA}"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5E7E-DAFC-455D-8C5D-356F8A9F706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55CC7-EE33-44B7-98D3-3C46F6A507BA}"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55CC7-EE33-44B7-98D3-3C46F6A507BA}"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05E7E-DAFC-455D-8C5D-356F8A9F706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55CC7-EE33-44B7-98D3-3C46F6A507BA}"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55CC7-EE33-44B7-98D3-3C46F6A507BA}"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55CC7-EE33-44B7-98D3-3C46F6A507BA}"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5E7E-DAFC-455D-8C5D-356F8A9F706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55CC7-EE33-44B7-98D3-3C46F6A507BA}"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5E7E-DAFC-455D-8C5D-356F8A9F70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8755CC7-EE33-44B7-98D3-3C46F6A507BA}" type="datetimeFigureOut">
              <a:rPr lang="en-US" smtClean="0"/>
              <a:t>4/20/2018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905E7E-DAFC-455D-8C5D-356F8A9F70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http://www.wiredchemist.com/files/shared/images/mineral_oil2.gif" TargetMode="Externa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3315"/>
            <a:ext cx="9144000" cy="243137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150000"/>
              </a:lnSpc>
            </a:pPr>
            <a:r>
              <a:rPr lang="en-US" sz="5400" b="1" dirty="0" smtClean="0">
                <a:solidFill>
                  <a:srgbClr val="00B050"/>
                </a:solidFill>
                <a:effectLst>
                  <a:outerShdw blurRad="38100" dist="38100" dir="2700000" algn="tl">
                    <a:srgbClr val="000000">
                      <a:alpha val="43137"/>
                    </a:srgbClr>
                  </a:outerShdw>
                </a:effectLst>
              </a:rPr>
              <a:t>Melting Point </a:t>
            </a:r>
            <a:r>
              <a:rPr lang="en-US" sz="5400" b="1" dirty="0">
                <a:solidFill>
                  <a:srgbClr val="00B050"/>
                </a:solidFill>
                <a:effectLst>
                  <a:outerShdw blurRad="38100" dist="38100" dir="2700000" algn="tl">
                    <a:srgbClr val="000000">
                      <a:alpha val="43137"/>
                    </a:srgbClr>
                  </a:outerShdw>
                </a:effectLst>
              </a:rPr>
              <a:t>Determination</a:t>
            </a:r>
          </a:p>
        </p:txBody>
      </p:sp>
    </p:spTree>
    <p:extLst>
      <p:ext uri="{BB962C8B-B14F-4D97-AF65-F5344CB8AC3E}">
        <p14:creationId xmlns:p14="http://schemas.microsoft.com/office/powerpoint/2010/main" val="397388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9404"/>
            <a:ext cx="9144000" cy="4524315"/>
          </a:xfrm>
          <a:prstGeom prst="rect">
            <a:avLst/>
          </a:prstGeom>
        </p:spPr>
        <p:txBody>
          <a:bodyPr wrap="square">
            <a:spAutoFit/>
          </a:bodyPr>
          <a:lstStyle/>
          <a:p>
            <a:pPr algn="just">
              <a:lnSpc>
                <a:spcPct val="200000"/>
              </a:lnSpc>
            </a:pPr>
            <a:r>
              <a:rPr lang="en-US" sz="2600" b="1" dirty="0">
                <a:solidFill>
                  <a:srgbClr val="FF0000"/>
                </a:solidFill>
              </a:rPr>
              <a:t>The observed melting-point range can be influenced by</a:t>
            </a:r>
            <a:r>
              <a:rPr lang="en-US" sz="2600" dirty="0" smtClean="0">
                <a:solidFill>
                  <a:srgbClr val="FF0000"/>
                </a:solidFill>
              </a:rPr>
              <a:t>:</a:t>
            </a:r>
          </a:p>
          <a:p>
            <a:pPr algn="just">
              <a:lnSpc>
                <a:spcPct val="200000"/>
              </a:lnSpc>
            </a:pPr>
            <a:r>
              <a:rPr lang="en-US" sz="2600" dirty="0" smtClean="0"/>
              <a:t> </a:t>
            </a:r>
            <a:endParaRPr lang="en-US" sz="2600" dirty="0"/>
          </a:p>
          <a:p>
            <a:pPr marL="514350" indent="-514350" algn="just">
              <a:lnSpc>
                <a:spcPct val="200000"/>
              </a:lnSpc>
              <a:buFont typeface="+mj-lt"/>
              <a:buAutoNum type="arabicPeriod"/>
            </a:pPr>
            <a:r>
              <a:rPr lang="en-US" sz="2300" dirty="0" smtClean="0"/>
              <a:t>The </a:t>
            </a:r>
            <a:r>
              <a:rPr lang="en-US" sz="2300" dirty="0"/>
              <a:t>purity of the material but also by the size of the crystals.</a:t>
            </a:r>
          </a:p>
          <a:p>
            <a:pPr marL="514350" indent="-514350" algn="just">
              <a:lnSpc>
                <a:spcPct val="200000"/>
              </a:lnSpc>
              <a:buFont typeface="+mj-lt"/>
              <a:buAutoNum type="arabicPeriod"/>
            </a:pPr>
            <a:r>
              <a:rPr lang="en-US" sz="2300" dirty="0" smtClean="0"/>
              <a:t>The </a:t>
            </a:r>
            <a:r>
              <a:rPr lang="en-US" sz="2300" dirty="0"/>
              <a:t>amount of material.</a:t>
            </a:r>
          </a:p>
          <a:p>
            <a:pPr marL="514350" indent="-514350" algn="just">
              <a:lnSpc>
                <a:spcPct val="200000"/>
              </a:lnSpc>
              <a:buFont typeface="+mj-lt"/>
              <a:buAutoNum type="arabicPeriod"/>
            </a:pPr>
            <a:r>
              <a:rPr lang="en-US" sz="2300" dirty="0" smtClean="0"/>
              <a:t>The </a:t>
            </a:r>
            <a:r>
              <a:rPr lang="en-US" sz="2300" dirty="0"/>
              <a:t>density of its packing in the tube.</a:t>
            </a:r>
          </a:p>
          <a:p>
            <a:pPr marL="514350" indent="-514350" algn="just">
              <a:lnSpc>
                <a:spcPct val="200000"/>
              </a:lnSpc>
              <a:buFont typeface="+mj-lt"/>
              <a:buAutoNum type="arabicPeriod"/>
            </a:pPr>
            <a:r>
              <a:rPr lang="en-US" sz="2300" dirty="0" smtClean="0"/>
              <a:t>The </a:t>
            </a:r>
            <a:r>
              <a:rPr lang="en-US" sz="2300" dirty="0"/>
              <a:t>rate of heating.</a:t>
            </a:r>
          </a:p>
        </p:txBody>
      </p:sp>
    </p:spTree>
    <p:extLst>
      <p:ext uri="{BB962C8B-B14F-4D97-AF65-F5344CB8AC3E}">
        <p14:creationId xmlns:p14="http://schemas.microsoft.com/office/powerpoint/2010/main" val="354467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025496"/>
          </a:xfrm>
          <a:prstGeom prst="rect">
            <a:avLst/>
          </a:prstGeom>
        </p:spPr>
        <p:txBody>
          <a:bodyPr wrap="square">
            <a:spAutoFit/>
          </a:bodyPr>
          <a:lstStyle/>
          <a:p>
            <a:pPr algn="just">
              <a:lnSpc>
                <a:spcPct val="150000"/>
              </a:lnSpc>
            </a:pPr>
            <a:r>
              <a:rPr lang="en-US" sz="2200" b="1" u="sng" dirty="0">
                <a:solidFill>
                  <a:srgbClr val="FF0000"/>
                </a:solidFill>
              </a:rPr>
              <a:t>NOTE</a:t>
            </a:r>
            <a:endParaRPr lang="en-US" sz="2200" dirty="0">
              <a:solidFill>
                <a:srgbClr val="FF0000"/>
              </a:solidFill>
            </a:endParaRPr>
          </a:p>
          <a:p>
            <a:pPr algn="just">
              <a:lnSpc>
                <a:spcPct val="150000"/>
              </a:lnSpc>
            </a:pPr>
            <a:endParaRPr lang="en-US" sz="2200" dirty="0" smtClean="0"/>
          </a:p>
          <a:p>
            <a:pPr marL="342900" indent="-342900" algn="just">
              <a:lnSpc>
                <a:spcPct val="150000"/>
              </a:lnSpc>
              <a:buClr>
                <a:srgbClr val="FF0000"/>
              </a:buClr>
              <a:buSzPct val="110000"/>
              <a:buFont typeface="Wingdings" pitchFamily="2" charset="2"/>
              <a:buChar char="Ø"/>
            </a:pPr>
            <a:r>
              <a:rPr lang="en-US" sz="2400" dirty="0" smtClean="0"/>
              <a:t>A </a:t>
            </a:r>
            <a:r>
              <a:rPr lang="en-US" sz="2400" dirty="0" smtClean="0"/>
              <a:t>finite (limit) </a:t>
            </a:r>
            <a:r>
              <a:rPr lang="en-US" sz="2400" dirty="0"/>
              <a:t>time is required to transfer heat from a hot liquid through the walls of the capillary tube and throughout the mass of the sample. When the heating fluid is heated too quickly, its temperature rises several degrees during the time required for melting to occur. This can result in an observed range that is higher than the true one. When the temperature of the heating fluid approaches the melting point of the sample, it is essential or good results to raise the temperature slowly and at a uniform rate, about </a:t>
            </a:r>
            <a:r>
              <a:rPr lang="en-US" sz="2400" dirty="0" smtClean="0"/>
              <a:t>1-2°C/min</a:t>
            </a:r>
            <a:r>
              <a:rPr lang="en-US" sz="2400" dirty="0" smtClean="0"/>
              <a:t>.</a:t>
            </a:r>
            <a:endParaRPr lang="en-US" sz="2400" dirty="0"/>
          </a:p>
        </p:txBody>
      </p:sp>
    </p:spTree>
    <p:extLst>
      <p:ext uri="{BB962C8B-B14F-4D97-AF65-F5344CB8AC3E}">
        <p14:creationId xmlns:p14="http://schemas.microsoft.com/office/powerpoint/2010/main" val="235446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5424"/>
            <a:ext cx="9144000" cy="2239844"/>
          </a:xfrm>
          <a:prstGeom prst="rect">
            <a:avLst/>
          </a:prstGeom>
        </p:spPr>
        <p:txBody>
          <a:bodyPr wrap="square">
            <a:spAutoFit/>
          </a:bodyPr>
          <a:lstStyle/>
          <a:p>
            <a:pPr marL="342900" lvl="0" indent="-342900" algn="just">
              <a:lnSpc>
                <a:spcPct val="150000"/>
              </a:lnSpc>
              <a:buClr>
                <a:srgbClr val="FF0000"/>
              </a:buClr>
              <a:buSzPct val="114000"/>
              <a:buFont typeface="Wingdings" pitchFamily="2" charset="2"/>
              <a:buChar char="Ø"/>
            </a:pPr>
            <a:r>
              <a:rPr lang="en-US" sz="2400" dirty="0">
                <a:solidFill>
                  <a:prstClr val="black"/>
                </a:solidFill>
              </a:rPr>
              <a:t>The sample should be small, finely powdered, and packed tightly in a thin-walled capillary tube of small diameter. The column f solid in the capillary tube should be just high enough to be seen clearly during melting (about 1-2 mm).</a:t>
            </a:r>
            <a:endParaRPr lang="en-US" sz="2400" dirty="0">
              <a:solidFill>
                <a:prstClr val="black"/>
              </a:solidFill>
            </a:endParaRPr>
          </a:p>
        </p:txBody>
      </p:sp>
    </p:spTree>
    <p:extLst>
      <p:ext uri="{BB962C8B-B14F-4D97-AF65-F5344CB8AC3E}">
        <p14:creationId xmlns:p14="http://schemas.microsoft.com/office/powerpoint/2010/main" val="95131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23966"/>
            <a:ext cx="4572000" cy="14203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lnSpc>
                <a:spcPct val="150000"/>
              </a:lnSpc>
            </a:pPr>
            <a:r>
              <a:rPr lang="en-US" sz="2000" b="1" dirty="0">
                <a:solidFill>
                  <a:srgbClr val="FF0000"/>
                </a:solidFill>
              </a:rPr>
              <a:t>Tap the closed end gently on the bench to pack the solid at the bottom </a:t>
            </a:r>
            <a:endParaRPr lang="en-GB" sz="2000" b="1" dirty="0">
              <a:solidFill>
                <a:srgbClr val="FF0000"/>
              </a:solidFill>
            </a:endParaRPr>
          </a:p>
        </p:txBody>
      </p:sp>
      <p:pic>
        <p:nvPicPr>
          <p:cNvPr id="3" name="Picture 2"/>
          <p:cNvPicPr>
            <a:picLocks noChangeAspect="1" noChangeArrowheads="1"/>
          </p:cNvPicPr>
          <p:nvPr/>
        </p:nvPicPr>
        <p:blipFill>
          <a:blip r:embed="rId2"/>
          <a:srcRect l="1366" t="2537" b="1484"/>
          <a:stretch>
            <a:fillRect/>
          </a:stretch>
        </p:blipFill>
        <p:spPr bwMode="auto">
          <a:xfrm>
            <a:off x="0" y="381000"/>
            <a:ext cx="4572000" cy="4191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r="21453"/>
          <a:stretch>
            <a:fillRect/>
          </a:stretch>
        </p:blipFill>
        <p:spPr bwMode="auto">
          <a:xfrm>
            <a:off x="4572000" y="381000"/>
            <a:ext cx="4572000" cy="4571999"/>
          </a:xfrm>
          <a:prstGeom prst="rect">
            <a:avLst/>
          </a:prstGeom>
          <a:noFill/>
          <a:ln w="9525">
            <a:noFill/>
            <a:miter lim="800000"/>
            <a:headEnd/>
            <a:tailEnd/>
          </a:ln>
          <a:effectLst/>
        </p:spPr>
      </p:pic>
      <p:sp>
        <p:nvSpPr>
          <p:cNvPr id="5" name="TextBox 4"/>
          <p:cNvSpPr txBox="1"/>
          <p:nvPr/>
        </p:nvSpPr>
        <p:spPr>
          <a:xfrm>
            <a:off x="4800600" y="5365940"/>
            <a:ext cx="4191000" cy="958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US" sz="2000" b="1" dirty="0">
                <a:solidFill>
                  <a:srgbClr val="FF0000"/>
                </a:solidFill>
              </a:rPr>
              <a:t>The sample should be tightly packed</a:t>
            </a:r>
            <a:endParaRPr lang="en-GB" sz="2000" b="1" dirty="0">
              <a:solidFill>
                <a:srgbClr val="FF0000"/>
              </a:solidFill>
            </a:endParaRPr>
          </a:p>
        </p:txBody>
      </p:sp>
    </p:spTree>
    <p:extLst>
      <p:ext uri="{BB962C8B-B14F-4D97-AF65-F5344CB8AC3E}">
        <p14:creationId xmlns:p14="http://schemas.microsoft.com/office/powerpoint/2010/main" val="149728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0000" y="468868"/>
            <a:ext cx="1964000" cy="52322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800" b="1" dirty="0" smtClean="0"/>
              <a:t>Apparatus</a:t>
            </a:r>
            <a:endParaRPr lang="en-US" sz="2800" b="1" dirty="0"/>
          </a:p>
        </p:txBody>
      </p:sp>
      <p:pic>
        <p:nvPicPr>
          <p:cNvPr id="6" name="Picture 5"/>
          <p:cNvPicPr/>
          <p:nvPr/>
        </p:nvPicPr>
        <p:blipFill rotWithShape="1">
          <a:blip r:embed="rId2"/>
          <a:srcRect l="33334" t="15747" r="29340" b="11692"/>
          <a:stretch/>
        </p:blipFill>
        <p:spPr bwMode="auto">
          <a:xfrm>
            <a:off x="-27709" y="1066800"/>
            <a:ext cx="5133109" cy="5257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1" y="468868"/>
            <a:ext cx="3429000" cy="3569732"/>
          </a:xfrm>
          <a:prstGeom prst="rect">
            <a:avLst/>
          </a:prstGeom>
          <a:noFill/>
          <a:ln>
            <a:noFill/>
          </a:ln>
          <a:effectLst/>
          <a:extLst/>
        </p:spPr>
      </p:pic>
      <p:pic>
        <p:nvPicPr>
          <p:cNvPr id="1026" name="Picture 2" descr="mineral oil apparatu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715001" y="4038600"/>
            <a:ext cx="342899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9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dar\Pictures\imagesCAP2EHE7.jpg"/>
          <p:cNvPicPr>
            <a:picLocks noChangeAspect="1" noChangeArrowheads="1"/>
          </p:cNvPicPr>
          <p:nvPr/>
        </p:nvPicPr>
        <p:blipFill>
          <a:blip r:embed="rId2"/>
          <a:srcRect/>
          <a:stretch>
            <a:fillRect/>
          </a:stretch>
        </p:blipFill>
        <p:spPr bwMode="auto">
          <a:xfrm>
            <a:off x="5176822" y="857233"/>
            <a:ext cx="3357578" cy="3714768"/>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304800" y="609600"/>
            <a:ext cx="4572000" cy="4648200"/>
          </a:xfrm>
          <a:prstGeom prst="rect">
            <a:avLst/>
          </a:prstGeom>
          <a:noFill/>
          <a:ln w="9525">
            <a:noFill/>
            <a:miter lim="800000"/>
            <a:headEnd/>
            <a:tailEnd/>
          </a:ln>
          <a:effectLst/>
        </p:spPr>
      </p:pic>
    </p:spTree>
    <p:extLst>
      <p:ext uri="{BB962C8B-B14F-4D97-AF65-F5344CB8AC3E}">
        <p14:creationId xmlns:p14="http://schemas.microsoft.com/office/powerpoint/2010/main" val="85265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816977"/>
          </a:xfrm>
          <a:prstGeom prst="rect">
            <a:avLst/>
          </a:prstGeom>
        </p:spPr>
        <p:txBody>
          <a:bodyPr wrap="square">
            <a:spAutoFit/>
          </a:bodyPr>
          <a:lstStyle/>
          <a:p>
            <a:pPr algn="ctr">
              <a:lnSpc>
                <a:spcPct val="150000"/>
              </a:lnSpc>
            </a:pPr>
            <a:r>
              <a:rPr lang="en-US" sz="4800" b="1" dirty="0" smtClean="0">
                <a:solidFill>
                  <a:srgbClr val="FF0000"/>
                </a:solidFill>
              </a:rPr>
              <a:t>Definition</a:t>
            </a:r>
            <a:endParaRPr lang="en-US" sz="3200" b="1" dirty="0" smtClean="0"/>
          </a:p>
          <a:p>
            <a:pPr marL="342900" indent="-342900" algn="just">
              <a:lnSpc>
                <a:spcPct val="150000"/>
              </a:lnSpc>
              <a:buClr>
                <a:srgbClr val="FF0000"/>
              </a:buClr>
              <a:buSzPct val="150000"/>
              <a:buFont typeface="Wingdings" pitchFamily="2" charset="2"/>
              <a:buChar char="Ø"/>
            </a:pPr>
            <a:r>
              <a:rPr lang="en-US" sz="3200" b="1" dirty="0" smtClean="0"/>
              <a:t> </a:t>
            </a:r>
            <a:r>
              <a:rPr lang="en-US" sz="3200" b="1" u="sng" dirty="0" smtClean="0"/>
              <a:t>Melting </a:t>
            </a:r>
            <a:r>
              <a:rPr lang="en-US" sz="3200" b="1" u="sng" dirty="0"/>
              <a:t>point </a:t>
            </a:r>
            <a:r>
              <a:rPr lang="en-US" sz="2800" dirty="0"/>
              <a:t>Is the temperature at which a solid is converted to liquid at normal atmospheric pressure</a:t>
            </a:r>
            <a:r>
              <a:rPr lang="en-US" sz="2800" dirty="0" smtClean="0"/>
              <a:t>.</a:t>
            </a:r>
          </a:p>
          <a:p>
            <a:pPr algn="just">
              <a:lnSpc>
                <a:spcPct val="150000"/>
              </a:lnSpc>
              <a:buClr>
                <a:srgbClr val="FF0000"/>
              </a:buClr>
              <a:buSzPct val="150000"/>
            </a:pPr>
            <a:endParaRPr lang="en-US" sz="2800" dirty="0" smtClean="0"/>
          </a:p>
          <a:p>
            <a:pPr marL="342900" indent="-342900" algn="just">
              <a:lnSpc>
                <a:spcPct val="150000"/>
              </a:lnSpc>
              <a:buClr>
                <a:srgbClr val="FF0000"/>
              </a:buClr>
              <a:buSzPct val="150000"/>
              <a:buFont typeface="Wingdings" pitchFamily="2" charset="2"/>
              <a:buChar char="Ø"/>
            </a:pPr>
            <a:r>
              <a:rPr lang="en-US" sz="2800" b="1" u="sng" dirty="0" smtClean="0">
                <a:solidFill>
                  <a:srgbClr val="FF0000"/>
                </a:solidFill>
              </a:rPr>
              <a:t>A </a:t>
            </a:r>
            <a:r>
              <a:rPr lang="en-US" sz="2800" b="1" u="sng" dirty="0">
                <a:solidFill>
                  <a:srgbClr val="FF0000"/>
                </a:solidFill>
              </a:rPr>
              <a:t>more specific definition of </a:t>
            </a:r>
            <a:r>
              <a:rPr lang="en-US" sz="2800" b="1" u="sng" dirty="0" smtClean="0">
                <a:solidFill>
                  <a:srgbClr val="FF0000"/>
                </a:solidFill>
              </a:rPr>
              <a:t>m.p.</a:t>
            </a:r>
            <a:r>
              <a:rPr lang="en-US" sz="2800" dirty="0" smtClean="0"/>
              <a:t> Is </a:t>
            </a:r>
            <a:r>
              <a:rPr lang="en-US" sz="2800" dirty="0"/>
              <a:t>the temperature at which the solid and the liquid phases are at equilibrium at a specific pressure (</a:t>
            </a:r>
            <a:r>
              <a:rPr lang="en-US" sz="2800" dirty="0" smtClean="0"/>
              <a:t>normally atmospheric pressure).</a:t>
            </a:r>
          </a:p>
        </p:txBody>
      </p:sp>
    </p:spTree>
    <p:extLst>
      <p:ext uri="{BB962C8B-B14F-4D97-AF65-F5344CB8AC3E}">
        <p14:creationId xmlns:p14="http://schemas.microsoft.com/office/powerpoint/2010/main" val="386409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0927"/>
            <a:ext cx="9144000" cy="4433073"/>
          </a:xfrm>
          <a:prstGeom prst="rect">
            <a:avLst/>
          </a:prstGeom>
        </p:spPr>
        <p:txBody>
          <a:bodyPr wrap="square">
            <a:spAutoFit/>
          </a:bodyPr>
          <a:lstStyle/>
          <a:p>
            <a:pPr marL="342900" indent="-342900" algn="just">
              <a:lnSpc>
                <a:spcPct val="150000"/>
              </a:lnSpc>
              <a:buClr>
                <a:srgbClr val="FF0000"/>
              </a:buClr>
              <a:buSzPct val="150000"/>
              <a:buFont typeface="Wingdings" pitchFamily="2" charset="2"/>
              <a:buChar char="Ø"/>
            </a:pPr>
            <a:r>
              <a:rPr lang="en-US" sz="3200" dirty="0" smtClean="0"/>
              <a:t> Is </a:t>
            </a:r>
            <a:r>
              <a:rPr lang="en-US" sz="3200" dirty="0"/>
              <a:t>the temperature at which rupture the forces among the crystals of a solid. This results in a change from the crystalline to the amorphous </a:t>
            </a:r>
            <a:r>
              <a:rPr lang="en-US" sz="3200" dirty="0" smtClean="0"/>
              <a:t>state (irregular state). </a:t>
            </a:r>
            <a:r>
              <a:rPr lang="en-US" sz="3200" dirty="0"/>
              <a:t>This change involves the absorption of a characteristic amount of heat called the heat of melting or fusion.</a:t>
            </a:r>
          </a:p>
        </p:txBody>
      </p:sp>
    </p:spTree>
    <p:extLst>
      <p:ext uri="{BB962C8B-B14F-4D97-AF65-F5344CB8AC3E}">
        <p14:creationId xmlns:p14="http://schemas.microsoft.com/office/powerpoint/2010/main" val="15839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0550"/>
            <a:ext cx="9144000" cy="4339650"/>
          </a:xfrm>
          <a:prstGeom prst="rect">
            <a:avLst/>
          </a:prstGeom>
          <a:solidFill>
            <a:schemeClr val="accent1">
              <a:lumMod val="20000"/>
              <a:lumOff val="80000"/>
            </a:schemeClr>
          </a:solidFill>
        </p:spPr>
        <p:txBody>
          <a:bodyPr wrap="square">
            <a:spAutoFit/>
          </a:bodyPr>
          <a:lstStyle/>
          <a:p>
            <a:pPr algn="ctr">
              <a:lnSpc>
                <a:spcPct val="150000"/>
              </a:lnSpc>
            </a:pPr>
            <a:r>
              <a:rPr lang="en-US" sz="4000" b="1" dirty="0">
                <a:solidFill>
                  <a:srgbClr val="0066FF"/>
                </a:solidFill>
              </a:rPr>
              <a:t>Importance of m.p</a:t>
            </a:r>
            <a:r>
              <a:rPr lang="en-US" sz="4000" b="1" dirty="0" smtClean="0">
                <a:solidFill>
                  <a:srgbClr val="0066FF"/>
                </a:solidFill>
              </a:rPr>
              <a:t>.</a:t>
            </a:r>
          </a:p>
          <a:p>
            <a:pPr algn="just">
              <a:lnSpc>
                <a:spcPct val="150000"/>
              </a:lnSpc>
            </a:pPr>
            <a:endParaRPr lang="en-US" sz="3200" b="1" dirty="0" smtClean="0">
              <a:solidFill>
                <a:srgbClr val="0066FF"/>
              </a:solidFill>
            </a:endParaRPr>
          </a:p>
          <a:p>
            <a:pPr marL="514350" indent="-514350" algn="just">
              <a:lnSpc>
                <a:spcPct val="150000"/>
              </a:lnSpc>
              <a:buClr>
                <a:srgbClr val="FF0000"/>
              </a:buClr>
              <a:buSzPct val="120000"/>
              <a:buFont typeface="+mj-lt"/>
              <a:buAutoNum type="arabicPeriod"/>
            </a:pPr>
            <a:r>
              <a:rPr lang="en-US" sz="2800" dirty="0"/>
              <a:t>It is a physical property used for identification. </a:t>
            </a:r>
          </a:p>
          <a:p>
            <a:pPr marL="514350" indent="-514350" algn="just">
              <a:lnSpc>
                <a:spcPct val="150000"/>
              </a:lnSpc>
              <a:buClr>
                <a:srgbClr val="FF0000"/>
              </a:buClr>
              <a:buSzPct val="120000"/>
              <a:buFont typeface="+mj-lt"/>
              <a:buAutoNum type="arabicPeriod"/>
            </a:pPr>
            <a:r>
              <a:rPr lang="en-US" sz="2800" dirty="0"/>
              <a:t>It is an important indicator for purity</a:t>
            </a:r>
            <a:r>
              <a:rPr lang="en-US" sz="2800" dirty="0" smtClean="0"/>
              <a:t>.</a:t>
            </a:r>
          </a:p>
          <a:p>
            <a:pPr marL="514350" lvl="0" indent="-514350" algn="just">
              <a:lnSpc>
                <a:spcPct val="150000"/>
              </a:lnSpc>
              <a:buClr>
                <a:srgbClr val="FF0000"/>
              </a:buClr>
              <a:buSzPct val="120000"/>
              <a:buFont typeface="+mj-lt"/>
              <a:buAutoNum type="arabicPeriod"/>
            </a:pPr>
            <a:r>
              <a:rPr lang="en-US" sz="2800" dirty="0" smtClean="0"/>
              <a:t>The </a:t>
            </a:r>
            <a:r>
              <a:rPr lang="en-US" sz="2800" dirty="0"/>
              <a:t>melting point helps to characterize </a:t>
            </a:r>
            <a:r>
              <a:rPr lang="en-US" sz="2800" dirty="0" smtClean="0"/>
              <a:t>new compound.</a:t>
            </a:r>
            <a:endParaRPr lang="en-US" sz="2800" dirty="0"/>
          </a:p>
        </p:txBody>
      </p:sp>
    </p:spTree>
    <p:extLst>
      <p:ext uri="{BB962C8B-B14F-4D97-AF65-F5344CB8AC3E}">
        <p14:creationId xmlns:p14="http://schemas.microsoft.com/office/powerpoint/2010/main" val="392330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3400"/>
            <a:ext cx="9144000" cy="4801314"/>
          </a:xfrm>
          <a:prstGeom prst="rect">
            <a:avLst/>
          </a:prstGeom>
        </p:spPr>
        <p:txBody>
          <a:bodyPr wrap="square">
            <a:spAutoFit/>
          </a:bodyPr>
          <a:lstStyle/>
          <a:p>
            <a:pPr algn="ctr">
              <a:lnSpc>
                <a:spcPct val="150000"/>
              </a:lnSpc>
              <a:buClr>
                <a:srgbClr val="FF0000"/>
              </a:buClr>
              <a:buSzPct val="150000"/>
            </a:pPr>
            <a:r>
              <a:rPr lang="en-US" sz="3600" b="1" dirty="0">
                <a:solidFill>
                  <a:srgbClr val="C00000"/>
                </a:solidFill>
              </a:rPr>
              <a:t>factors affecting </a:t>
            </a:r>
            <a:r>
              <a:rPr lang="en-US" sz="3600" b="1" dirty="0" smtClean="0">
                <a:solidFill>
                  <a:srgbClr val="C00000"/>
                </a:solidFill>
              </a:rPr>
              <a:t>melting point (m.p)</a:t>
            </a:r>
          </a:p>
          <a:p>
            <a:pPr marL="342900" indent="-342900">
              <a:lnSpc>
                <a:spcPct val="150000"/>
              </a:lnSpc>
              <a:buClr>
                <a:srgbClr val="FF0000"/>
              </a:buClr>
              <a:buSzPct val="150000"/>
              <a:buFont typeface="+mj-lt"/>
              <a:buAutoNum type="arabicParenR"/>
            </a:pPr>
            <a:r>
              <a:rPr lang="en-US" sz="2400" b="1" dirty="0"/>
              <a:t>Molecular </a:t>
            </a:r>
            <a:r>
              <a:rPr lang="en-US" sz="2400" b="1" dirty="0" smtClean="0"/>
              <a:t>weight (M.Wt) or Size </a:t>
            </a:r>
            <a:r>
              <a:rPr lang="en-US" sz="2400" b="1" dirty="0"/>
              <a:t>of the </a:t>
            </a:r>
            <a:r>
              <a:rPr lang="en-US" sz="2400" b="1" dirty="0" smtClean="0"/>
              <a:t>molecule</a:t>
            </a:r>
            <a:endParaRPr lang="en-US" sz="2400" b="1" dirty="0"/>
          </a:p>
          <a:p>
            <a:pPr marL="342900" indent="-342900">
              <a:lnSpc>
                <a:spcPct val="150000"/>
              </a:lnSpc>
              <a:buClr>
                <a:srgbClr val="FF0000"/>
              </a:buClr>
              <a:buSzPct val="150000"/>
              <a:buFont typeface="+mj-lt"/>
              <a:buAutoNum type="arabicParenR"/>
            </a:pPr>
            <a:r>
              <a:rPr lang="en-US" sz="2400" b="1" dirty="0" smtClean="0"/>
              <a:t>Impurities</a:t>
            </a:r>
          </a:p>
          <a:p>
            <a:pPr marL="342900" indent="-342900">
              <a:lnSpc>
                <a:spcPct val="150000"/>
              </a:lnSpc>
              <a:buClr>
                <a:srgbClr val="FF0000"/>
              </a:buClr>
              <a:buSzPct val="150000"/>
              <a:buFont typeface="+mj-lt"/>
              <a:buAutoNum type="arabicParenR"/>
            </a:pPr>
            <a:r>
              <a:rPr lang="en-US" sz="2400" b="1" dirty="0" smtClean="0"/>
              <a:t>Branching</a:t>
            </a:r>
            <a:endParaRPr lang="en-US" sz="2400" b="1" dirty="0"/>
          </a:p>
          <a:p>
            <a:pPr marL="342900" indent="-342900">
              <a:lnSpc>
                <a:spcPct val="150000"/>
              </a:lnSpc>
              <a:buClr>
                <a:srgbClr val="FF0000"/>
              </a:buClr>
              <a:buSzPct val="150000"/>
              <a:buFont typeface="+mj-lt"/>
              <a:buAutoNum type="arabicParenR"/>
            </a:pPr>
            <a:r>
              <a:rPr lang="en-US" sz="2400" b="1" dirty="0" smtClean="0"/>
              <a:t>Intermolecular interactions like</a:t>
            </a:r>
            <a:endParaRPr lang="en-US" sz="2400" b="1" dirty="0"/>
          </a:p>
          <a:p>
            <a:pPr marL="457200" indent="-457200">
              <a:lnSpc>
                <a:spcPct val="150000"/>
              </a:lnSpc>
              <a:buClr>
                <a:srgbClr val="7030A0"/>
              </a:buClr>
              <a:buFont typeface="+mj-lt"/>
              <a:buAutoNum type="alphaUcPeriod"/>
            </a:pPr>
            <a:r>
              <a:rPr lang="en-US" sz="2400" dirty="0" smtClean="0"/>
              <a:t>Ionic , dipole-dipole attractions</a:t>
            </a:r>
            <a:endParaRPr lang="en-US" sz="2400" dirty="0"/>
          </a:p>
          <a:p>
            <a:pPr marL="457200" indent="-457200">
              <a:lnSpc>
                <a:spcPct val="150000"/>
              </a:lnSpc>
              <a:buClr>
                <a:srgbClr val="7030A0"/>
              </a:buClr>
              <a:buFont typeface="+mj-lt"/>
              <a:buAutoNum type="alphaUcPeriod"/>
            </a:pPr>
            <a:r>
              <a:rPr lang="en-US" sz="2400" dirty="0"/>
              <a:t>Van der </a:t>
            </a:r>
            <a:r>
              <a:rPr lang="en-US" sz="2400" dirty="0" smtClean="0"/>
              <a:t>Waal </a:t>
            </a:r>
            <a:r>
              <a:rPr lang="en-US" sz="2400" dirty="0"/>
              <a:t>interactions</a:t>
            </a:r>
          </a:p>
          <a:p>
            <a:pPr marL="457200" indent="-457200">
              <a:lnSpc>
                <a:spcPct val="150000"/>
              </a:lnSpc>
              <a:buClr>
                <a:srgbClr val="7030A0"/>
              </a:buClr>
              <a:buFont typeface="+mj-lt"/>
              <a:buAutoNum type="alphaUcPeriod"/>
            </a:pPr>
            <a:r>
              <a:rPr lang="en-US" sz="2400" dirty="0"/>
              <a:t>H-bonding</a:t>
            </a:r>
          </a:p>
        </p:txBody>
      </p:sp>
    </p:spTree>
    <p:extLst>
      <p:ext uri="{BB962C8B-B14F-4D97-AF65-F5344CB8AC3E}">
        <p14:creationId xmlns:p14="http://schemas.microsoft.com/office/powerpoint/2010/main" val="559300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563880"/>
            <a:ext cx="9144000" cy="202692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lnSpc>
                <a:spcPct val="150000"/>
              </a:lnSpc>
              <a:buSzPct val="105000"/>
              <a:buNone/>
            </a:pPr>
            <a:r>
              <a:rPr lang="en-US" sz="3600" b="1" dirty="0" smtClean="0">
                <a:solidFill>
                  <a:srgbClr val="C00000"/>
                </a:solidFill>
              </a:rPr>
              <a:t>factors affecting melting point (m.p)</a:t>
            </a:r>
            <a:endParaRPr lang="en-US" sz="3600" b="1" dirty="0" smtClean="0"/>
          </a:p>
          <a:p>
            <a:pPr marL="0" indent="0" algn="just">
              <a:lnSpc>
                <a:spcPct val="150000"/>
              </a:lnSpc>
              <a:buSzPct val="105000"/>
              <a:buNone/>
            </a:pPr>
            <a:r>
              <a:rPr lang="en-US" sz="3600" b="1" dirty="0" smtClean="0"/>
              <a:t>1- </a:t>
            </a:r>
            <a:r>
              <a:rPr lang="en-US" sz="2800" b="1" dirty="0" smtClean="0">
                <a:solidFill>
                  <a:srgbClr val="FF0000"/>
                </a:solidFill>
              </a:rPr>
              <a:t>Molecular weight (M.Wt) or Size of the molecule</a:t>
            </a:r>
            <a:endParaRPr lang="en-US" sz="2800" b="1" dirty="0">
              <a:solidFill>
                <a:srgbClr val="FF0000"/>
              </a:solidFill>
            </a:endParaRPr>
          </a:p>
        </p:txBody>
      </p:sp>
      <p:pic>
        <p:nvPicPr>
          <p:cNvPr id="1026" name="Picture 2" descr="Image result for melting point vs molecular weight"/>
          <p:cNvPicPr>
            <a:picLocks noChangeAspect="1" noChangeArrowheads="1"/>
          </p:cNvPicPr>
          <p:nvPr/>
        </p:nvPicPr>
        <p:blipFill rotWithShape="1">
          <a:blip r:embed="rId2">
            <a:extLst>
              <a:ext uri="{28A0092B-C50C-407E-A947-70E740481C1C}">
                <a14:useLocalDpi xmlns:a14="http://schemas.microsoft.com/office/drawing/2010/main" val="0"/>
              </a:ext>
            </a:extLst>
          </a:blip>
          <a:srcRect l="5813" t="31723" b="4658"/>
          <a:stretch/>
        </p:blipFill>
        <p:spPr bwMode="auto">
          <a:xfrm>
            <a:off x="152400" y="2590800"/>
            <a:ext cx="8534400" cy="41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98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4775"/>
            <a:ext cx="9144000" cy="5632311"/>
          </a:xfrm>
          <a:prstGeom prst="rect">
            <a:avLst/>
          </a:prstGeom>
        </p:spPr>
        <p:txBody>
          <a:bodyPr wrap="square">
            <a:spAutoFit/>
          </a:bodyPr>
          <a:lstStyle/>
          <a:p>
            <a:pPr lvl="0" algn="ctr">
              <a:lnSpc>
                <a:spcPct val="150000"/>
              </a:lnSpc>
              <a:buSzPct val="105000"/>
            </a:pPr>
            <a:r>
              <a:rPr lang="en-US" sz="3600" b="1" dirty="0">
                <a:solidFill>
                  <a:srgbClr val="C00000"/>
                </a:solidFill>
              </a:rPr>
              <a:t>factors affecting </a:t>
            </a:r>
            <a:r>
              <a:rPr lang="en-US" sz="3600" b="1" dirty="0" smtClean="0">
                <a:solidFill>
                  <a:srgbClr val="C00000"/>
                </a:solidFill>
              </a:rPr>
              <a:t>melting point (m.p</a:t>
            </a:r>
            <a:r>
              <a:rPr lang="en-US" sz="3600" b="1" dirty="0">
                <a:solidFill>
                  <a:srgbClr val="C00000"/>
                </a:solidFill>
              </a:rPr>
              <a:t>)</a:t>
            </a:r>
            <a:endParaRPr lang="en-US" sz="3600" b="1" dirty="0">
              <a:solidFill>
                <a:prstClr val="black"/>
              </a:solidFill>
            </a:endParaRPr>
          </a:p>
          <a:p>
            <a:pPr lvl="0" algn="just">
              <a:lnSpc>
                <a:spcPct val="150000"/>
              </a:lnSpc>
              <a:buSzPct val="105000"/>
            </a:pPr>
            <a:r>
              <a:rPr lang="en-US" sz="3600" b="1" dirty="0">
                <a:solidFill>
                  <a:prstClr val="black"/>
                </a:solidFill>
              </a:rPr>
              <a:t>2- </a:t>
            </a:r>
            <a:r>
              <a:rPr lang="en-US" sz="3600" b="1" dirty="0" smtClean="0">
                <a:solidFill>
                  <a:srgbClr val="FF0000"/>
                </a:solidFill>
              </a:rPr>
              <a:t>Impurities</a:t>
            </a:r>
            <a:endParaRPr lang="en-US" sz="3600" b="1" dirty="0">
              <a:solidFill>
                <a:srgbClr val="FF0000"/>
              </a:solidFill>
            </a:endParaRPr>
          </a:p>
          <a:p>
            <a:pPr lvl="0" algn="just">
              <a:lnSpc>
                <a:spcPct val="150000"/>
              </a:lnSpc>
              <a:buSzPct val="105000"/>
            </a:pPr>
            <a:r>
              <a:rPr lang="en-US" sz="2800" dirty="0">
                <a:solidFill>
                  <a:prstClr val="black"/>
                </a:solidFill>
              </a:rPr>
              <a:t>Impurities, even when present in small amounts, usually depress the melting point and broaden the melting-point range. A wide melting point range (more than 5° C) usually indicates that the substance is impure; a narrow melting point range (0.5-2° C) usually indicates that the substance is fairly pure.</a:t>
            </a:r>
            <a:endParaRPr lang="en-US" sz="2800" dirty="0" smtClean="0">
              <a:solidFill>
                <a:prstClr val="black"/>
              </a:solidFill>
            </a:endParaRPr>
          </a:p>
        </p:txBody>
      </p:sp>
    </p:spTree>
    <p:extLst>
      <p:ext uri="{BB962C8B-B14F-4D97-AF65-F5344CB8AC3E}">
        <p14:creationId xmlns:p14="http://schemas.microsoft.com/office/powerpoint/2010/main" val="399010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1000" y="914400"/>
            <a:ext cx="3657600" cy="2743200"/>
            <a:chOff x="1248" y="1200"/>
            <a:chExt cx="768" cy="960"/>
          </a:xfrm>
        </p:grpSpPr>
        <p:grpSp>
          <p:nvGrpSpPr>
            <p:cNvPr id="3" name="Group 5"/>
            <p:cNvGrpSpPr>
              <a:grpSpLocks/>
            </p:cNvGrpSpPr>
            <p:nvPr/>
          </p:nvGrpSpPr>
          <p:grpSpPr bwMode="auto">
            <a:xfrm>
              <a:off x="1248" y="1440"/>
              <a:ext cx="768" cy="720"/>
              <a:chOff x="528" y="1728"/>
              <a:chExt cx="768" cy="720"/>
            </a:xfrm>
          </p:grpSpPr>
          <p:sp>
            <p:nvSpPr>
              <p:cNvPr id="9" name="Rectangle 6"/>
              <p:cNvSpPr>
                <a:spLocks noChangeArrowheads="1"/>
              </p:cNvSpPr>
              <p:nvPr/>
            </p:nvSpPr>
            <p:spPr bwMode="auto">
              <a:xfrm>
                <a:off x="528" y="172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0" name="Rectangle 7"/>
              <p:cNvSpPr>
                <a:spLocks noChangeArrowheads="1"/>
              </p:cNvSpPr>
              <p:nvPr/>
            </p:nvSpPr>
            <p:spPr bwMode="auto">
              <a:xfrm>
                <a:off x="720" y="172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 name="Rectangle 8"/>
              <p:cNvSpPr>
                <a:spLocks noChangeArrowheads="1"/>
              </p:cNvSpPr>
              <p:nvPr/>
            </p:nvSpPr>
            <p:spPr bwMode="auto">
              <a:xfrm>
                <a:off x="912" y="172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2" name="Rectangle 9"/>
              <p:cNvSpPr>
                <a:spLocks noChangeArrowheads="1"/>
              </p:cNvSpPr>
              <p:nvPr/>
            </p:nvSpPr>
            <p:spPr bwMode="auto">
              <a:xfrm>
                <a:off x="1104" y="172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3" name="Rectangle 10"/>
              <p:cNvSpPr>
                <a:spLocks noChangeArrowheads="1"/>
              </p:cNvSpPr>
              <p:nvPr/>
            </p:nvSpPr>
            <p:spPr bwMode="auto">
              <a:xfrm>
                <a:off x="528" y="196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4" name="Rectangle 11"/>
              <p:cNvSpPr>
                <a:spLocks noChangeArrowheads="1"/>
              </p:cNvSpPr>
              <p:nvPr/>
            </p:nvSpPr>
            <p:spPr bwMode="auto">
              <a:xfrm>
                <a:off x="720" y="196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5" name="Rectangle 12"/>
              <p:cNvSpPr>
                <a:spLocks noChangeArrowheads="1"/>
              </p:cNvSpPr>
              <p:nvPr/>
            </p:nvSpPr>
            <p:spPr bwMode="auto">
              <a:xfrm>
                <a:off x="912" y="196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6" name="Rectangle 13"/>
              <p:cNvSpPr>
                <a:spLocks noChangeArrowheads="1"/>
              </p:cNvSpPr>
              <p:nvPr/>
            </p:nvSpPr>
            <p:spPr bwMode="auto">
              <a:xfrm>
                <a:off x="1104" y="196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7" name="Rectangle 14"/>
              <p:cNvSpPr>
                <a:spLocks noChangeArrowheads="1"/>
              </p:cNvSpPr>
              <p:nvPr/>
            </p:nvSpPr>
            <p:spPr bwMode="auto">
              <a:xfrm>
                <a:off x="528" y="220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8" name="Rectangle 15"/>
              <p:cNvSpPr>
                <a:spLocks noChangeArrowheads="1"/>
              </p:cNvSpPr>
              <p:nvPr/>
            </p:nvSpPr>
            <p:spPr bwMode="auto">
              <a:xfrm>
                <a:off x="720" y="220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9" name="Rectangle 16"/>
              <p:cNvSpPr>
                <a:spLocks noChangeArrowheads="1"/>
              </p:cNvSpPr>
              <p:nvPr/>
            </p:nvSpPr>
            <p:spPr bwMode="auto">
              <a:xfrm>
                <a:off x="912" y="220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0" name="Rectangle 17"/>
              <p:cNvSpPr>
                <a:spLocks noChangeArrowheads="1"/>
              </p:cNvSpPr>
              <p:nvPr/>
            </p:nvSpPr>
            <p:spPr bwMode="auto">
              <a:xfrm>
                <a:off x="1104" y="2208"/>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grpSp>
        <p:grpSp>
          <p:nvGrpSpPr>
            <p:cNvPr id="4" name="Group 18"/>
            <p:cNvGrpSpPr>
              <a:grpSpLocks/>
            </p:cNvGrpSpPr>
            <p:nvPr/>
          </p:nvGrpSpPr>
          <p:grpSpPr bwMode="auto">
            <a:xfrm>
              <a:off x="1248" y="1200"/>
              <a:ext cx="768" cy="240"/>
              <a:chOff x="1152" y="3120"/>
              <a:chExt cx="768" cy="240"/>
            </a:xfrm>
          </p:grpSpPr>
          <p:sp>
            <p:nvSpPr>
              <p:cNvPr id="5" name="Rectangle 19"/>
              <p:cNvSpPr>
                <a:spLocks noChangeArrowheads="1"/>
              </p:cNvSpPr>
              <p:nvPr/>
            </p:nvSpPr>
            <p:spPr bwMode="auto">
              <a:xfrm>
                <a:off x="1152" y="312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6" name="Rectangle 20"/>
              <p:cNvSpPr>
                <a:spLocks noChangeArrowheads="1"/>
              </p:cNvSpPr>
              <p:nvPr/>
            </p:nvSpPr>
            <p:spPr bwMode="auto">
              <a:xfrm>
                <a:off x="1344" y="312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7" name="Rectangle 21"/>
              <p:cNvSpPr>
                <a:spLocks noChangeArrowheads="1"/>
              </p:cNvSpPr>
              <p:nvPr/>
            </p:nvSpPr>
            <p:spPr bwMode="auto">
              <a:xfrm>
                <a:off x="1536" y="312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8" name="Rectangle 22"/>
              <p:cNvSpPr>
                <a:spLocks noChangeArrowheads="1"/>
              </p:cNvSpPr>
              <p:nvPr/>
            </p:nvSpPr>
            <p:spPr bwMode="auto">
              <a:xfrm>
                <a:off x="1728" y="312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grpSp>
      </p:grpSp>
      <p:sp>
        <p:nvSpPr>
          <p:cNvPr id="21" name="TextBox 20"/>
          <p:cNvSpPr txBox="1"/>
          <p:nvPr/>
        </p:nvSpPr>
        <p:spPr>
          <a:xfrm>
            <a:off x="381000" y="4222940"/>
            <a:ext cx="3657600" cy="958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sz="2000" b="1" dirty="0" smtClean="0"/>
              <a:t>Pure compound, melting range (1-2) </a:t>
            </a:r>
            <a:r>
              <a:rPr lang="en-US" sz="2000" b="1" baseline="30000" dirty="0" smtClean="0"/>
              <a:t>o</a:t>
            </a:r>
            <a:r>
              <a:rPr lang="en-US" sz="2000" b="1" dirty="0" smtClean="0"/>
              <a:t>C</a:t>
            </a:r>
            <a:endParaRPr lang="en-GB" sz="2000" b="1" dirty="0"/>
          </a:p>
        </p:txBody>
      </p:sp>
      <p:grpSp>
        <p:nvGrpSpPr>
          <p:cNvPr id="22" name="Group 23"/>
          <p:cNvGrpSpPr>
            <a:grpSpLocks/>
          </p:cNvGrpSpPr>
          <p:nvPr/>
        </p:nvGrpSpPr>
        <p:grpSpPr bwMode="auto">
          <a:xfrm>
            <a:off x="4789714" y="685800"/>
            <a:ext cx="3657600" cy="2895600"/>
            <a:chOff x="3168" y="1200"/>
            <a:chExt cx="1008" cy="1200"/>
          </a:xfrm>
        </p:grpSpPr>
        <p:sp>
          <p:nvSpPr>
            <p:cNvPr id="23" name="Rectangle 24"/>
            <p:cNvSpPr>
              <a:spLocks noChangeArrowheads="1"/>
            </p:cNvSpPr>
            <p:nvPr/>
          </p:nvSpPr>
          <p:spPr bwMode="auto">
            <a:xfrm>
              <a:off x="3168" y="163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4" name="Rectangle 25"/>
            <p:cNvSpPr>
              <a:spLocks noChangeArrowheads="1"/>
            </p:cNvSpPr>
            <p:nvPr/>
          </p:nvSpPr>
          <p:spPr bwMode="auto">
            <a:xfrm>
              <a:off x="3408" y="163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5" name="Rectangle 26"/>
            <p:cNvSpPr>
              <a:spLocks noChangeArrowheads="1"/>
            </p:cNvSpPr>
            <p:nvPr/>
          </p:nvSpPr>
          <p:spPr bwMode="auto">
            <a:xfrm>
              <a:off x="3600" y="1584"/>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6" name="Rectangle 27"/>
            <p:cNvSpPr>
              <a:spLocks noChangeArrowheads="1"/>
            </p:cNvSpPr>
            <p:nvPr/>
          </p:nvSpPr>
          <p:spPr bwMode="auto">
            <a:xfrm>
              <a:off x="3936" y="163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7" name="Rectangle 28"/>
            <p:cNvSpPr>
              <a:spLocks noChangeArrowheads="1"/>
            </p:cNvSpPr>
            <p:nvPr/>
          </p:nvSpPr>
          <p:spPr bwMode="auto">
            <a:xfrm>
              <a:off x="3264" y="187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8" name="Rectangle 29"/>
            <p:cNvSpPr>
              <a:spLocks noChangeArrowheads="1"/>
            </p:cNvSpPr>
            <p:nvPr/>
          </p:nvSpPr>
          <p:spPr bwMode="auto">
            <a:xfrm>
              <a:off x="3744" y="187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9" name="Rectangle 30"/>
            <p:cNvSpPr>
              <a:spLocks noChangeArrowheads="1"/>
            </p:cNvSpPr>
            <p:nvPr/>
          </p:nvSpPr>
          <p:spPr bwMode="auto">
            <a:xfrm>
              <a:off x="3936" y="187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0" name="Rectangle 31"/>
            <p:cNvSpPr>
              <a:spLocks noChangeArrowheads="1"/>
            </p:cNvSpPr>
            <p:nvPr/>
          </p:nvSpPr>
          <p:spPr bwMode="auto">
            <a:xfrm>
              <a:off x="3216" y="216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1" name="Rectangle 32"/>
            <p:cNvSpPr>
              <a:spLocks noChangeArrowheads="1"/>
            </p:cNvSpPr>
            <p:nvPr/>
          </p:nvSpPr>
          <p:spPr bwMode="auto">
            <a:xfrm>
              <a:off x="3408" y="2064"/>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2" name="Rectangle 33"/>
            <p:cNvSpPr>
              <a:spLocks noChangeArrowheads="1"/>
            </p:cNvSpPr>
            <p:nvPr/>
          </p:nvSpPr>
          <p:spPr bwMode="auto">
            <a:xfrm>
              <a:off x="3600" y="216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3" name="Rectangle 34"/>
            <p:cNvSpPr>
              <a:spLocks noChangeArrowheads="1"/>
            </p:cNvSpPr>
            <p:nvPr/>
          </p:nvSpPr>
          <p:spPr bwMode="auto">
            <a:xfrm>
              <a:off x="3792" y="211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4" name="AutoShape 35"/>
            <p:cNvSpPr>
              <a:spLocks noChangeArrowheads="1"/>
            </p:cNvSpPr>
            <p:nvPr/>
          </p:nvSpPr>
          <p:spPr bwMode="auto">
            <a:xfrm>
              <a:off x="3504" y="1872"/>
              <a:ext cx="240"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0066"/>
            </a:solidFill>
            <a:ln w="9525">
              <a:solidFill>
                <a:schemeClr val="tx1"/>
              </a:solidFill>
              <a:miter lim="800000"/>
              <a:headEnd/>
              <a:tailEnd/>
            </a:ln>
            <a:effectLst/>
          </p:spPr>
          <p:txBody>
            <a:bodyPr wrap="none" anchor="ctr"/>
            <a:lstStyle/>
            <a:p>
              <a:endParaRPr lang="en-GB"/>
            </a:p>
          </p:txBody>
        </p:sp>
        <p:sp>
          <p:nvSpPr>
            <p:cNvPr id="35" name="AutoShape 36"/>
            <p:cNvSpPr>
              <a:spLocks noChangeArrowheads="1"/>
            </p:cNvSpPr>
            <p:nvPr/>
          </p:nvSpPr>
          <p:spPr bwMode="auto">
            <a:xfrm>
              <a:off x="3744" y="1440"/>
              <a:ext cx="240"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C0066"/>
            </a:solidFill>
            <a:ln w="9525">
              <a:solidFill>
                <a:schemeClr val="tx1"/>
              </a:solidFill>
              <a:miter lim="800000"/>
              <a:headEnd/>
              <a:tailEnd/>
            </a:ln>
            <a:effectLst/>
          </p:spPr>
          <p:txBody>
            <a:bodyPr wrap="none" anchor="ctr"/>
            <a:lstStyle/>
            <a:p>
              <a:endParaRPr lang="en-GB"/>
            </a:p>
          </p:txBody>
        </p:sp>
        <p:sp>
          <p:nvSpPr>
            <p:cNvPr id="36" name="Rectangle 37"/>
            <p:cNvSpPr>
              <a:spLocks noChangeArrowheads="1"/>
            </p:cNvSpPr>
            <p:nvPr/>
          </p:nvSpPr>
          <p:spPr bwMode="auto">
            <a:xfrm>
              <a:off x="3984" y="139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7" name="Rectangle 38"/>
            <p:cNvSpPr>
              <a:spLocks noChangeArrowheads="1"/>
            </p:cNvSpPr>
            <p:nvPr/>
          </p:nvSpPr>
          <p:spPr bwMode="auto">
            <a:xfrm>
              <a:off x="3552" y="1344"/>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8" name="Rectangle 39"/>
            <p:cNvSpPr>
              <a:spLocks noChangeArrowheads="1"/>
            </p:cNvSpPr>
            <p:nvPr/>
          </p:nvSpPr>
          <p:spPr bwMode="auto">
            <a:xfrm>
              <a:off x="3360" y="139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39" name="Rectangle 40"/>
            <p:cNvSpPr>
              <a:spLocks noChangeArrowheads="1"/>
            </p:cNvSpPr>
            <p:nvPr/>
          </p:nvSpPr>
          <p:spPr bwMode="auto">
            <a:xfrm>
              <a:off x="3168" y="1392"/>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40" name="Rectangle 41"/>
            <p:cNvSpPr>
              <a:spLocks noChangeArrowheads="1"/>
            </p:cNvSpPr>
            <p:nvPr/>
          </p:nvSpPr>
          <p:spPr bwMode="auto">
            <a:xfrm>
              <a:off x="3792" y="1200"/>
              <a:ext cx="192" cy="240"/>
            </a:xfrm>
            <a:prstGeom prst="rect">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41" name="TextBox 40"/>
          <p:cNvSpPr txBox="1"/>
          <p:nvPr/>
        </p:nvSpPr>
        <p:spPr>
          <a:xfrm>
            <a:off x="4876800" y="4222940"/>
            <a:ext cx="3657600" cy="958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sz="2000" b="1" dirty="0" smtClean="0"/>
              <a:t>impure compound, melting range &gt;2 </a:t>
            </a:r>
            <a:r>
              <a:rPr lang="en-US" sz="2000" b="1" baseline="30000" dirty="0" smtClean="0"/>
              <a:t>o</a:t>
            </a:r>
            <a:r>
              <a:rPr lang="en-US" sz="2000" b="1" dirty="0" smtClean="0"/>
              <a:t>C</a:t>
            </a:r>
            <a:endParaRPr lang="en-GB" sz="2000" b="1" dirty="0"/>
          </a:p>
        </p:txBody>
      </p:sp>
    </p:spTree>
    <p:extLst>
      <p:ext uri="{BB962C8B-B14F-4D97-AF65-F5344CB8AC3E}">
        <p14:creationId xmlns:p14="http://schemas.microsoft.com/office/powerpoint/2010/main" val="257472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417141"/>
          </a:xfrm>
          <a:prstGeom prst="rect">
            <a:avLst/>
          </a:prstGeom>
        </p:spPr>
        <p:txBody>
          <a:bodyPr wrap="square">
            <a:spAutoFit/>
          </a:bodyPr>
          <a:lstStyle/>
          <a:p>
            <a:pPr algn="ctr">
              <a:lnSpc>
                <a:spcPct val="150000"/>
              </a:lnSpc>
            </a:pPr>
            <a:r>
              <a:rPr lang="en-US" sz="3200" b="1" u="sng" dirty="0">
                <a:solidFill>
                  <a:srgbClr val="FF0000"/>
                </a:solidFill>
              </a:rPr>
              <a:t>Procedure</a:t>
            </a:r>
            <a:endParaRPr lang="en-US" dirty="0">
              <a:solidFill>
                <a:srgbClr val="FF0000"/>
              </a:solidFill>
            </a:endParaRPr>
          </a:p>
          <a:p>
            <a:pPr marL="457200" indent="-457200" algn="just">
              <a:lnSpc>
                <a:spcPct val="150000"/>
              </a:lnSpc>
              <a:buClr>
                <a:srgbClr val="FF0000"/>
              </a:buClr>
              <a:buSzPct val="120000"/>
              <a:buFont typeface="+mj-lt"/>
              <a:buAutoNum type="arabicPeriod"/>
            </a:pPr>
            <a:r>
              <a:rPr lang="en-US" sz="2200" dirty="0" smtClean="0"/>
              <a:t>A </a:t>
            </a:r>
            <a:r>
              <a:rPr lang="en-US" sz="2200" dirty="0"/>
              <a:t>small amount of the finely powdered material is placed into a capillary tube that is sealed at one end.</a:t>
            </a:r>
          </a:p>
          <a:p>
            <a:pPr marL="457200" indent="-457200" algn="just">
              <a:lnSpc>
                <a:spcPct val="150000"/>
              </a:lnSpc>
              <a:buClr>
                <a:srgbClr val="FF0000"/>
              </a:buClr>
              <a:buSzPct val="120000"/>
              <a:buFont typeface="+mj-lt"/>
              <a:buAutoNum type="arabicPeriod"/>
            </a:pPr>
            <a:r>
              <a:rPr lang="en-US" sz="2200" dirty="0" smtClean="0"/>
              <a:t>The </a:t>
            </a:r>
            <a:r>
              <a:rPr lang="en-US" sz="2200" dirty="0"/>
              <a:t>capillary tube is inserted into a melting point apparatus in which the temperature can be measured when </a:t>
            </a:r>
            <a:r>
              <a:rPr lang="en-US" sz="2200" dirty="0" smtClean="0"/>
              <a:t>heated.</a:t>
            </a:r>
            <a:endParaRPr lang="en-US" sz="2200" dirty="0"/>
          </a:p>
          <a:p>
            <a:pPr marL="457200" indent="-457200" algn="just">
              <a:lnSpc>
                <a:spcPct val="150000"/>
              </a:lnSpc>
              <a:buClr>
                <a:srgbClr val="FF0000"/>
              </a:buClr>
              <a:buSzPct val="120000"/>
              <a:buFont typeface="+mj-lt"/>
              <a:buAutoNum type="arabicPeriod"/>
            </a:pPr>
            <a:r>
              <a:rPr lang="en-US" sz="2200" dirty="0" smtClean="0"/>
              <a:t>To </a:t>
            </a:r>
            <a:r>
              <a:rPr lang="en-US" sz="2200" dirty="0"/>
              <a:t>obtain an accurate melting point it is necessary to heat </a:t>
            </a:r>
            <a:r>
              <a:rPr lang="en-US" sz="2200" b="1" dirty="0">
                <a:solidFill>
                  <a:srgbClr val="FF0000"/>
                </a:solidFill>
              </a:rPr>
              <a:t>SLOWLY</a:t>
            </a:r>
            <a:r>
              <a:rPr lang="en-US" sz="2200" dirty="0"/>
              <a:t>, proceeding through the melting point at no faster than </a:t>
            </a:r>
            <a:r>
              <a:rPr lang="en-US" sz="2200" dirty="0" smtClean="0"/>
              <a:t>1°C per </a:t>
            </a:r>
            <a:r>
              <a:rPr lang="en-US" sz="2200" dirty="0"/>
              <a:t>minute.</a:t>
            </a:r>
          </a:p>
          <a:p>
            <a:pPr marL="457200" indent="-457200" algn="just">
              <a:lnSpc>
                <a:spcPct val="150000"/>
              </a:lnSpc>
              <a:buClr>
                <a:srgbClr val="FF0000"/>
              </a:buClr>
              <a:buSzPct val="120000"/>
              <a:buFont typeface="+mj-lt"/>
              <a:buAutoNum type="arabicPeriod"/>
            </a:pPr>
            <a:r>
              <a:rPr lang="en-US" sz="2200" dirty="0" smtClean="0"/>
              <a:t>Two </a:t>
            </a:r>
            <a:r>
              <a:rPr lang="en-US" sz="2200" dirty="0"/>
              <a:t>temperatures are recorded: the temperature at which the substance </a:t>
            </a:r>
            <a:r>
              <a:rPr lang="en-US" sz="2200" b="1" dirty="0">
                <a:solidFill>
                  <a:srgbClr val="FF0000"/>
                </a:solidFill>
              </a:rPr>
              <a:t>begins to liquefy </a:t>
            </a:r>
            <a:r>
              <a:rPr lang="en-US" sz="2200" dirty="0"/>
              <a:t>and the temperature at which it becomes </a:t>
            </a:r>
            <a:r>
              <a:rPr lang="en-US" sz="2200" b="1" dirty="0">
                <a:solidFill>
                  <a:srgbClr val="FF0000"/>
                </a:solidFill>
              </a:rPr>
              <a:t>completely liquefied</a:t>
            </a:r>
            <a:r>
              <a:rPr lang="en-US" sz="2200" dirty="0"/>
              <a:t>. The observed melting-point range is the interval between these two temperatures.</a:t>
            </a:r>
          </a:p>
        </p:txBody>
      </p:sp>
    </p:spTree>
    <p:extLst>
      <p:ext uri="{BB962C8B-B14F-4D97-AF65-F5344CB8AC3E}">
        <p14:creationId xmlns:p14="http://schemas.microsoft.com/office/powerpoint/2010/main" val="4291861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540</TotalTime>
  <Words>586</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Wrea</dc:creator>
  <cp:lastModifiedBy>Wrea</cp:lastModifiedBy>
  <cp:revision>89</cp:revision>
  <dcterms:created xsi:type="dcterms:W3CDTF">2018-03-12T18:05:52Z</dcterms:created>
  <dcterms:modified xsi:type="dcterms:W3CDTF">2018-04-20T08:37:54Z</dcterms:modified>
</cp:coreProperties>
</file>