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755CC7-EE33-44B7-98D3-3C46F6A507B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13315"/>
            <a:ext cx="9144000" cy="243137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Boiling Point Determination</a:t>
            </a:r>
          </a:p>
        </p:txBody>
      </p:sp>
    </p:spTree>
    <p:extLst>
      <p:ext uri="{BB962C8B-B14F-4D97-AF65-F5344CB8AC3E}">
        <p14:creationId xmlns:p14="http://schemas.microsoft.com/office/powerpoint/2010/main" val="397388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4775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(b.p)</a:t>
            </a:r>
            <a:endParaRPr lang="en-US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>
                <a:solidFill>
                  <a:prstClr val="black"/>
                </a:solidFill>
              </a:rPr>
              <a:t>4</a:t>
            </a:r>
            <a:r>
              <a:rPr lang="en-US" sz="2600" b="1" dirty="0" smtClean="0">
                <a:solidFill>
                  <a:prstClr val="black"/>
                </a:solidFill>
              </a:rPr>
              <a:t>-</a:t>
            </a:r>
            <a:r>
              <a:rPr lang="en-US" sz="2600" b="1" dirty="0" smtClean="0">
                <a:solidFill>
                  <a:srgbClr val="FF0000"/>
                </a:solidFill>
              </a:rPr>
              <a:t>Structure </a:t>
            </a:r>
            <a:r>
              <a:rPr lang="en-US" sz="2600" b="1" dirty="0">
                <a:solidFill>
                  <a:srgbClr val="FF0000"/>
                </a:solidFill>
              </a:rPr>
              <a:t>of the molecule &amp; intermolecular </a:t>
            </a:r>
            <a:r>
              <a:rPr lang="en-US" sz="2600" b="1" dirty="0" smtClean="0">
                <a:solidFill>
                  <a:srgbClr val="FF0000"/>
                </a:solidFill>
              </a:rPr>
              <a:t>interactions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 smtClean="0">
                <a:solidFill>
                  <a:srgbClr val="0070C0"/>
                </a:solidFill>
              </a:rPr>
              <a:t>4- Hydrogen bonding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" r="17614" b="42424"/>
          <a:stretch/>
        </p:blipFill>
        <p:spPr bwMode="auto">
          <a:xfrm>
            <a:off x="0" y="2590801"/>
            <a:ext cx="4648200" cy="421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boiling points and hydrogen bon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boiling points and hydrogen bond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4267200" cy="3906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38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1"/>
            <a:ext cx="2971800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/>
          <p:nvPr/>
        </p:nvPicPr>
        <p:blipFill>
          <a:blip r:embed="rId3">
            <a:lum bright="-15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1"/>
            <a:ext cx="3447415" cy="2950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4"/>
          <a:srcRect l="14756" t="15747" r="14237" b="10766"/>
          <a:stretch/>
        </p:blipFill>
        <p:spPr bwMode="auto">
          <a:xfrm>
            <a:off x="1546773" y="3331211"/>
            <a:ext cx="5995035" cy="35267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0000" y="468868"/>
            <a:ext cx="1964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Apparatus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629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5"/>
          <p:cNvPicPr>
            <a:picLocks noChangeAspect="1" noChangeArrowheads="1"/>
          </p:cNvPicPr>
          <p:nvPr/>
        </p:nvPicPr>
        <p:blipFill rotWithShape="1">
          <a:blip r:embed="rId2"/>
          <a:srcRect l="3722"/>
          <a:stretch/>
        </p:blipFill>
        <p:spPr bwMode="auto">
          <a:xfrm>
            <a:off x="1" y="1219200"/>
            <a:ext cx="8763000" cy="556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8222" y="304800"/>
            <a:ext cx="2720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24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68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</a:rPr>
              <a:t>Definition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b="1" u="sng" dirty="0" smtClean="0"/>
              <a:t>Boiling </a:t>
            </a:r>
            <a:r>
              <a:rPr lang="en-US" sz="2800" b="1" u="sng" dirty="0"/>
              <a:t>point </a:t>
            </a:r>
            <a:r>
              <a:rPr lang="en-US" sz="2400" dirty="0"/>
              <a:t>is the temperature at which the vapor pressure of the liquid is equal to the </a:t>
            </a:r>
            <a:r>
              <a:rPr lang="en-US" sz="2400" dirty="0" smtClean="0"/>
              <a:t>atmospheric pressure and </a:t>
            </a:r>
            <a:r>
              <a:rPr lang="en-US" sz="2400" dirty="0"/>
              <a:t>change its state from a liquid to a gas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400" b="1" u="sng" dirty="0">
                <a:solidFill>
                  <a:srgbClr val="FF0000"/>
                </a:solidFill>
              </a:rPr>
              <a:t>In terms of intermolecular interactions</a:t>
            </a:r>
            <a:r>
              <a:rPr lang="en-US" sz="2400" b="1" u="sng" dirty="0"/>
              <a:t> </a:t>
            </a:r>
            <a:r>
              <a:rPr lang="en-US" sz="2400" dirty="0"/>
              <a:t>the b.p. represents the energy required to overcome the various intermolecular attractions binding the molecules as a liquid (e.g. dipole-dipole attraction and hydrogen bonding</a:t>
            </a:r>
            <a:r>
              <a:rPr lang="en-US" sz="2400" dirty="0" smtClean="0"/>
              <a:t>). </a:t>
            </a:r>
            <a:r>
              <a:rPr lang="en-US" sz="2400" dirty="0"/>
              <a:t>Therefore the boiling point of a liquid is also an indicator of the strength of the attractive forces between the liquid’s molecules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09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334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3600" b="1" dirty="0">
                <a:solidFill>
                  <a:srgbClr val="C00000"/>
                </a:solidFill>
              </a:rPr>
              <a:t>factors affecting </a:t>
            </a:r>
            <a:r>
              <a:rPr lang="en-US" sz="3600" b="1" dirty="0" smtClean="0">
                <a:solidFill>
                  <a:srgbClr val="C00000"/>
                </a:solidFill>
              </a:rPr>
              <a:t>boiling point (b.p)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b="1" dirty="0" smtClean="0"/>
              <a:t>Pressure</a:t>
            </a:r>
            <a:endParaRPr lang="en-US" sz="2400" b="1" dirty="0"/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b="1" dirty="0"/>
              <a:t>Molecular weight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b="1" dirty="0"/>
              <a:t>Impurities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b="1" dirty="0"/>
              <a:t>Structure of the molecule &amp; intermolecular </a:t>
            </a:r>
            <a:r>
              <a:rPr lang="en-US" sz="2400" b="1" dirty="0" smtClean="0"/>
              <a:t>interactions like</a:t>
            </a:r>
            <a:endParaRPr lang="en-US" sz="2400" b="1" dirty="0"/>
          </a:p>
          <a:p>
            <a: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lphaUcPeriod"/>
            </a:pPr>
            <a:r>
              <a:rPr lang="en-US" sz="2400" dirty="0"/>
              <a:t>Branching</a:t>
            </a:r>
          </a:p>
          <a:p>
            <a: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lphaUcPeriod"/>
            </a:pPr>
            <a:r>
              <a:rPr lang="en-US" sz="2400" dirty="0"/>
              <a:t>Polarity</a:t>
            </a:r>
          </a:p>
          <a:p>
            <a: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lphaUcPeriod"/>
            </a:pPr>
            <a:r>
              <a:rPr lang="en-US" sz="2400" dirty="0"/>
              <a:t>Van der </a:t>
            </a:r>
            <a:r>
              <a:rPr lang="en-US" sz="2400" dirty="0" smtClean="0"/>
              <a:t>Waal </a:t>
            </a:r>
            <a:r>
              <a:rPr lang="en-US" sz="2400" dirty="0"/>
              <a:t>interactions</a:t>
            </a:r>
          </a:p>
          <a:p>
            <a: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lphaUcPeriod"/>
            </a:pPr>
            <a:r>
              <a:rPr lang="en-US" sz="2400" dirty="0"/>
              <a:t>H-bonding</a:t>
            </a:r>
          </a:p>
        </p:txBody>
      </p:sp>
    </p:spTree>
    <p:extLst>
      <p:ext uri="{BB962C8B-B14F-4D97-AF65-F5344CB8AC3E}">
        <p14:creationId xmlns:p14="http://schemas.microsoft.com/office/powerpoint/2010/main" val="5593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563880"/>
            <a:ext cx="9144000" cy="553212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SzPct val="105000"/>
              <a:buNone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</a:t>
            </a:r>
            <a:r>
              <a:rPr lang="en-US" sz="3600" b="1" dirty="0" smtClean="0">
                <a:solidFill>
                  <a:srgbClr val="C00000"/>
                </a:solidFill>
              </a:rPr>
              <a:t>)</a:t>
            </a:r>
            <a:endParaRPr lang="en-US" sz="3600" b="1" dirty="0" smtClean="0"/>
          </a:p>
          <a:p>
            <a:pPr marL="0" indent="0" algn="just">
              <a:lnSpc>
                <a:spcPct val="150000"/>
              </a:lnSpc>
              <a:buSzPct val="105000"/>
              <a:buNone/>
            </a:pPr>
            <a:r>
              <a:rPr lang="en-US" sz="3600" b="1" dirty="0" smtClean="0"/>
              <a:t>1- </a:t>
            </a:r>
            <a:r>
              <a:rPr lang="en-US" sz="3600" b="1" dirty="0" smtClean="0">
                <a:solidFill>
                  <a:srgbClr val="FF0000"/>
                </a:solidFill>
              </a:rPr>
              <a:t>Pressure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05000"/>
              <a:buFont typeface="+mj-lt"/>
              <a:buAutoNum type="alphaLcParenR"/>
            </a:pPr>
            <a:r>
              <a:rPr lang="en-US" dirty="0" smtClean="0"/>
              <a:t>When the pressure is less than 1 atm , the boiling point of the liquid is less than its normal b.p.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05000"/>
              <a:buFont typeface="+mj-lt"/>
              <a:buAutoNum type="alphaLcParenR"/>
            </a:pPr>
            <a:r>
              <a:rPr lang="en-US" dirty="0" smtClean="0"/>
              <a:t>When P = 1 atm, the b.p. of the liquid is called normal boiling point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05000"/>
              <a:buFont typeface="+mj-lt"/>
              <a:buAutoNum type="alphaLcParenR"/>
            </a:pPr>
            <a:r>
              <a:rPr lang="en-US" dirty="0" smtClean="0"/>
              <a:t>When P is greater than 1 atm, the b.p. of the liquid is greater than its normal b.p.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8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4775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(b.p)</a:t>
            </a:r>
            <a:endParaRPr lang="en-US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prstClr val="black"/>
                </a:solidFill>
              </a:rPr>
              <a:t>2- </a:t>
            </a:r>
            <a:r>
              <a:rPr lang="en-US" sz="3600" b="1" dirty="0">
                <a:solidFill>
                  <a:srgbClr val="FF0000"/>
                </a:solidFill>
              </a:rPr>
              <a:t>Molecular weight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400" dirty="0">
                <a:solidFill>
                  <a:prstClr val="black"/>
                </a:solidFill>
              </a:rPr>
              <a:t>By increasing Molecular weight b.p increase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3078" name="Picture 6" descr="Image result for boiling point vs molecular w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19400"/>
            <a:ext cx="9144001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10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4775"/>
            <a:ext cx="9144000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(b.p)</a:t>
            </a:r>
            <a:endParaRPr lang="en-US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3600" b="1" dirty="0" smtClean="0">
                <a:solidFill>
                  <a:prstClr val="black"/>
                </a:solidFill>
              </a:rPr>
              <a:t>3- </a:t>
            </a:r>
            <a:r>
              <a:rPr lang="en-US" sz="3600" b="1" dirty="0">
                <a:solidFill>
                  <a:srgbClr val="FF0000"/>
                </a:solidFill>
              </a:rPr>
              <a:t>Impurities</a:t>
            </a:r>
          </a:p>
          <a:p>
            <a:pPr marL="457200" lvl="0" indent="-45720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q"/>
            </a:pPr>
            <a:r>
              <a:rPr lang="en-US" sz="2600" dirty="0">
                <a:solidFill>
                  <a:prstClr val="black"/>
                </a:solidFill>
              </a:rPr>
              <a:t>A solution has a higher boiling point than a pure solvent .</a:t>
            </a:r>
          </a:p>
          <a:p>
            <a:pPr marL="457200" lvl="0" indent="-45720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q"/>
            </a:pPr>
            <a:r>
              <a:rPr lang="en-US" sz="2600" dirty="0">
                <a:solidFill>
                  <a:prstClr val="black"/>
                </a:solidFill>
              </a:rPr>
              <a:t>The b.p. of pure H</a:t>
            </a:r>
            <a:r>
              <a:rPr lang="en-US" sz="2600" baseline="-25000" dirty="0">
                <a:solidFill>
                  <a:prstClr val="black"/>
                </a:solidFill>
              </a:rPr>
              <a:t>2</a:t>
            </a:r>
            <a:r>
              <a:rPr lang="en-US" sz="2600" dirty="0">
                <a:solidFill>
                  <a:prstClr val="black"/>
                </a:solidFill>
              </a:rPr>
              <a:t>O is 100 </a:t>
            </a:r>
            <a:r>
              <a:rPr lang="en-US" sz="2600" baseline="30000" dirty="0">
                <a:solidFill>
                  <a:prstClr val="black"/>
                </a:solidFill>
              </a:rPr>
              <a:t>o</a:t>
            </a:r>
            <a:r>
              <a:rPr lang="en-US" sz="2600" dirty="0">
                <a:solidFill>
                  <a:prstClr val="black"/>
                </a:solidFill>
              </a:rPr>
              <a:t>C, but that b.p. can be elevated by adding a solute such as a salt.</a:t>
            </a:r>
          </a:p>
        </p:txBody>
      </p:sp>
    </p:spTree>
    <p:extLst>
      <p:ext uri="{BB962C8B-B14F-4D97-AF65-F5344CB8AC3E}">
        <p14:creationId xmlns:p14="http://schemas.microsoft.com/office/powerpoint/2010/main" val="243996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477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(b.p)</a:t>
            </a:r>
            <a:endParaRPr lang="en-US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>
                <a:solidFill>
                  <a:prstClr val="black"/>
                </a:solidFill>
              </a:rPr>
              <a:t>4</a:t>
            </a:r>
            <a:r>
              <a:rPr lang="en-US" sz="2600" b="1" dirty="0" smtClean="0">
                <a:solidFill>
                  <a:prstClr val="black"/>
                </a:solidFill>
              </a:rPr>
              <a:t>-</a:t>
            </a:r>
            <a:r>
              <a:rPr lang="en-US" sz="2600" b="1" dirty="0" smtClean="0">
                <a:solidFill>
                  <a:srgbClr val="FF0000"/>
                </a:solidFill>
              </a:rPr>
              <a:t>Structure </a:t>
            </a:r>
            <a:r>
              <a:rPr lang="en-US" sz="2600" b="1" dirty="0">
                <a:solidFill>
                  <a:srgbClr val="FF0000"/>
                </a:solidFill>
              </a:rPr>
              <a:t>of the molecule &amp; intermolecular </a:t>
            </a:r>
            <a:r>
              <a:rPr lang="en-US" sz="2600" b="1" dirty="0" smtClean="0">
                <a:solidFill>
                  <a:srgbClr val="FF0000"/>
                </a:solidFill>
              </a:rPr>
              <a:t>interactions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 smtClean="0">
                <a:solidFill>
                  <a:srgbClr val="0070C0"/>
                </a:solidFill>
              </a:rPr>
              <a:t>1-Branching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Within the branched series, increased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branch leads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lower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boiling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point.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 descr="D:\PRAC. ORG. CHEM\MELTING\m.p.REVIEW\tetris-31.jpg"/>
          <p:cNvPicPr>
            <a:picLocks noChangeAspect="1" noChangeArrowheads="1"/>
          </p:cNvPicPr>
          <p:nvPr/>
        </p:nvPicPr>
        <p:blipFill>
          <a:blip r:embed="rId2"/>
          <a:srcRect b="13846"/>
          <a:stretch>
            <a:fillRect/>
          </a:stretch>
        </p:blipFill>
        <p:spPr bwMode="auto">
          <a:xfrm>
            <a:off x="2133599" y="3068598"/>
            <a:ext cx="5772171" cy="3789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752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4775"/>
            <a:ext cx="9144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(b.p)</a:t>
            </a:r>
            <a:endParaRPr lang="en-US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>
                <a:solidFill>
                  <a:prstClr val="black"/>
                </a:solidFill>
              </a:rPr>
              <a:t>4</a:t>
            </a:r>
            <a:r>
              <a:rPr lang="en-US" sz="2600" b="1" dirty="0" smtClean="0">
                <a:solidFill>
                  <a:prstClr val="black"/>
                </a:solidFill>
              </a:rPr>
              <a:t>-</a:t>
            </a:r>
            <a:r>
              <a:rPr lang="en-US" sz="2600" b="1" dirty="0" smtClean="0">
                <a:solidFill>
                  <a:srgbClr val="FF0000"/>
                </a:solidFill>
              </a:rPr>
              <a:t>Structure </a:t>
            </a:r>
            <a:r>
              <a:rPr lang="en-US" sz="2600" b="1" dirty="0">
                <a:solidFill>
                  <a:srgbClr val="FF0000"/>
                </a:solidFill>
              </a:rPr>
              <a:t>of the molecule &amp; intermolecular </a:t>
            </a:r>
            <a:r>
              <a:rPr lang="en-US" sz="2600" b="1" dirty="0" smtClean="0">
                <a:solidFill>
                  <a:srgbClr val="FF0000"/>
                </a:solidFill>
              </a:rPr>
              <a:t>interactions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>
                <a:solidFill>
                  <a:srgbClr val="0070C0"/>
                </a:solidFill>
              </a:rPr>
              <a:t>2</a:t>
            </a:r>
            <a:r>
              <a:rPr lang="en-US" sz="2600" b="1" dirty="0" smtClean="0">
                <a:solidFill>
                  <a:srgbClr val="0070C0"/>
                </a:solidFill>
              </a:rPr>
              <a:t>-Polarity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dirty="0" smtClean="0"/>
              <a:t>Polarity raises b.p.</a:t>
            </a:r>
            <a:endParaRPr lang="en-US" sz="2600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t="17983" r="8940" b="48078"/>
          <a:stretch/>
        </p:blipFill>
        <p:spPr bwMode="auto">
          <a:xfrm>
            <a:off x="879763" y="3733800"/>
            <a:ext cx="738447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39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4775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105000"/>
            </a:pPr>
            <a:r>
              <a:rPr lang="en-US" sz="3600" b="1" dirty="0">
                <a:solidFill>
                  <a:srgbClr val="C00000"/>
                </a:solidFill>
              </a:rPr>
              <a:t>factors affecting boiling point (b.p)</a:t>
            </a:r>
            <a:endParaRPr lang="en-US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>
                <a:solidFill>
                  <a:prstClr val="black"/>
                </a:solidFill>
              </a:rPr>
              <a:t>4</a:t>
            </a:r>
            <a:r>
              <a:rPr lang="en-US" sz="2600" b="1" dirty="0" smtClean="0">
                <a:solidFill>
                  <a:prstClr val="black"/>
                </a:solidFill>
              </a:rPr>
              <a:t>-</a:t>
            </a:r>
            <a:r>
              <a:rPr lang="en-US" sz="2600" b="1" dirty="0" smtClean="0">
                <a:solidFill>
                  <a:srgbClr val="FF0000"/>
                </a:solidFill>
              </a:rPr>
              <a:t>Structure </a:t>
            </a:r>
            <a:r>
              <a:rPr lang="en-US" sz="2600" b="1" dirty="0">
                <a:solidFill>
                  <a:srgbClr val="FF0000"/>
                </a:solidFill>
              </a:rPr>
              <a:t>of the molecule &amp; intermolecular </a:t>
            </a:r>
            <a:r>
              <a:rPr lang="en-US" sz="2600" b="1" dirty="0" smtClean="0">
                <a:solidFill>
                  <a:srgbClr val="FF0000"/>
                </a:solidFill>
              </a:rPr>
              <a:t>interactions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600" b="1" dirty="0">
                <a:solidFill>
                  <a:srgbClr val="0070C0"/>
                </a:solidFill>
              </a:rPr>
              <a:t>3-Van der Waal interactions</a:t>
            </a:r>
          </a:p>
          <a:p>
            <a:pPr lvl="0" algn="just">
              <a:lnSpc>
                <a:spcPct val="150000"/>
              </a:lnSpc>
              <a:buSzPct val="105000"/>
            </a:pPr>
            <a:r>
              <a:rPr lang="en-US" sz="2000" dirty="0" smtClean="0"/>
              <a:t>As the number of carbon in an alkanes increase, the boiling point increase due to the larger surface area and the van der walls interactions increased. </a:t>
            </a:r>
            <a:endParaRPr lang="en-US" sz="2000" dirty="0"/>
          </a:p>
        </p:txBody>
      </p:sp>
      <p:pic>
        <p:nvPicPr>
          <p:cNvPr id="8194" name="Picture 2" descr="Image result for hydrocarbon boiling points and van der waal for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" t="21875" r="9852" b="15827"/>
          <a:stretch/>
        </p:blipFill>
        <p:spPr bwMode="auto">
          <a:xfrm>
            <a:off x="1856509" y="3391764"/>
            <a:ext cx="5292436" cy="346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939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508</TotalTime>
  <Words>362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Wrea</dc:creator>
  <cp:lastModifiedBy>Wrea</cp:lastModifiedBy>
  <cp:revision>67</cp:revision>
  <dcterms:created xsi:type="dcterms:W3CDTF">2018-03-12T18:05:52Z</dcterms:created>
  <dcterms:modified xsi:type="dcterms:W3CDTF">2018-04-13T17:59:23Z</dcterms:modified>
</cp:coreProperties>
</file>