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59" r:id="rId4"/>
    <p:sldId id="263" r:id="rId5"/>
    <p:sldId id="260" r:id="rId6"/>
    <p:sldId id="264" r:id="rId7"/>
    <p:sldId id="265" r:id="rId8"/>
    <p:sldId id="266"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55CC7-EE33-44B7-98D3-3C46F6A507BA}"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55CC7-EE33-44B7-98D3-3C46F6A507BA}"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55CC7-EE33-44B7-98D3-3C46F6A507BA}"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55CC7-EE33-44B7-98D3-3C46F6A507BA}"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55CC7-EE33-44B7-98D3-3C46F6A507BA}"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55CC7-EE33-44B7-98D3-3C46F6A507BA}"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55CC7-EE33-44B7-98D3-3C46F6A507BA}"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05E7E-DAFC-455D-8C5D-356F8A9F706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55CC7-EE33-44B7-98D3-3C46F6A507BA}"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55CC7-EE33-44B7-98D3-3C46F6A507BA}"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55CC7-EE33-44B7-98D3-3C46F6A507BA}"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5E7E-DAFC-455D-8C5D-356F8A9F706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55CC7-EE33-44B7-98D3-3C46F6A507BA}"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755CC7-EE33-44B7-98D3-3C46F6A507BA}" type="datetimeFigureOut">
              <a:rPr lang="en-US" smtClean="0"/>
              <a:t>4/7/2018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905E7E-DAFC-455D-8C5D-356F8A9F70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3315"/>
            <a:ext cx="9144000" cy="243137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50000"/>
              </a:lnSpc>
            </a:pPr>
            <a:r>
              <a:rPr lang="en-US" sz="5400" b="1" dirty="0">
                <a:solidFill>
                  <a:srgbClr val="00B050"/>
                </a:solidFill>
                <a:effectLst>
                  <a:outerShdw blurRad="38100" dist="38100" dir="2700000" algn="tl">
                    <a:srgbClr val="000000">
                      <a:alpha val="43137"/>
                    </a:srgbClr>
                  </a:outerShdw>
                </a:effectLst>
              </a:rPr>
              <a:t>Densities of </a:t>
            </a:r>
            <a:r>
              <a:rPr lang="en-US" sz="5400" b="1" dirty="0" smtClean="0">
                <a:solidFill>
                  <a:srgbClr val="00B050"/>
                </a:solidFill>
                <a:effectLst>
                  <a:outerShdw blurRad="38100" dist="38100" dir="2700000" algn="tl">
                    <a:srgbClr val="000000">
                      <a:alpha val="43137"/>
                    </a:srgbClr>
                  </a:outerShdw>
                </a:effectLst>
              </a:rPr>
              <a:t>Liquids</a:t>
            </a:r>
            <a:endParaRPr lang="en-US" sz="5400" b="1" dirty="0">
              <a:solidFill>
                <a:srgbClr val="00B050"/>
              </a:solidFill>
              <a:effectLst>
                <a:outerShdw blurRad="38100" dist="38100" dir="2700000" algn="tl">
                  <a:srgbClr val="000000">
                    <a:alpha val="43137"/>
                  </a:srgbClr>
                </a:outerShdw>
              </a:effectLst>
            </a:endParaRPr>
          </a:p>
          <a:p>
            <a:pPr algn="ctr">
              <a:lnSpc>
                <a:spcPct val="150000"/>
              </a:lnSpc>
            </a:pPr>
            <a:r>
              <a:rPr lang="en-US" sz="5400" b="1" dirty="0">
                <a:solidFill>
                  <a:srgbClr val="00B050"/>
                </a:solidFill>
                <a:effectLst>
                  <a:outerShdw blurRad="38100" dist="38100" dir="2700000" algn="tl">
                    <a:srgbClr val="000000">
                      <a:alpha val="43137"/>
                    </a:srgbClr>
                  </a:outerShdw>
                </a:effectLst>
              </a:rPr>
              <a:t>and Solids</a:t>
            </a:r>
          </a:p>
        </p:txBody>
      </p:sp>
    </p:spTree>
    <p:extLst>
      <p:ext uri="{BB962C8B-B14F-4D97-AF65-F5344CB8AC3E}">
        <p14:creationId xmlns:p14="http://schemas.microsoft.com/office/powerpoint/2010/main" val="397388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42900"/>
            <a:ext cx="8724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505200"/>
            <a:ext cx="9144000" cy="3323987"/>
          </a:xfrm>
          <a:prstGeom prst="rect">
            <a:avLst/>
          </a:prstGeom>
        </p:spPr>
        <p:txBody>
          <a:bodyPr wrap="square">
            <a:spAutoFit/>
          </a:bodyPr>
          <a:lstStyle/>
          <a:p>
            <a:pPr algn="just">
              <a:lnSpc>
                <a:spcPct val="150000"/>
              </a:lnSpc>
            </a:pPr>
            <a:r>
              <a:rPr lang="en-US" sz="2000" dirty="0" smtClean="0"/>
              <a:t>100 </a:t>
            </a:r>
            <a:r>
              <a:rPr lang="en-US" sz="2000" dirty="0"/>
              <a:t>mL graduated cylinder with the smallest calibration unit of 1 mL</a:t>
            </a:r>
            <a:r>
              <a:rPr lang="en-US" sz="2000" dirty="0" smtClean="0"/>
              <a:t>:</a:t>
            </a:r>
          </a:p>
          <a:p>
            <a:pPr marL="457200" indent="-457200" algn="just">
              <a:lnSpc>
                <a:spcPct val="150000"/>
              </a:lnSpc>
              <a:buClr>
                <a:srgbClr val="FF0000"/>
              </a:buClr>
              <a:buAutoNum type="alphaLcParenR"/>
            </a:pPr>
            <a:r>
              <a:rPr lang="en-US" sz="2000" dirty="0" smtClean="0"/>
              <a:t>volume </a:t>
            </a:r>
            <a:r>
              <a:rPr lang="en-US" sz="2000" dirty="0"/>
              <a:t>of water is 16.3 </a:t>
            </a:r>
            <a:r>
              <a:rPr lang="en-US" sz="2000" dirty="0" smtClean="0"/>
              <a:t>mL;</a:t>
            </a:r>
          </a:p>
          <a:p>
            <a:pPr marL="457200" indent="-457200" algn="just">
              <a:lnSpc>
                <a:spcPct val="150000"/>
              </a:lnSpc>
              <a:buClr>
                <a:srgbClr val="FF0000"/>
              </a:buClr>
              <a:buAutoNum type="alphaLcParenR"/>
            </a:pPr>
            <a:r>
              <a:rPr lang="en-US" sz="2000" dirty="0" smtClean="0"/>
              <a:t>Meniscus indicates </a:t>
            </a:r>
            <a:r>
              <a:rPr lang="en-US" sz="2000" dirty="0"/>
              <a:t>18.7 mL after the addition of 20.837 grams of copper </a:t>
            </a:r>
            <a:r>
              <a:rPr lang="en-US" sz="2000" dirty="0" smtClean="0"/>
              <a:t>shot.</a:t>
            </a:r>
          </a:p>
          <a:p>
            <a:pPr marL="457200" indent="-457200" algn="just">
              <a:lnSpc>
                <a:spcPct val="150000"/>
              </a:lnSpc>
              <a:buClr>
                <a:srgbClr val="FF0000"/>
              </a:buClr>
              <a:buFont typeface="Wingdings" pitchFamily="2" charset="2"/>
              <a:buChar char="q"/>
            </a:pPr>
            <a:r>
              <a:rPr lang="en-US" sz="2000" dirty="0" smtClean="0"/>
              <a:t>Therefore</a:t>
            </a:r>
            <a:r>
              <a:rPr lang="en-US" sz="2000" dirty="0"/>
              <a:t>, the volume of the copper shot </a:t>
            </a:r>
            <a:r>
              <a:rPr lang="en-US" sz="2000" dirty="0" smtClean="0"/>
              <a:t>is (18.7-16.3 = 2.4 mL).</a:t>
            </a:r>
          </a:p>
          <a:p>
            <a:pPr marL="457200" indent="-457200" algn="just">
              <a:lnSpc>
                <a:spcPct val="150000"/>
              </a:lnSpc>
              <a:buClr>
                <a:srgbClr val="FF0000"/>
              </a:buClr>
              <a:buFont typeface="Wingdings" pitchFamily="2" charset="2"/>
              <a:buChar char="q"/>
            </a:pPr>
            <a:r>
              <a:rPr lang="en-US" sz="2000" dirty="0" smtClean="0"/>
              <a:t>From </a:t>
            </a:r>
            <a:r>
              <a:rPr lang="en-US" sz="2000" dirty="0"/>
              <a:t>this data, the density of copper is determined to </a:t>
            </a:r>
            <a:r>
              <a:rPr lang="en-US" sz="2000" dirty="0" smtClean="0"/>
              <a:t>be (20.837/2.4 = </a:t>
            </a:r>
            <a:r>
              <a:rPr lang="en-US" sz="2000" dirty="0"/>
              <a:t>8.7 </a:t>
            </a:r>
            <a:r>
              <a:rPr lang="en-US" sz="2000" dirty="0" smtClean="0"/>
              <a:t>g/mL).</a:t>
            </a:r>
            <a:endParaRPr lang="en-US" sz="2000" dirty="0"/>
          </a:p>
        </p:txBody>
      </p:sp>
    </p:spTree>
    <p:extLst>
      <p:ext uri="{BB962C8B-B14F-4D97-AF65-F5344CB8AC3E}">
        <p14:creationId xmlns:p14="http://schemas.microsoft.com/office/powerpoint/2010/main" val="355794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5304"/>
            <a:ext cx="9144000" cy="6093976"/>
          </a:xfrm>
          <a:prstGeom prst="rect">
            <a:avLst/>
          </a:prstGeom>
        </p:spPr>
        <p:txBody>
          <a:bodyPr wrap="square">
            <a:spAutoFit/>
          </a:bodyPr>
          <a:lstStyle/>
          <a:p>
            <a:pPr algn="ctr">
              <a:lnSpc>
                <a:spcPct val="150000"/>
              </a:lnSpc>
            </a:pPr>
            <a:r>
              <a:rPr lang="en-US" sz="4400" b="1" dirty="0" smtClean="0"/>
              <a:t>Density</a:t>
            </a:r>
          </a:p>
          <a:p>
            <a:pPr marL="342900" indent="-342900" algn="just">
              <a:lnSpc>
                <a:spcPct val="150000"/>
              </a:lnSpc>
              <a:buClr>
                <a:srgbClr val="FF0000"/>
              </a:buClr>
              <a:buSzPct val="150000"/>
              <a:buFont typeface="Wingdings" pitchFamily="2" charset="2"/>
              <a:buChar char="Ø"/>
            </a:pPr>
            <a:r>
              <a:rPr lang="en-US" sz="2400" dirty="0" smtClean="0"/>
              <a:t>Density </a:t>
            </a:r>
            <a:r>
              <a:rPr lang="en-US" sz="2400" dirty="0"/>
              <a:t>is the ratio of the mass of a substance to its volume</a:t>
            </a:r>
            <a:r>
              <a:rPr lang="en-US" sz="2400" dirty="0" smtClean="0"/>
              <a:t>.</a:t>
            </a:r>
          </a:p>
          <a:p>
            <a:pPr marL="342900" indent="-342900" algn="just">
              <a:lnSpc>
                <a:spcPct val="150000"/>
              </a:lnSpc>
              <a:buClr>
                <a:srgbClr val="FF0000"/>
              </a:buClr>
              <a:buSzPct val="150000"/>
              <a:buFont typeface="Wingdings" pitchFamily="2" charset="2"/>
              <a:buChar char="Ø"/>
            </a:pPr>
            <a:r>
              <a:rPr lang="en-US" sz="2400" dirty="0" smtClean="0"/>
              <a:t>In </a:t>
            </a:r>
            <a:r>
              <a:rPr lang="en-US" sz="2400" dirty="0"/>
              <a:t>this experiment, we will determine the density of liquids </a:t>
            </a:r>
            <a:r>
              <a:rPr lang="en-US" sz="2400" dirty="0" smtClean="0"/>
              <a:t>and solids</a:t>
            </a:r>
            <a:r>
              <a:rPr lang="en-US" sz="2400" dirty="0"/>
              <a:t>. The density of a substance can be used to identify </a:t>
            </a:r>
            <a:r>
              <a:rPr lang="en-US" sz="2400" dirty="0" smtClean="0"/>
              <a:t>a liquid </a:t>
            </a:r>
            <a:r>
              <a:rPr lang="en-US" sz="2400" dirty="0"/>
              <a:t>or solid</a:t>
            </a:r>
          </a:p>
          <a:p>
            <a:pPr marL="342900" indent="-342900" algn="just">
              <a:lnSpc>
                <a:spcPct val="150000"/>
              </a:lnSpc>
              <a:buClr>
                <a:srgbClr val="FF0000"/>
              </a:buClr>
              <a:buSzPct val="150000"/>
              <a:buFont typeface="Wingdings" pitchFamily="2" charset="2"/>
              <a:buChar char="Ø"/>
            </a:pPr>
            <a:r>
              <a:rPr lang="en-US" sz="2400" b="1" u="sng" dirty="0">
                <a:solidFill>
                  <a:srgbClr val="C00000"/>
                </a:solidFill>
              </a:rPr>
              <a:t>because density is an intensive property. </a:t>
            </a:r>
            <a:endParaRPr lang="en-US" sz="2400" b="1" u="sng" dirty="0" smtClean="0">
              <a:solidFill>
                <a:srgbClr val="C00000"/>
              </a:solidFill>
            </a:endParaRPr>
          </a:p>
          <a:p>
            <a:pPr marL="342900" indent="-342900" algn="just">
              <a:lnSpc>
                <a:spcPct val="150000"/>
              </a:lnSpc>
              <a:buClr>
                <a:srgbClr val="FF0000"/>
              </a:buClr>
              <a:buSzPct val="150000"/>
              <a:buFont typeface="Wingdings" pitchFamily="2" charset="2"/>
              <a:buChar char="Ø"/>
            </a:pPr>
            <a:r>
              <a:rPr lang="en-US" sz="2400" b="1" u="sng" dirty="0" smtClean="0"/>
              <a:t>Intensive </a:t>
            </a:r>
            <a:r>
              <a:rPr lang="en-US" sz="2400" b="1" u="sng" dirty="0"/>
              <a:t>properties :</a:t>
            </a:r>
            <a:r>
              <a:rPr lang="en-US" sz="2400" dirty="0" smtClean="0"/>
              <a:t>are properties that </a:t>
            </a:r>
            <a:r>
              <a:rPr lang="en-US" sz="2400" dirty="0"/>
              <a:t>do not depend on the quantity of the substance. For </a:t>
            </a:r>
            <a:r>
              <a:rPr lang="en-US" sz="2400" dirty="0" smtClean="0"/>
              <a:t>example, gold</a:t>
            </a:r>
            <a:r>
              <a:rPr lang="en-US" sz="2400" dirty="0"/>
              <a:t>, which is relatively dense, can be separated from sand, silt, and </a:t>
            </a:r>
            <a:r>
              <a:rPr lang="en-US" sz="2400" dirty="0" smtClean="0"/>
              <a:t>rock by </a:t>
            </a:r>
            <a:r>
              <a:rPr lang="en-US" sz="2400" dirty="0"/>
              <a:t>panning for it in a stream because of its greater density.</a:t>
            </a:r>
            <a:endParaRPr lang="en-US" sz="2400" dirty="0" smtClean="0"/>
          </a:p>
        </p:txBody>
      </p:sp>
    </p:spTree>
    <p:extLst>
      <p:ext uri="{BB962C8B-B14F-4D97-AF65-F5344CB8AC3E}">
        <p14:creationId xmlns:p14="http://schemas.microsoft.com/office/powerpoint/2010/main" val="386409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33116" t="39484" r="36973" b="44129"/>
          <a:stretch/>
        </p:blipFill>
        <p:spPr bwMode="auto">
          <a:xfrm>
            <a:off x="2171700" y="838200"/>
            <a:ext cx="480060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611104"/>
            <a:ext cx="9144000" cy="1951496"/>
          </a:xfrm>
          <a:prstGeom prst="rect">
            <a:avLst/>
          </a:prstGeom>
        </p:spPr>
        <p:txBody>
          <a:bodyPr wrap="square">
            <a:spAutoFit/>
          </a:bodyPr>
          <a:lstStyle/>
          <a:p>
            <a:pPr marL="342900" indent="-342900" algn="just">
              <a:lnSpc>
                <a:spcPct val="150000"/>
              </a:lnSpc>
              <a:buClr>
                <a:srgbClr val="FF0000"/>
              </a:buClr>
              <a:buFont typeface="Wingdings" pitchFamily="2" charset="2"/>
              <a:buChar char="q"/>
            </a:pPr>
            <a:r>
              <a:rPr lang="en-US" sz="2800" dirty="0"/>
              <a:t>The units of density are normally expressed as </a:t>
            </a:r>
            <a:r>
              <a:rPr lang="en-US" sz="2800" b="1" dirty="0">
                <a:solidFill>
                  <a:srgbClr val="C00000"/>
                </a:solidFill>
              </a:rPr>
              <a:t>g/mL</a:t>
            </a:r>
            <a:r>
              <a:rPr lang="en-US" sz="2800" dirty="0"/>
              <a:t> or </a:t>
            </a:r>
            <a:r>
              <a:rPr lang="en-US" sz="2800" b="1" dirty="0">
                <a:solidFill>
                  <a:srgbClr val="C00000"/>
                </a:solidFill>
              </a:rPr>
              <a:t>g/cm</a:t>
            </a:r>
            <a:r>
              <a:rPr lang="en-US" sz="2800" b="1" baseline="30000" dirty="0">
                <a:solidFill>
                  <a:srgbClr val="C00000"/>
                </a:solidFill>
              </a:rPr>
              <a:t>3</a:t>
            </a:r>
            <a:r>
              <a:rPr lang="en-US" sz="2800" dirty="0"/>
              <a:t>. (</a:t>
            </a:r>
            <a:r>
              <a:rPr lang="en-US" sz="2800" dirty="0" smtClean="0"/>
              <a:t>A mL and </a:t>
            </a:r>
            <a:r>
              <a:rPr lang="en-US" sz="2800" dirty="0"/>
              <a:t>a cm</a:t>
            </a:r>
            <a:r>
              <a:rPr lang="en-US" sz="2800" baseline="30000" dirty="0"/>
              <a:t>3</a:t>
            </a:r>
            <a:r>
              <a:rPr lang="en-US" sz="2800" dirty="0"/>
              <a:t> are different expressions of the same unit, </a:t>
            </a:r>
            <a:r>
              <a:rPr lang="en-US" sz="2800" dirty="0" smtClean="0"/>
              <a:t>(</a:t>
            </a:r>
            <a:r>
              <a:rPr lang="en-US" sz="2800" b="1" dirty="0" smtClean="0">
                <a:solidFill>
                  <a:srgbClr val="C00000"/>
                </a:solidFill>
              </a:rPr>
              <a:t>1 </a:t>
            </a:r>
            <a:r>
              <a:rPr lang="en-US" sz="2800" b="1" dirty="0">
                <a:solidFill>
                  <a:srgbClr val="C00000"/>
                </a:solidFill>
              </a:rPr>
              <a:t>mL = 1 cm</a:t>
            </a:r>
            <a:r>
              <a:rPr lang="en-US" sz="2800" b="1" baseline="30000" dirty="0">
                <a:solidFill>
                  <a:srgbClr val="C00000"/>
                </a:solidFill>
              </a:rPr>
              <a:t>3</a:t>
            </a:r>
            <a:r>
              <a:rPr lang="en-US" sz="2800" dirty="0" smtClean="0"/>
              <a:t>).</a:t>
            </a:r>
            <a:endParaRPr lang="en-US" sz="2800" dirty="0"/>
          </a:p>
        </p:txBody>
      </p:sp>
    </p:spTree>
    <p:extLst>
      <p:ext uri="{BB962C8B-B14F-4D97-AF65-F5344CB8AC3E}">
        <p14:creationId xmlns:p14="http://schemas.microsoft.com/office/powerpoint/2010/main" val="93230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286832"/>
          </a:xfrm>
          <a:prstGeom prst="rect">
            <a:avLst/>
          </a:prstGeom>
        </p:spPr>
        <p:txBody>
          <a:bodyPr wrap="square">
            <a:spAutoFit/>
          </a:bodyPr>
          <a:lstStyle/>
          <a:p>
            <a:pPr algn="ctr">
              <a:lnSpc>
                <a:spcPct val="150000"/>
              </a:lnSpc>
              <a:buClr>
                <a:srgbClr val="FF0000"/>
              </a:buClr>
            </a:pPr>
            <a:r>
              <a:rPr lang="en-US" sz="3600" b="1" dirty="0" smtClean="0">
                <a:solidFill>
                  <a:srgbClr val="7030A0"/>
                </a:solidFill>
                <a:effectLst>
                  <a:outerShdw blurRad="38100" dist="38100" dir="2700000" algn="tl">
                    <a:srgbClr val="000000">
                      <a:alpha val="43137"/>
                    </a:srgbClr>
                  </a:outerShdw>
                </a:effectLst>
              </a:rPr>
              <a:t>Density of liquid</a:t>
            </a:r>
          </a:p>
          <a:p>
            <a:pPr marL="342900" indent="-342900" algn="just">
              <a:lnSpc>
                <a:spcPct val="150000"/>
              </a:lnSpc>
              <a:buClr>
                <a:srgbClr val="FF0000"/>
              </a:buClr>
              <a:buFont typeface="Wingdings" pitchFamily="2" charset="2"/>
              <a:buChar char="q"/>
            </a:pPr>
            <a:r>
              <a:rPr lang="en-US" sz="2400" dirty="0"/>
              <a:t>The density of a liquid can be determined by weighing a known volume of the liquid.</a:t>
            </a:r>
          </a:p>
          <a:p>
            <a:pPr marL="342900" indent="-342900" algn="just">
              <a:lnSpc>
                <a:spcPct val="150000"/>
              </a:lnSpc>
              <a:buClr>
                <a:srgbClr val="FF0000"/>
              </a:buClr>
              <a:buFont typeface="Wingdings" pitchFamily="2" charset="2"/>
              <a:buChar char="q"/>
            </a:pPr>
            <a:r>
              <a:rPr lang="en-US" sz="2400" dirty="0" smtClean="0"/>
              <a:t>To </a:t>
            </a:r>
            <a:r>
              <a:rPr lang="en-US" sz="2400" dirty="0"/>
              <a:t>determine the density of a sodium chloride solution, first, weigh a clean, dry 10-mL graduated cylinder. Next, sodium chloride solution is added to the graduated cylinder and it is reweighed. The volume of sodium chloride solution in the graduated cylinder is recorded by reading the level of liquid in the cylinder at the bottom of the meniscus.</a:t>
            </a:r>
          </a:p>
        </p:txBody>
      </p:sp>
    </p:spTree>
    <p:extLst>
      <p:ext uri="{BB962C8B-B14F-4D97-AF65-F5344CB8AC3E}">
        <p14:creationId xmlns:p14="http://schemas.microsoft.com/office/powerpoint/2010/main" val="226045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1"/>
            <a:ext cx="251460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854" y="351472"/>
            <a:ext cx="5624945"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n-US" sz="2000" b="1" dirty="0">
                <a:solidFill>
                  <a:srgbClr val="FF0000"/>
                </a:solidFill>
              </a:rPr>
              <a:t>Figure 1</a:t>
            </a:r>
          </a:p>
          <a:p>
            <a:pPr algn="just">
              <a:lnSpc>
                <a:spcPct val="150000"/>
              </a:lnSpc>
            </a:pPr>
            <a:r>
              <a:rPr lang="en-US" sz="2000" b="1" dirty="0">
                <a:solidFill>
                  <a:srgbClr val="7030A0"/>
                </a:solidFill>
              </a:rPr>
              <a:t>Weighing an empty 10.0 </a:t>
            </a:r>
            <a:r>
              <a:rPr lang="en-US" sz="2000" b="1" dirty="0" smtClean="0">
                <a:solidFill>
                  <a:srgbClr val="7030A0"/>
                </a:solidFill>
              </a:rPr>
              <a:t>mL graduated cylinder.</a:t>
            </a:r>
            <a:endParaRPr lang="en-US" sz="2000" b="1" dirty="0">
              <a:solidFill>
                <a:srgbClr val="7030A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2133601"/>
            <a:ext cx="2888671"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07" y="2209800"/>
            <a:ext cx="5611091"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n-US" sz="2000" b="1" dirty="0">
                <a:solidFill>
                  <a:srgbClr val="FF0000"/>
                </a:solidFill>
              </a:rPr>
              <a:t>Figure 2</a:t>
            </a:r>
          </a:p>
          <a:p>
            <a:pPr algn="just">
              <a:lnSpc>
                <a:spcPct val="150000"/>
              </a:lnSpc>
            </a:pPr>
            <a:r>
              <a:rPr lang="en-US" sz="2000" b="1" dirty="0">
                <a:solidFill>
                  <a:srgbClr val="7030A0"/>
                </a:solidFill>
              </a:rPr>
              <a:t>Weighing a 10.0 mL </a:t>
            </a:r>
            <a:r>
              <a:rPr lang="en-US" sz="2000" b="1" dirty="0" smtClean="0">
                <a:solidFill>
                  <a:srgbClr val="7030A0"/>
                </a:solidFill>
              </a:rPr>
              <a:t>graduated cylinder </a:t>
            </a:r>
            <a:r>
              <a:rPr lang="en-US" sz="2000" b="1" dirty="0">
                <a:solidFill>
                  <a:srgbClr val="7030A0"/>
                </a:solidFill>
              </a:rPr>
              <a:t>containing </a:t>
            </a:r>
            <a:r>
              <a:rPr lang="en-US" sz="2000" b="1" dirty="0" smtClean="0">
                <a:solidFill>
                  <a:srgbClr val="7030A0"/>
                </a:solidFill>
              </a:rPr>
              <a:t>sodium chloride </a:t>
            </a:r>
            <a:r>
              <a:rPr lang="en-US" sz="2000" b="1" dirty="0">
                <a:solidFill>
                  <a:srgbClr val="7030A0"/>
                </a:solidFill>
              </a:rPr>
              <a:t>solution.</a:t>
            </a:r>
          </a:p>
        </p:txBody>
      </p:sp>
      <p:sp>
        <p:nvSpPr>
          <p:cNvPr id="5" name="Rectangle 4"/>
          <p:cNvSpPr/>
          <p:nvPr/>
        </p:nvSpPr>
        <p:spPr>
          <a:xfrm>
            <a:off x="0" y="4019173"/>
            <a:ext cx="9137069" cy="2862322"/>
          </a:xfrm>
          <a:prstGeom prst="rect">
            <a:avLst/>
          </a:prstGeom>
        </p:spPr>
        <p:txBody>
          <a:bodyPr wrap="square">
            <a:spAutoFit/>
          </a:bodyPr>
          <a:lstStyle/>
          <a:p>
            <a:pPr marL="342900" indent="-342900" algn="just">
              <a:lnSpc>
                <a:spcPct val="150000"/>
              </a:lnSpc>
              <a:buClr>
                <a:srgbClr val="FF0000"/>
              </a:buClr>
              <a:buFont typeface="Wingdings" pitchFamily="2" charset="2"/>
              <a:buChar char="q"/>
            </a:pPr>
            <a:r>
              <a:rPr lang="en-US" sz="2400" dirty="0"/>
              <a:t>Knowing the mass (42.639 g </a:t>
            </a:r>
            <a:r>
              <a:rPr lang="en-US" sz="2400" dirty="0" smtClean="0"/>
              <a:t>- </a:t>
            </a:r>
            <a:r>
              <a:rPr lang="en-US" sz="2400" dirty="0"/>
              <a:t>37.198 g </a:t>
            </a:r>
            <a:r>
              <a:rPr lang="en-US" sz="2400" dirty="0" smtClean="0"/>
              <a:t>= </a:t>
            </a:r>
            <a:r>
              <a:rPr lang="en-US" sz="2400" dirty="0"/>
              <a:t>5.441 g) and volume of </a:t>
            </a:r>
            <a:r>
              <a:rPr lang="en-US" sz="2400" dirty="0" smtClean="0"/>
              <a:t>the sodium </a:t>
            </a:r>
            <a:r>
              <a:rPr lang="en-US" sz="2400" dirty="0"/>
              <a:t>chloride solution (5.13 mL) in the graduated </a:t>
            </a:r>
            <a:r>
              <a:rPr lang="en-US" sz="2400" dirty="0" smtClean="0"/>
              <a:t>cylinder.</a:t>
            </a:r>
          </a:p>
          <a:p>
            <a:pPr marL="342900" indent="-342900" algn="just">
              <a:lnSpc>
                <a:spcPct val="150000"/>
              </a:lnSpc>
              <a:buClr>
                <a:srgbClr val="FF0000"/>
              </a:buClr>
              <a:buFont typeface="Wingdings" pitchFamily="2" charset="2"/>
              <a:buChar char="q"/>
            </a:pPr>
            <a:r>
              <a:rPr lang="en-US" sz="2400" dirty="0" smtClean="0"/>
              <a:t>The </a:t>
            </a:r>
            <a:r>
              <a:rPr lang="en-US" sz="2400" dirty="0"/>
              <a:t>density </a:t>
            </a:r>
            <a:r>
              <a:rPr lang="en-US" sz="2400" dirty="0" smtClean="0"/>
              <a:t>of the </a:t>
            </a:r>
            <a:r>
              <a:rPr lang="en-US" sz="2400" dirty="0"/>
              <a:t>solution is calculated to be </a:t>
            </a:r>
            <a:r>
              <a:rPr lang="en-US" sz="2400" dirty="0" smtClean="0"/>
              <a:t>(</a:t>
            </a:r>
            <a:r>
              <a:rPr lang="en-US" sz="2400" dirty="0"/>
              <a:t>5.441 </a:t>
            </a:r>
            <a:r>
              <a:rPr lang="en-US" sz="2400" dirty="0" smtClean="0"/>
              <a:t>g / 5.13 </a:t>
            </a:r>
            <a:r>
              <a:rPr lang="en-US" sz="2400" dirty="0"/>
              <a:t>mL </a:t>
            </a:r>
            <a:r>
              <a:rPr lang="en-US" sz="2400" dirty="0" smtClean="0"/>
              <a:t>= 1.06 </a:t>
            </a:r>
            <a:r>
              <a:rPr lang="en-US" sz="2400" dirty="0"/>
              <a:t>g/mL).</a:t>
            </a:r>
          </a:p>
        </p:txBody>
      </p:sp>
    </p:spTree>
    <p:extLst>
      <p:ext uri="{BB962C8B-B14F-4D97-AF65-F5344CB8AC3E}">
        <p14:creationId xmlns:p14="http://schemas.microsoft.com/office/powerpoint/2010/main" val="396479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3970318"/>
          </a:xfrm>
          <a:prstGeom prst="rect">
            <a:avLst/>
          </a:prstGeom>
        </p:spPr>
        <p:txBody>
          <a:bodyPr wrap="square">
            <a:spAutoFit/>
          </a:bodyPr>
          <a:lstStyle/>
          <a:p>
            <a:pPr algn="ctr">
              <a:lnSpc>
                <a:spcPct val="150000"/>
              </a:lnSpc>
            </a:pPr>
            <a:r>
              <a:rPr lang="en-US" sz="2800" b="1" dirty="0">
                <a:solidFill>
                  <a:srgbClr val="7030A0"/>
                </a:solidFill>
              </a:rPr>
              <a:t>Density of </a:t>
            </a:r>
            <a:r>
              <a:rPr lang="en-US" sz="2800" b="1" dirty="0" smtClean="0">
                <a:solidFill>
                  <a:srgbClr val="7030A0"/>
                </a:solidFill>
              </a:rPr>
              <a:t>regular </a:t>
            </a:r>
            <a:r>
              <a:rPr lang="en-US" sz="2800" b="1" dirty="0">
                <a:solidFill>
                  <a:srgbClr val="7030A0"/>
                </a:solidFill>
              </a:rPr>
              <a:t>solid</a:t>
            </a:r>
          </a:p>
          <a:p>
            <a:pPr marL="342900" indent="-342900" algn="just">
              <a:lnSpc>
                <a:spcPct val="150000"/>
              </a:lnSpc>
              <a:buClr>
                <a:srgbClr val="00B050"/>
              </a:buClr>
              <a:buFont typeface="Wingdings" pitchFamily="2" charset="2"/>
              <a:buChar char="Ø"/>
            </a:pPr>
            <a:r>
              <a:rPr lang="en-US" sz="2000" dirty="0" smtClean="0"/>
              <a:t>Solids </a:t>
            </a:r>
            <a:r>
              <a:rPr lang="en-US" sz="2000" dirty="0"/>
              <a:t>can be regularly shaped (cylindrical, cubical, spherical, etc.) </a:t>
            </a:r>
            <a:r>
              <a:rPr lang="en-US" sz="2000" dirty="0" smtClean="0"/>
              <a:t>or irregularly </a:t>
            </a:r>
            <a:r>
              <a:rPr lang="en-US" sz="2000" dirty="0"/>
              <a:t>shaped (metal turnings or shot). An object’s shape </a:t>
            </a:r>
            <a:r>
              <a:rPr lang="en-US" sz="2000" dirty="0" smtClean="0"/>
              <a:t>determines which </a:t>
            </a:r>
            <a:r>
              <a:rPr lang="en-US" sz="2000" dirty="0"/>
              <a:t>of the following two methods is used to determine its volume</a:t>
            </a:r>
            <a:r>
              <a:rPr lang="en-US" sz="2000" dirty="0" smtClean="0"/>
              <a:t>. </a:t>
            </a:r>
            <a:r>
              <a:rPr lang="en-US" sz="2000" dirty="0"/>
              <a:t>The dimensions of a regularly shaped object can be measured with </a:t>
            </a:r>
            <a:r>
              <a:rPr lang="en-US" sz="2000" dirty="0" smtClean="0"/>
              <a:t>a ruler </a:t>
            </a:r>
            <a:r>
              <a:rPr lang="en-US" sz="2000" dirty="0"/>
              <a:t>and the volume calculated using the appropriate geometric equation.</a:t>
            </a:r>
          </a:p>
          <a:p>
            <a:pPr marL="342900" indent="-342900" algn="just">
              <a:lnSpc>
                <a:spcPct val="150000"/>
              </a:lnSpc>
              <a:buClr>
                <a:srgbClr val="00B050"/>
              </a:buClr>
              <a:buFont typeface="Wingdings" pitchFamily="2" charset="2"/>
              <a:buChar char="Ø"/>
            </a:pPr>
            <a:r>
              <a:rPr lang="en-US" sz="2000" dirty="0"/>
              <a:t>A cylindrical rod of aluminum metal with its length and radius is </a:t>
            </a:r>
            <a:r>
              <a:rPr lang="en-US" sz="2000" dirty="0" smtClean="0"/>
              <a:t>depicted In (Figure 3).</a:t>
            </a:r>
            <a:endParaRPr lang="en-US" sz="2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3" t="31304" r="7522" b="39584"/>
          <a:stretch/>
        </p:blipFill>
        <p:spPr bwMode="auto">
          <a:xfrm>
            <a:off x="381000" y="4499758"/>
            <a:ext cx="8763000" cy="212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42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9274"/>
            <a:ext cx="9144000" cy="2793842"/>
          </a:xfrm>
          <a:prstGeom prst="rect">
            <a:avLst/>
          </a:prstGeom>
        </p:spPr>
        <p:txBody>
          <a:bodyPr wrap="square">
            <a:spAutoFit/>
          </a:bodyPr>
          <a:lstStyle/>
          <a:p>
            <a:pPr algn="just">
              <a:lnSpc>
                <a:spcPct val="150000"/>
              </a:lnSpc>
            </a:pPr>
            <a:r>
              <a:rPr lang="en-US" sz="2400" dirty="0"/>
              <a:t>The metal’s volume can be calculated by measuring its length (L) </a:t>
            </a:r>
            <a:r>
              <a:rPr lang="en-US" sz="2400" dirty="0" smtClean="0"/>
              <a:t>and its </a:t>
            </a:r>
            <a:r>
              <a:rPr lang="en-US" sz="2400" dirty="0"/>
              <a:t>radius (r) using the geometric relationship for the volume of a </a:t>
            </a:r>
            <a:r>
              <a:rPr lang="en-US" sz="2400" dirty="0" smtClean="0"/>
              <a:t>cylinder, V </a:t>
            </a:r>
            <a:r>
              <a:rPr lang="en-US" sz="2400" dirty="0"/>
              <a:t>= </a:t>
            </a:r>
            <a:r>
              <a:rPr lang="el-GR" sz="2400" dirty="0" smtClean="0"/>
              <a:t>π</a:t>
            </a:r>
            <a:r>
              <a:rPr lang="en-US" sz="2400" dirty="0" smtClean="0"/>
              <a:t>r</a:t>
            </a:r>
            <a:r>
              <a:rPr lang="en-US" sz="2400" baseline="30000" dirty="0" smtClean="0"/>
              <a:t>2</a:t>
            </a:r>
            <a:r>
              <a:rPr lang="en-US" sz="2400" dirty="0" smtClean="0"/>
              <a:t>L</a:t>
            </a:r>
            <a:r>
              <a:rPr lang="en-US" sz="2400" dirty="0"/>
              <a:t>, where V is volume and </a:t>
            </a:r>
            <a:r>
              <a:rPr lang="el-GR" sz="2400" dirty="0"/>
              <a:t>π </a:t>
            </a:r>
            <a:r>
              <a:rPr lang="en-US" sz="2400" dirty="0" smtClean="0"/>
              <a:t>is </a:t>
            </a:r>
            <a:r>
              <a:rPr lang="en-US" sz="2400" dirty="0"/>
              <a:t>3.1416. If the aluminum rod has </a:t>
            </a:r>
            <a:r>
              <a:rPr lang="en-US" sz="2400" dirty="0" smtClean="0"/>
              <a:t>a mass </a:t>
            </a:r>
            <a:r>
              <a:rPr lang="en-US" sz="2400" dirty="0"/>
              <a:t>of 29.7 g, the density of aluminum can be calculated to be 2.7 g/cm</a:t>
            </a:r>
            <a:r>
              <a:rPr lang="en-US" sz="2400" baseline="30000" dirty="0"/>
              <a:t>3</a:t>
            </a:r>
            <a:r>
              <a:rPr lang="en-US" sz="2400" dirty="0"/>
              <a:t>.</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63" t="40476" r="5627" b="29762"/>
          <a:stretch/>
        </p:blipFill>
        <p:spPr bwMode="auto">
          <a:xfrm>
            <a:off x="0" y="3766457"/>
            <a:ext cx="9144000" cy="217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289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15" t="29166" r="11874" b="19508"/>
          <a:stretch/>
        </p:blipFill>
        <p:spPr bwMode="auto">
          <a:xfrm>
            <a:off x="2133600" y="360218"/>
            <a:ext cx="4876800" cy="215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2402165"/>
            <a:ext cx="9144000" cy="4455835"/>
          </a:xfrm>
          <a:prstGeom prst="rect">
            <a:avLst/>
          </a:prstGeom>
        </p:spPr>
        <p:txBody>
          <a:bodyPr wrap="square">
            <a:spAutoFit/>
          </a:bodyPr>
          <a:lstStyle/>
          <a:p>
            <a:pPr marL="342900" indent="-342900" algn="just">
              <a:lnSpc>
                <a:spcPct val="150000"/>
              </a:lnSpc>
              <a:buClr>
                <a:srgbClr val="FF0000"/>
              </a:buClr>
              <a:buFont typeface="Wingdings" pitchFamily="2" charset="2"/>
              <a:buChar char="Ø"/>
            </a:pPr>
            <a:r>
              <a:rPr lang="en-US" sz="2400" dirty="0"/>
              <a:t>It can be difficult to measure the radius of a sphere. The radius of </a:t>
            </a:r>
            <a:r>
              <a:rPr lang="en-US" sz="2400" dirty="0" smtClean="0"/>
              <a:t>a sphere </a:t>
            </a:r>
            <a:r>
              <a:rPr lang="en-US" sz="2400" dirty="0"/>
              <a:t>is related to its circumference by the following formula. </a:t>
            </a:r>
            <a:r>
              <a:rPr lang="en-US" sz="2400" dirty="0" smtClean="0"/>
              <a:t>Knowing the </a:t>
            </a:r>
            <a:r>
              <a:rPr lang="en-US" sz="2400" dirty="0"/>
              <a:t>circumference of the sphere, its radius can be </a:t>
            </a:r>
            <a:r>
              <a:rPr lang="en-US" sz="2400" dirty="0" smtClean="0"/>
              <a:t>calculated. </a:t>
            </a:r>
          </a:p>
          <a:p>
            <a:pPr marL="342900" indent="-342900" algn="just">
              <a:lnSpc>
                <a:spcPct val="150000"/>
              </a:lnSpc>
              <a:buClr>
                <a:srgbClr val="FF0000"/>
              </a:buClr>
              <a:buFont typeface="Wingdings" pitchFamily="2" charset="2"/>
              <a:buChar char="Ø"/>
            </a:pPr>
            <a:r>
              <a:rPr lang="en-US" sz="2400" dirty="0" smtClean="0"/>
              <a:t>(</a:t>
            </a:r>
            <a:r>
              <a:rPr lang="en-US" sz="2400" b="1" dirty="0" smtClean="0"/>
              <a:t>circumference </a:t>
            </a:r>
            <a:r>
              <a:rPr lang="en-US" sz="2400" b="1" dirty="0"/>
              <a:t>=</a:t>
            </a:r>
            <a:r>
              <a:rPr lang="en-US" sz="2400" b="1" dirty="0" smtClean="0"/>
              <a:t> 2</a:t>
            </a:r>
            <a:r>
              <a:rPr lang="el-GR" sz="2400" dirty="0"/>
              <a:t> </a:t>
            </a:r>
            <a:r>
              <a:rPr lang="el-GR" sz="2400" b="1" dirty="0"/>
              <a:t>π</a:t>
            </a:r>
            <a:r>
              <a:rPr lang="el-GR" sz="2400" dirty="0"/>
              <a:t> </a:t>
            </a:r>
            <a:r>
              <a:rPr lang="en-US" sz="2400" b="1" dirty="0" smtClean="0"/>
              <a:t>r) </a:t>
            </a:r>
          </a:p>
          <a:p>
            <a:pPr marL="342900" indent="-342900" algn="just">
              <a:lnSpc>
                <a:spcPct val="150000"/>
              </a:lnSpc>
              <a:buClr>
                <a:srgbClr val="FF0000"/>
              </a:buClr>
              <a:buFont typeface="Wingdings" pitchFamily="2" charset="2"/>
              <a:buChar char="Ø"/>
            </a:pPr>
            <a:r>
              <a:rPr lang="en-US" sz="2400" dirty="0" smtClean="0"/>
              <a:t>Irregularly </a:t>
            </a:r>
            <a:r>
              <a:rPr lang="en-US" sz="2400" dirty="0"/>
              <a:t>shaped solids cannot easily be measured with a </a:t>
            </a:r>
            <a:r>
              <a:rPr lang="en-US" sz="2400" dirty="0" smtClean="0"/>
              <a:t>ruler. Instead</a:t>
            </a:r>
            <a:r>
              <a:rPr lang="en-US" sz="2400" dirty="0"/>
              <a:t>, their volume is most easily determined by the displacement </a:t>
            </a:r>
            <a:r>
              <a:rPr lang="en-US" sz="2400" dirty="0" smtClean="0"/>
              <a:t>of water </a:t>
            </a:r>
            <a:r>
              <a:rPr lang="en-US" sz="2400" dirty="0"/>
              <a:t>or some other liquid.</a:t>
            </a:r>
          </a:p>
        </p:txBody>
      </p:sp>
    </p:spTree>
    <p:extLst>
      <p:ext uri="{BB962C8B-B14F-4D97-AF65-F5344CB8AC3E}">
        <p14:creationId xmlns:p14="http://schemas.microsoft.com/office/powerpoint/2010/main" val="28911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124480"/>
          </a:xfrm>
          <a:prstGeom prst="rect">
            <a:avLst/>
          </a:prstGeom>
        </p:spPr>
        <p:txBody>
          <a:bodyPr wrap="square">
            <a:spAutoFit/>
          </a:bodyPr>
          <a:lstStyle/>
          <a:p>
            <a:pPr algn="ctr">
              <a:lnSpc>
                <a:spcPct val="150000"/>
              </a:lnSpc>
            </a:pPr>
            <a:r>
              <a:rPr lang="en-US" sz="3600" b="1" dirty="0" smtClean="0">
                <a:solidFill>
                  <a:srgbClr val="7030A0"/>
                </a:solidFill>
              </a:rPr>
              <a:t>Density </a:t>
            </a:r>
            <a:r>
              <a:rPr lang="en-US" sz="3600" b="1" dirty="0">
                <a:solidFill>
                  <a:srgbClr val="7030A0"/>
                </a:solidFill>
              </a:rPr>
              <a:t>of </a:t>
            </a:r>
            <a:r>
              <a:rPr lang="en-US" sz="3600" b="1" dirty="0" smtClean="0">
                <a:solidFill>
                  <a:srgbClr val="7030A0"/>
                </a:solidFill>
              </a:rPr>
              <a:t>irregular </a:t>
            </a:r>
            <a:r>
              <a:rPr lang="en-US" sz="3600" b="1" dirty="0">
                <a:solidFill>
                  <a:srgbClr val="7030A0"/>
                </a:solidFill>
              </a:rPr>
              <a:t>solid</a:t>
            </a:r>
            <a:endParaRPr lang="en-US" sz="3600" b="1" dirty="0" smtClean="0">
              <a:solidFill>
                <a:srgbClr val="7030A0"/>
              </a:solidFill>
            </a:endParaRPr>
          </a:p>
          <a:p>
            <a:pPr algn="just">
              <a:lnSpc>
                <a:spcPct val="150000"/>
              </a:lnSpc>
            </a:pPr>
            <a:r>
              <a:rPr lang="en-US" sz="2600" dirty="0" smtClean="0">
                <a:latin typeface="+mj-lt"/>
              </a:rPr>
              <a:t>The </a:t>
            </a:r>
            <a:r>
              <a:rPr lang="en-US" sz="2600" dirty="0">
                <a:latin typeface="+mj-lt"/>
              </a:rPr>
              <a:t>solid (which must not react </a:t>
            </a:r>
            <a:r>
              <a:rPr lang="en-US" sz="2600" dirty="0" smtClean="0">
                <a:latin typeface="+mj-lt"/>
              </a:rPr>
              <a:t>with the </a:t>
            </a:r>
            <a:r>
              <a:rPr lang="en-US" sz="2600" dirty="0">
                <a:latin typeface="+mj-lt"/>
              </a:rPr>
              <a:t>liquid and have a density greater than the liquid) is </a:t>
            </a:r>
            <a:r>
              <a:rPr lang="en-US" sz="2600" dirty="0" smtClean="0">
                <a:latin typeface="+mj-lt"/>
              </a:rPr>
              <a:t>placed in </a:t>
            </a:r>
            <a:r>
              <a:rPr lang="en-US" sz="2600" dirty="0">
                <a:latin typeface="+mj-lt"/>
              </a:rPr>
              <a:t>a calibrated container (usually a graduated </a:t>
            </a:r>
            <a:r>
              <a:rPr lang="en-US" sz="2600" dirty="0" smtClean="0">
                <a:latin typeface="+mj-lt"/>
              </a:rPr>
              <a:t>cylinder) containing measured </a:t>
            </a:r>
            <a:r>
              <a:rPr lang="en-US" sz="2600" dirty="0">
                <a:latin typeface="+mj-lt"/>
              </a:rPr>
              <a:t>volume of the liquid. The solid will displace an </a:t>
            </a:r>
            <a:r>
              <a:rPr lang="en-US" sz="2600" dirty="0" smtClean="0">
                <a:latin typeface="+mj-lt"/>
              </a:rPr>
              <a:t>amount of </a:t>
            </a:r>
            <a:r>
              <a:rPr lang="en-US" sz="2600" dirty="0">
                <a:latin typeface="+mj-lt"/>
              </a:rPr>
              <a:t>liquid equal to its volume. The difference in the liquid’s volume in </a:t>
            </a:r>
            <a:r>
              <a:rPr lang="en-US" sz="2600" dirty="0" smtClean="0">
                <a:latin typeface="+mj-lt"/>
              </a:rPr>
              <a:t>the cylinder </a:t>
            </a:r>
            <a:r>
              <a:rPr lang="en-US" sz="2600" dirty="0">
                <a:latin typeface="+mj-lt"/>
              </a:rPr>
              <a:t>before and after the object is added is equal to the volume of </a:t>
            </a:r>
            <a:r>
              <a:rPr lang="en-US" sz="2600" dirty="0" smtClean="0">
                <a:latin typeface="+mj-lt"/>
              </a:rPr>
              <a:t>the irregularly </a:t>
            </a:r>
            <a:r>
              <a:rPr lang="en-US" sz="2600" dirty="0">
                <a:latin typeface="+mj-lt"/>
              </a:rPr>
              <a:t>shaped </a:t>
            </a:r>
            <a:r>
              <a:rPr lang="en-US" sz="2600" dirty="0" smtClean="0">
                <a:latin typeface="+mj-lt"/>
              </a:rPr>
              <a:t>object.</a:t>
            </a:r>
            <a:endParaRPr lang="en-US" sz="2600" dirty="0">
              <a:latin typeface="+mj-lt"/>
            </a:endParaRPr>
          </a:p>
        </p:txBody>
      </p:sp>
    </p:spTree>
    <p:extLst>
      <p:ext uri="{BB962C8B-B14F-4D97-AF65-F5344CB8AC3E}">
        <p14:creationId xmlns:p14="http://schemas.microsoft.com/office/powerpoint/2010/main" val="798133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235</TotalTime>
  <Words>670</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Wrea</dc:creator>
  <cp:lastModifiedBy>Wrea</cp:lastModifiedBy>
  <cp:revision>46</cp:revision>
  <dcterms:created xsi:type="dcterms:W3CDTF">2018-03-12T18:05:52Z</dcterms:created>
  <dcterms:modified xsi:type="dcterms:W3CDTF">2018-04-07T13:08:10Z</dcterms:modified>
</cp:coreProperties>
</file>