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emf"/><Relationship Id="rId4"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4FB581F-3CAD-4F11-BF47-6C071648A283}" type="datetimeFigureOut">
              <a:rPr lang="en-US" smtClean="0"/>
              <a:t>1/8/2018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5CBFA5D0-ABB3-4F18-8B30-58A8F500716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FB581F-3CAD-4F11-BF47-6C071648A283}" type="datetimeFigureOut">
              <a:rPr lang="en-US" smtClean="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BFA5D0-ABB3-4F18-8B30-58A8F500716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FB581F-3CAD-4F11-BF47-6C071648A283}" type="datetimeFigureOut">
              <a:rPr lang="en-US" smtClean="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BFA5D0-ABB3-4F18-8B30-58A8F500716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FB581F-3CAD-4F11-BF47-6C071648A283}" type="datetimeFigureOut">
              <a:rPr lang="en-US" smtClean="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BFA5D0-ABB3-4F18-8B30-58A8F500716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FB581F-3CAD-4F11-BF47-6C071648A283}" type="datetimeFigureOut">
              <a:rPr lang="en-US" smtClean="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BFA5D0-ABB3-4F18-8B30-58A8F500716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FB581F-3CAD-4F11-BF47-6C071648A283}" type="datetimeFigureOut">
              <a:rPr lang="en-US" smtClean="0"/>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BFA5D0-ABB3-4F18-8B30-58A8F500716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4FB581F-3CAD-4F11-BF47-6C071648A283}" type="datetimeFigureOut">
              <a:rPr lang="en-US" smtClean="0"/>
              <a:t>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CBFA5D0-ABB3-4F18-8B30-58A8F500716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FB581F-3CAD-4F11-BF47-6C071648A283}" type="datetimeFigureOut">
              <a:rPr lang="en-US" smtClean="0"/>
              <a:t>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CBFA5D0-ABB3-4F18-8B30-58A8F500716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B581F-3CAD-4F11-BF47-6C071648A283}" type="datetimeFigureOut">
              <a:rPr lang="en-US" smtClean="0"/>
              <a:t>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CBFA5D0-ABB3-4F18-8B30-58A8F500716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FB581F-3CAD-4F11-BF47-6C071648A283}" type="datetimeFigureOut">
              <a:rPr lang="en-US" smtClean="0"/>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BFA5D0-ABB3-4F18-8B30-58A8F500716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FB581F-3CAD-4F11-BF47-6C071648A283}" type="datetimeFigureOut">
              <a:rPr lang="en-US" smtClean="0"/>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5CBFA5D0-ABB3-4F18-8B30-58A8F5007162}"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4FB581F-3CAD-4F11-BF47-6C071648A283}" type="datetimeFigureOut">
              <a:rPr lang="en-US" smtClean="0"/>
              <a:t>1/8/2018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CBFA5D0-ABB3-4F18-8B30-58A8F5007162}"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w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7.emf"/><Relationship Id="rId4" Type="http://schemas.openxmlformats.org/officeDocument/2006/relationships/image" Target="../media/image4.wmf"/><Relationship Id="rId9"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9.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1508115"/>
            <a:ext cx="8610600" cy="27938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24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Experiment No. 3</a:t>
            </a:r>
          </a:p>
          <a:p>
            <a:pPr marL="0" marR="0" lvl="0" indent="0" algn="ctr" defTabSz="914400" rtl="0" eaLnBrk="1" fontAlgn="base" latinLnBrk="0" hangingPunct="1">
              <a:lnSpc>
                <a:spcPct val="15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Preparation and standardization of approximately 0.1N acetic acid solution (CH</a:t>
            </a:r>
            <a:r>
              <a:rPr kumimoji="0" lang="en-US" sz="2400" b="1" i="0" u="none" strike="noStrike" cap="none" normalizeH="0" baseline="-30000" dirty="0" smtClean="0">
                <a:ln>
                  <a:noFill/>
                </a:ln>
                <a:solidFill>
                  <a:srgbClr val="FF0000"/>
                </a:solidFill>
                <a:effectLst/>
                <a:latin typeface="Arial" pitchFamily="34" charset="0"/>
                <a:ea typeface="Times New Roman" pitchFamily="18" charset="0"/>
                <a:cs typeface="Arial" pitchFamily="34" charset="0"/>
              </a:rPr>
              <a:t>3</a:t>
            </a:r>
            <a:r>
              <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COOH) by using standardized sodium hydroxide (NaOH)</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304800" y="780107"/>
            <a:ext cx="8686800" cy="16858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5125" algn="just" defTabSz="914400" rtl="0" eaLnBrk="1" fontAlgn="base" latinLnBrk="0" hangingPunct="1">
              <a:lnSpc>
                <a:spcPct val="150000"/>
              </a:lnSpc>
              <a:spcBef>
                <a:spcPct val="0"/>
              </a:spcBef>
              <a:spcAft>
                <a:spcPct val="0"/>
              </a:spcAft>
              <a:buClrTx/>
              <a:buSzTx/>
              <a:buFontTx/>
              <a:buNone/>
              <a:tabLst>
                <a:tab pos="13335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Acetic acid (CH</a:t>
            </a:r>
            <a:r>
              <a:rPr kumimoji="0" lang="en-US" sz="2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3</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COOH) also known as ethanoic acid, (K</a:t>
            </a:r>
            <a:r>
              <a:rPr kumimoji="0" lang="en-US" sz="2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1.8 × 10</a:t>
            </a:r>
            <a:r>
              <a:rPr kumimoji="0" lang="en-US" sz="2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-5</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25 </a:t>
            </a:r>
            <a:r>
              <a:rPr kumimoji="0" lang="en-US" sz="2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 and partially dissociated in an aqueous solution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098" name="Object 2"/>
          <p:cNvGraphicFramePr>
            <a:graphicFrameLocks noChangeAspect="1"/>
          </p:cNvGraphicFramePr>
          <p:nvPr>
            <p:extLst>
              <p:ext uri="{D42A27DB-BD31-4B8C-83A1-F6EECF244321}">
                <p14:modId xmlns:p14="http://schemas.microsoft.com/office/powerpoint/2010/main" val="3751599418"/>
              </p:ext>
            </p:extLst>
          </p:nvPr>
        </p:nvGraphicFramePr>
        <p:xfrm>
          <a:off x="1143000" y="2438400"/>
          <a:ext cx="6324600" cy="914400"/>
        </p:xfrm>
        <a:graphic>
          <a:graphicData uri="http://schemas.openxmlformats.org/presentationml/2006/ole">
            <mc:AlternateContent xmlns:mc="http://schemas.openxmlformats.org/markup-compatibility/2006">
              <mc:Choice xmlns:v="urn:schemas-microsoft-com:vml" Requires="v">
                <p:oleObj spid="_x0000_s4101" name="CS ChemDraw Drawing" r:id="rId3" imgW="5851080" imgH="683640" progId="ChemDraw.Document.6.0">
                  <p:embed/>
                </p:oleObj>
              </mc:Choice>
              <mc:Fallback>
                <p:oleObj name="CS ChemDraw Drawing" r:id="rId3" imgW="5851080" imgH="683640" progId="ChemDraw.Document.6.0">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438400"/>
                        <a:ext cx="6324600" cy="914400"/>
                      </a:xfrm>
                      <a:prstGeom prst="rect">
                        <a:avLst/>
                      </a:prstGeom>
                      <a:noFill/>
                    </p:spPr>
                  </p:pic>
                </p:oleObj>
              </mc:Fallback>
            </mc:AlternateContent>
          </a:graphicData>
        </a:graphic>
      </p:graphicFrame>
      <p:sp>
        <p:nvSpPr>
          <p:cNvPr id="4100" name="Rectangle 4"/>
          <p:cNvSpPr>
            <a:spLocks noChangeArrowheads="1"/>
          </p:cNvSpPr>
          <p:nvPr/>
        </p:nvSpPr>
        <p:spPr bwMode="auto">
          <a:xfrm>
            <a:off x="304800" y="3357760"/>
            <a:ext cx="8534400" cy="33478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5125" algn="justLow" defTabSz="914400" rtl="0" eaLnBrk="1" fontAlgn="base" latinLnBrk="0" hangingPunct="1">
              <a:lnSpc>
                <a:spcPct val="150000"/>
              </a:lnSpc>
              <a:spcBef>
                <a:spcPct val="0"/>
              </a:spcBef>
              <a:spcAft>
                <a:spcPct val="0"/>
              </a:spcAft>
              <a:buClrTx/>
              <a:buSzTx/>
              <a:buFontTx/>
              <a:buNone/>
              <a:tabLst>
                <a:tab pos="13335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Glacial acetic acid is a pure and water-free acetic acid. It is a colorless liquid that absorbs water from the environment (hygroscopic), and freeze at 16.5 </a:t>
            </a:r>
            <a:r>
              <a:rPr kumimoji="0" lang="en-US" sz="2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 to a colorless crystalline solid.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65125" algn="justLow" defTabSz="914400" rtl="0" eaLnBrk="0" fontAlgn="base" latinLnBrk="0" hangingPunct="0">
              <a:lnSpc>
                <a:spcPct val="150000"/>
              </a:lnSpc>
              <a:spcBef>
                <a:spcPct val="0"/>
              </a:spcBef>
              <a:spcAft>
                <a:spcPct val="0"/>
              </a:spcAft>
              <a:buClrTx/>
              <a:buSzTx/>
              <a:buFontTx/>
              <a:buNone/>
              <a:tabLst>
                <a:tab pos="13335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Acetic acid can be detected by its characteristic smell which has a distinctive pungent odour.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152400" y="1078964"/>
            <a:ext cx="8686800" cy="39018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5125" algn="just" defTabSz="914400" rtl="0" eaLnBrk="1" fontAlgn="base" latinLnBrk="0" hangingPunct="1">
              <a:lnSpc>
                <a:spcPct val="150000"/>
              </a:lnSpc>
              <a:spcBef>
                <a:spcPct val="0"/>
              </a:spcBef>
              <a:spcAft>
                <a:spcPct val="0"/>
              </a:spcAft>
              <a:buClrTx/>
              <a:buSzTx/>
              <a:buFontTx/>
              <a:buNone/>
              <a:tabLst>
                <a:tab pos="13335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Concentrated acetic acid is corrosive and therefore must be handled with appropriate care, since it can cause skin burns and permanent eye damage. These burns may not appear until hours after exposure.</a:t>
            </a:r>
          </a:p>
          <a:p>
            <a:pPr marL="0" marR="0" lvl="0" indent="365125" algn="just" defTabSz="914400" rtl="0" eaLnBrk="1" fontAlgn="base" latinLnBrk="0" hangingPunct="1">
              <a:lnSpc>
                <a:spcPct val="150000"/>
              </a:lnSpc>
              <a:spcBef>
                <a:spcPct val="0"/>
              </a:spcBef>
              <a:spcAft>
                <a:spcPct val="0"/>
              </a:spcAft>
              <a:buClrTx/>
              <a:buSzTx/>
              <a:buFontTx/>
              <a:buNone/>
              <a:tabLst>
                <a:tab pos="13335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65125" algn="just" defTabSz="914400" rtl="0" eaLnBrk="0" fontAlgn="base" latinLnBrk="0" hangingPunct="0">
              <a:lnSpc>
                <a:spcPct val="150000"/>
              </a:lnSpc>
              <a:spcBef>
                <a:spcPct val="0"/>
              </a:spcBef>
              <a:spcAft>
                <a:spcPct val="0"/>
              </a:spcAft>
              <a:buClrTx/>
              <a:buSzTx/>
              <a:buFontTx/>
              <a:buNone/>
              <a:tabLst>
                <a:tab pos="13335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titration of CH</a:t>
            </a:r>
            <a:r>
              <a:rPr kumimoji="0" lang="en-US" sz="2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3</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COOH against NaOH solution is a titration of weak acid against strong base</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0721" name="Object 1"/>
          <p:cNvGraphicFramePr>
            <a:graphicFrameLocks noChangeAspect="1"/>
          </p:cNvGraphicFramePr>
          <p:nvPr>
            <p:extLst>
              <p:ext uri="{D42A27DB-BD31-4B8C-83A1-F6EECF244321}">
                <p14:modId xmlns:p14="http://schemas.microsoft.com/office/powerpoint/2010/main" val="1013442745"/>
              </p:ext>
            </p:extLst>
          </p:nvPr>
        </p:nvGraphicFramePr>
        <p:xfrm>
          <a:off x="600808" y="5486400"/>
          <a:ext cx="7323992" cy="685800"/>
        </p:xfrm>
        <a:graphic>
          <a:graphicData uri="http://schemas.openxmlformats.org/presentationml/2006/ole">
            <mc:AlternateContent xmlns:mc="http://schemas.openxmlformats.org/markup-compatibility/2006">
              <mc:Choice xmlns:v="urn:schemas-microsoft-com:vml" Requires="v">
                <p:oleObj spid="_x0000_s30724" name="CS ChemDraw Drawing" r:id="rId3" imgW="6047640" imgH="332280" progId="ChemDraw.Document.6.0">
                  <p:embed/>
                </p:oleObj>
              </mc:Choice>
              <mc:Fallback>
                <p:oleObj name="CS ChemDraw Drawing" r:id="rId3" imgW="6047640" imgH="332280" progId="ChemDraw.Document.6.0">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0808" y="5486400"/>
                        <a:ext cx="7323992" cy="685800"/>
                      </a:xfrm>
                      <a:prstGeom prst="rect">
                        <a:avLst/>
                      </a:prstGeom>
                      <a:noFill/>
                    </p:spPr>
                  </p:pic>
                </p:oleObj>
              </mc:Fallback>
            </mc:AlternateContent>
          </a:graphicData>
        </a:graphic>
      </p:graphicFrame>
      <p:sp>
        <p:nvSpPr>
          <p:cNvPr id="30723" name="Rectangle 3"/>
          <p:cNvSpPr>
            <a:spLocks noChangeArrowheads="1"/>
          </p:cNvSpPr>
          <p:nvPr/>
        </p:nvSpPr>
        <p:spPr bwMode="auto">
          <a:xfrm>
            <a:off x="0" y="704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3335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52400" y="915412"/>
            <a:ext cx="8763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5125" algn="justLow" defTabSz="914400" rtl="0" eaLnBrk="1" fontAlgn="base" latinLnBrk="0" hangingPunct="1">
              <a:lnSpc>
                <a:spcPct val="100000"/>
              </a:lnSpc>
              <a:spcBef>
                <a:spcPct val="0"/>
              </a:spcBef>
              <a:spcAft>
                <a:spcPct val="0"/>
              </a:spcAft>
              <a:buClrTx/>
              <a:buSzTx/>
              <a:buFontTx/>
              <a:buNone/>
              <a:tabLst>
                <a:tab pos="13335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solution at equivalence point not neutral, but slightly alkaline, the calculated pH at equivalence point is 8.72.</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65125" algn="justLow" defTabSz="914400" rtl="0" eaLnBrk="0" fontAlgn="base" latinLnBrk="0" hangingPunct="0">
              <a:lnSpc>
                <a:spcPct val="100000"/>
              </a:lnSpc>
              <a:spcBef>
                <a:spcPct val="0"/>
              </a:spcBef>
              <a:spcAft>
                <a:spcPct val="0"/>
              </a:spcAft>
              <a:buClrTx/>
              <a:buSzTx/>
              <a:buFontTx/>
              <a:buNone/>
              <a:tabLst>
                <a:tab pos="1333500" algn="l"/>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365125" algn="justLow" defTabSz="914400" rtl="0" eaLnBrk="0" fontAlgn="base" latinLnBrk="0" hangingPunct="0">
              <a:lnSpc>
                <a:spcPct val="100000"/>
              </a:lnSpc>
              <a:spcBef>
                <a:spcPct val="0"/>
              </a:spcBef>
              <a:spcAft>
                <a:spcPct val="0"/>
              </a:spcAft>
              <a:buClrTx/>
              <a:buSzTx/>
              <a:buFontTx/>
              <a:buNone/>
              <a:tabLst>
                <a:tab pos="13335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this experiment, methyl orange or methyl red cannot be used because they change their color at a much lower pH (acidic medium), i.e. the color is changed before the equivalence point. Therefore, phenolphthalein (ph.ph) is used as indicator because its color changes in the alkaline region at a pH range of (8-9.6).</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9698" name="Rectangle 2"/>
          <p:cNvSpPr>
            <a:spLocks noChangeArrowheads="1"/>
          </p:cNvSpPr>
          <p:nvPr/>
        </p:nvSpPr>
        <p:spPr bwMode="auto">
          <a:xfrm>
            <a:off x="228600" y="4495800"/>
            <a:ext cx="86868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en-US" sz="24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Preparation of solutions:</a:t>
            </a:r>
          </a:p>
          <a:p>
            <a:pPr marL="0" marR="0" lvl="0" indent="0" algn="just" defTabSz="914400" rtl="0" eaLnBrk="1" fontAlgn="base" latinLnBrk="0" hangingPunct="1">
              <a:lnSpc>
                <a:spcPct val="100000"/>
              </a:lnSpc>
              <a:spcBef>
                <a:spcPct val="0"/>
              </a:spcBef>
              <a:spcAft>
                <a:spcPct val="0"/>
              </a:spcAft>
              <a:buClrTx/>
              <a:buSzTx/>
              <a:buFontTx/>
              <a:buNone/>
              <a:tabLst>
                <a:tab pos="4572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Prepare 0.1 N NaOH in 250 mL of distilled water.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Prepare approximately 0.1 N CH</a:t>
            </a:r>
            <a:r>
              <a:rPr kumimoji="0" lang="en-US" sz="2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3</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COOH in 250 mL of distilled water.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28600" y="152400"/>
            <a:ext cx="8763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Prepare approximately 0.1 N CH</a:t>
            </a:r>
            <a:r>
              <a:rPr kumimoji="0" lang="en-US" sz="2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3</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COOH in 250 mL of distilled water.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Sp.gr = 1.049 , % = 98% , Formula weight = 60 g/mole.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8674" name="Object 2"/>
          <p:cNvGraphicFramePr>
            <a:graphicFrameLocks noChangeAspect="1"/>
          </p:cNvGraphicFramePr>
          <p:nvPr/>
        </p:nvGraphicFramePr>
        <p:xfrm>
          <a:off x="457200" y="1524000"/>
          <a:ext cx="3581400" cy="2393701"/>
        </p:xfrm>
        <a:graphic>
          <a:graphicData uri="http://schemas.openxmlformats.org/presentationml/2006/ole">
            <mc:AlternateContent xmlns:mc="http://schemas.openxmlformats.org/markup-compatibility/2006">
              <mc:Choice xmlns:v="urn:schemas-microsoft-com:vml" Requires="v">
                <p:oleObj spid="_x0000_s28690" name="CS ChemDraw Drawing" r:id="rId3" imgW="2181240" imgH="1457280" progId="ChemDraw.Document.6.0">
                  <p:embed/>
                </p:oleObj>
              </mc:Choice>
              <mc:Fallback>
                <p:oleObj name="CS ChemDraw Drawing" r:id="rId3" imgW="2181240" imgH="1457280" progId="ChemDraw.Document.6.0">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524000"/>
                        <a:ext cx="3581400" cy="23937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5" name="Object 3"/>
          <p:cNvGraphicFramePr>
            <a:graphicFrameLocks noChangeAspect="1"/>
          </p:cNvGraphicFramePr>
          <p:nvPr/>
        </p:nvGraphicFramePr>
        <p:xfrm>
          <a:off x="5029200" y="1524000"/>
          <a:ext cx="3385184" cy="2057400"/>
        </p:xfrm>
        <a:graphic>
          <a:graphicData uri="http://schemas.openxmlformats.org/presentationml/2006/ole">
            <mc:AlternateContent xmlns:mc="http://schemas.openxmlformats.org/markup-compatibility/2006">
              <mc:Choice xmlns:v="urn:schemas-microsoft-com:vml" Requires="v">
                <p:oleObj spid="_x0000_s28691" name="CS ChemDraw Drawing" r:id="rId5" imgW="2280240" imgH="1387080" progId="ChemDraw.Document.6.0">
                  <p:embed/>
                </p:oleObj>
              </mc:Choice>
              <mc:Fallback>
                <p:oleObj name="CS ChemDraw Drawing" r:id="rId5" imgW="2280240" imgH="1387080" progId="ChemDraw.Document.6.0">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1524000"/>
                        <a:ext cx="3385184" cy="205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9" name="Object 7"/>
          <p:cNvGraphicFramePr>
            <a:graphicFrameLocks noChangeAspect="1"/>
          </p:cNvGraphicFramePr>
          <p:nvPr/>
        </p:nvGraphicFramePr>
        <p:xfrm>
          <a:off x="1362075" y="4114800"/>
          <a:ext cx="3057525" cy="371475"/>
        </p:xfrm>
        <a:graphic>
          <a:graphicData uri="http://schemas.openxmlformats.org/presentationml/2006/ole">
            <mc:AlternateContent xmlns:mc="http://schemas.openxmlformats.org/markup-compatibility/2006">
              <mc:Choice xmlns:v="urn:schemas-microsoft-com:vml" Requires="v">
                <p:oleObj spid="_x0000_s28692" name="CS ChemDraw Drawing" r:id="rId7" imgW="2408999" imgH="284534" progId="ChemDraw.Document.6.0">
                  <p:embed/>
                </p:oleObj>
              </mc:Choice>
              <mc:Fallback>
                <p:oleObj name="CS ChemDraw Drawing" r:id="rId7" imgW="2408999" imgH="284534" progId="ChemDraw.Document.6.0">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62075" y="4114800"/>
                        <a:ext cx="3057525" cy="371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8" name="Object 6"/>
          <p:cNvGraphicFramePr>
            <a:graphicFrameLocks noChangeAspect="1"/>
          </p:cNvGraphicFramePr>
          <p:nvPr/>
        </p:nvGraphicFramePr>
        <p:xfrm>
          <a:off x="1371600" y="4648200"/>
          <a:ext cx="2819400" cy="314325"/>
        </p:xfrm>
        <a:graphic>
          <a:graphicData uri="http://schemas.openxmlformats.org/presentationml/2006/ole">
            <mc:AlternateContent xmlns:mc="http://schemas.openxmlformats.org/markup-compatibility/2006">
              <mc:Choice xmlns:v="urn:schemas-microsoft-com:vml" Requires="v">
                <p:oleObj spid="_x0000_s28693" name="CS ChemDraw Drawing" r:id="rId9" imgW="2896920" imgH="321480" progId="ChemDraw.Document.6.0">
                  <p:embed/>
                </p:oleObj>
              </mc:Choice>
              <mc:Fallback>
                <p:oleObj name="CS ChemDraw Drawing" r:id="rId9" imgW="2896920" imgH="321480" progId="ChemDraw.Document.6.0">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71600" y="4648200"/>
                        <a:ext cx="2819400" cy="314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6" name="Object 4"/>
          <p:cNvGraphicFramePr>
            <a:graphicFrameLocks noChangeAspect="1"/>
          </p:cNvGraphicFramePr>
          <p:nvPr/>
        </p:nvGraphicFramePr>
        <p:xfrm>
          <a:off x="5153025" y="4495800"/>
          <a:ext cx="2543175" cy="590550"/>
        </p:xfrm>
        <a:graphic>
          <a:graphicData uri="http://schemas.openxmlformats.org/presentationml/2006/ole">
            <mc:AlternateContent xmlns:mc="http://schemas.openxmlformats.org/markup-compatibility/2006">
              <mc:Choice xmlns:v="urn:schemas-microsoft-com:vml" Requires="v">
                <p:oleObj spid="_x0000_s28694" name="CS ChemDraw Drawing" r:id="rId11" imgW="2820600" imgH="661680" progId="ChemDraw.Document.6.0">
                  <p:embed/>
                </p:oleObj>
              </mc:Choice>
              <mc:Fallback>
                <p:oleObj name="CS ChemDraw Drawing" r:id="rId11" imgW="2820600" imgH="661680" progId="ChemDraw.Document.6.0">
                  <p:embed/>
                  <p:pic>
                    <p:nvPicPr>
                      <p:cNvPr id="0" name="Picture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53025" y="4495800"/>
                        <a:ext cx="2543175" cy="590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77" name="Text Box 2"/>
          <p:cNvSpPr txBox="1">
            <a:spLocks noChangeArrowheads="1"/>
          </p:cNvSpPr>
          <p:nvPr/>
        </p:nvSpPr>
        <p:spPr bwMode="auto">
          <a:xfrm>
            <a:off x="7696200" y="4572000"/>
            <a:ext cx="1295400" cy="3968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1.5 mL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8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8681" name="Rectangle 9"/>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3970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3970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82" name="Rectangle 10"/>
          <p:cNvSpPr>
            <a:spLocks noChangeArrowheads="1"/>
          </p:cNvSpPr>
          <p:nvPr/>
        </p:nvSpPr>
        <p:spPr bwMode="auto">
          <a:xfrm>
            <a:off x="0" y="1143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83" name="Rectangle 11"/>
          <p:cNvSpPr>
            <a:spLocks noChangeArrowheads="1"/>
          </p:cNvSpPr>
          <p:nvPr/>
        </p:nvSpPr>
        <p:spPr bwMode="auto">
          <a:xfrm>
            <a:off x="0" y="1143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t>
            </a:r>
          </a:p>
        </p:txBody>
      </p:sp>
      <p:sp>
        <p:nvSpPr>
          <p:cNvPr id="28684" name="Rectangle 12"/>
          <p:cNvSpPr>
            <a:spLocks noChangeArrowheads="1"/>
          </p:cNvSpPr>
          <p:nvPr/>
        </p:nvSpPr>
        <p:spPr bwMode="auto">
          <a:xfrm>
            <a:off x="0" y="1733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ight Arrow 13"/>
          <p:cNvSpPr/>
          <p:nvPr/>
        </p:nvSpPr>
        <p:spPr>
          <a:xfrm>
            <a:off x="4495800" y="4724400"/>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685" name="Rectangle 13"/>
          <p:cNvSpPr>
            <a:spLocks noChangeArrowheads="1"/>
          </p:cNvSpPr>
          <p:nvPr/>
        </p:nvSpPr>
        <p:spPr bwMode="auto">
          <a:xfrm>
            <a:off x="228600" y="5181600"/>
            <a:ext cx="86868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You must take 1.5 ml of concentrated CH</a:t>
            </a:r>
            <a:r>
              <a:rPr kumimoji="0" lang="en-US" sz="2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3</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COOH with a pipet, and dilute to 250 ml with distilled water in a 250ml-volumetric flask to obtain approximately 0.1 N CH</a:t>
            </a:r>
            <a:r>
              <a:rPr kumimoji="0" lang="en-US" sz="2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3</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COOH.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667000" y="3657600"/>
          <a:ext cx="3768090" cy="1386840"/>
        </p:xfrm>
        <a:graphic>
          <a:graphicData uri="http://schemas.openxmlformats.org/drawingml/2006/table">
            <a:tbl>
              <a:tblPr/>
              <a:tblGrid>
                <a:gridCol w="1923570"/>
                <a:gridCol w="1844520"/>
              </a:tblGrid>
              <a:tr h="346710">
                <a:tc>
                  <a:txBody>
                    <a:bodyPr/>
                    <a:lstStyle/>
                    <a:p>
                      <a:pPr algn="ctr">
                        <a:spcAft>
                          <a:spcPts val="0"/>
                        </a:spcAft>
                        <a:tabLst>
                          <a:tab pos="609600" algn="l"/>
                        </a:tabLst>
                      </a:pPr>
                      <a:r>
                        <a:rPr lang="en-US" sz="1400" b="1" dirty="0">
                          <a:latin typeface="Times New Roman"/>
                          <a:ea typeface="Times New Roman"/>
                        </a:rPr>
                        <a:t>V </a:t>
                      </a:r>
                      <a:r>
                        <a:rPr lang="en-US" sz="800" b="1" dirty="0">
                          <a:latin typeface="Times New Roman"/>
                          <a:ea typeface="Times New Roman"/>
                        </a:rPr>
                        <a:t>CH</a:t>
                      </a:r>
                      <a:r>
                        <a:rPr lang="en-US" sz="800" b="1" baseline="-25000" dirty="0">
                          <a:latin typeface="Times New Roman"/>
                          <a:ea typeface="Times New Roman"/>
                        </a:rPr>
                        <a:t>3</a:t>
                      </a:r>
                      <a:r>
                        <a:rPr lang="en-US" sz="800" b="1" dirty="0">
                          <a:latin typeface="Times New Roman"/>
                          <a:ea typeface="Times New Roman"/>
                        </a:rPr>
                        <a:t>COOH</a:t>
                      </a:r>
                      <a:r>
                        <a:rPr lang="en-US" sz="1400" b="1" dirty="0">
                          <a:latin typeface="Times New Roman"/>
                          <a:ea typeface="Times New Roman"/>
                        </a:rPr>
                        <a:t> (ml)</a:t>
                      </a:r>
                      <a:endParaRPr lang="en-US" sz="12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609600" algn="l"/>
                        </a:tabLst>
                      </a:pPr>
                      <a:r>
                        <a:rPr lang="en-US" sz="1400" b="1" dirty="0">
                          <a:latin typeface="Times New Roman"/>
                          <a:ea typeface="Times New Roman"/>
                        </a:rPr>
                        <a:t>V</a:t>
                      </a:r>
                      <a:r>
                        <a:rPr lang="en-US" sz="1400" b="1" baseline="-25000" dirty="0">
                          <a:latin typeface="Times New Roman"/>
                          <a:ea typeface="Times New Roman"/>
                        </a:rPr>
                        <a:t> </a:t>
                      </a:r>
                      <a:r>
                        <a:rPr lang="en-US" sz="800" b="1" dirty="0">
                          <a:latin typeface="Times New Roman"/>
                          <a:ea typeface="Times New Roman"/>
                        </a:rPr>
                        <a:t>NaOH</a:t>
                      </a:r>
                      <a:r>
                        <a:rPr lang="en-US" sz="800" b="1" baseline="-25000" dirty="0">
                          <a:latin typeface="Times New Roman"/>
                          <a:ea typeface="Times New Roman"/>
                        </a:rPr>
                        <a:t>  </a:t>
                      </a:r>
                      <a:r>
                        <a:rPr lang="en-US" sz="1400" b="1" dirty="0">
                          <a:latin typeface="Times New Roman"/>
                          <a:ea typeface="Times New Roman"/>
                        </a:rPr>
                        <a:t>(ml)</a:t>
                      </a:r>
                      <a:endParaRPr lang="en-US" sz="12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710">
                <a:tc>
                  <a:txBody>
                    <a:bodyPr/>
                    <a:lstStyle/>
                    <a:p>
                      <a:pPr algn="ctr">
                        <a:spcAft>
                          <a:spcPts val="0"/>
                        </a:spcAft>
                        <a:tabLst>
                          <a:tab pos="609600" algn="l"/>
                        </a:tabLst>
                      </a:pPr>
                      <a:r>
                        <a:rPr lang="en-US" sz="1400" b="1" dirty="0">
                          <a:latin typeface="Times New Roman"/>
                          <a:ea typeface="Times New Roman"/>
                        </a:rPr>
                        <a:t>5</a:t>
                      </a:r>
                      <a:endParaRPr lang="en-US" sz="12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609600" algn="l"/>
                        </a:tabLst>
                      </a:pPr>
                      <a:r>
                        <a:rPr lang="en-US" sz="1400" b="1" dirty="0">
                          <a:latin typeface="Times New Roman"/>
                          <a:ea typeface="Times New Roman"/>
                        </a:rPr>
                        <a:t>V</a:t>
                      </a:r>
                      <a:r>
                        <a:rPr lang="en-US" sz="1400" b="1" baseline="-25000" dirty="0">
                          <a:latin typeface="Times New Roman"/>
                          <a:ea typeface="Times New Roman"/>
                        </a:rPr>
                        <a:t>1</a:t>
                      </a:r>
                      <a:endParaRPr lang="en-US" sz="12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710">
                <a:tc>
                  <a:txBody>
                    <a:bodyPr/>
                    <a:lstStyle/>
                    <a:p>
                      <a:pPr algn="ctr">
                        <a:spcAft>
                          <a:spcPts val="0"/>
                        </a:spcAft>
                        <a:tabLst>
                          <a:tab pos="609600" algn="l"/>
                        </a:tabLst>
                      </a:pPr>
                      <a:r>
                        <a:rPr lang="en-US" sz="1400" b="1" dirty="0">
                          <a:latin typeface="Times New Roman"/>
                          <a:ea typeface="Times New Roman"/>
                        </a:rPr>
                        <a:t>5</a:t>
                      </a:r>
                      <a:endParaRPr lang="en-US" sz="12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609600" algn="l"/>
                        </a:tabLst>
                      </a:pPr>
                      <a:r>
                        <a:rPr lang="en-US" sz="1400" b="1" dirty="0">
                          <a:latin typeface="Times New Roman"/>
                          <a:ea typeface="Times New Roman"/>
                        </a:rPr>
                        <a:t>V</a:t>
                      </a:r>
                      <a:r>
                        <a:rPr lang="en-US" sz="1400" b="1" baseline="-25000" dirty="0">
                          <a:latin typeface="Times New Roman"/>
                          <a:ea typeface="Times New Roman"/>
                        </a:rPr>
                        <a:t>2</a:t>
                      </a:r>
                      <a:endParaRPr lang="en-US" sz="12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710">
                <a:tc>
                  <a:txBody>
                    <a:bodyPr/>
                    <a:lstStyle/>
                    <a:p>
                      <a:pPr algn="ctr">
                        <a:spcAft>
                          <a:spcPts val="0"/>
                        </a:spcAft>
                        <a:tabLst>
                          <a:tab pos="609600" algn="l"/>
                        </a:tabLst>
                      </a:pPr>
                      <a:r>
                        <a:rPr lang="en-US" sz="1400" b="1" dirty="0">
                          <a:latin typeface="Times New Roman"/>
                          <a:ea typeface="Times New Roman"/>
                        </a:rPr>
                        <a:t>5</a:t>
                      </a:r>
                      <a:endParaRPr lang="en-US" sz="12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609600" algn="l"/>
                        </a:tabLst>
                      </a:pPr>
                      <a:r>
                        <a:rPr lang="en-US" sz="1400" b="1" dirty="0">
                          <a:latin typeface="Times New Roman"/>
                          <a:ea typeface="Times New Roman"/>
                        </a:rPr>
                        <a:t>V</a:t>
                      </a:r>
                      <a:r>
                        <a:rPr lang="en-US" sz="1400" b="1" baseline="-25000" dirty="0">
                          <a:latin typeface="Times New Roman"/>
                          <a:ea typeface="Times New Roman"/>
                        </a:rPr>
                        <a:t>3</a:t>
                      </a:r>
                      <a:endParaRPr lang="en-US" sz="12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7649" name="Rectangle 1"/>
          <p:cNvSpPr>
            <a:spLocks noChangeArrowheads="1"/>
          </p:cNvSpPr>
          <p:nvPr/>
        </p:nvSpPr>
        <p:spPr bwMode="auto">
          <a:xfrm>
            <a:off x="152400" y="903744"/>
            <a:ext cx="86868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609600" algn="l"/>
              </a:tabLst>
            </a:pPr>
            <a:r>
              <a:rPr kumimoji="0" lang="en-US" sz="24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Procedure: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609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Pipet 5 ml of acetic acid solution into a conical flask.</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609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Add 2-3 drops of phenolphthalein indicator. The solution will be colorless.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609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Titrate the solution with the standardized NaOH solution from the burette until the color of solution changes into pink. Repeat the titration three (3) times.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7650" name="Object 2"/>
          <p:cNvGraphicFramePr>
            <a:graphicFrameLocks noChangeAspect="1"/>
          </p:cNvGraphicFramePr>
          <p:nvPr/>
        </p:nvGraphicFramePr>
        <p:xfrm>
          <a:off x="2286000" y="5410200"/>
          <a:ext cx="4649694" cy="609600"/>
        </p:xfrm>
        <a:graphic>
          <a:graphicData uri="http://schemas.openxmlformats.org/presentationml/2006/ole">
            <mc:AlternateContent xmlns:mc="http://schemas.openxmlformats.org/markup-compatibility/2006">
              <mc:Choice xmlns:v="urn:schemas-microsoft-com:vml" Requires="v">
                <p:oleObj spid="_x0000_s27653" name="CS ChemDraw Drawing" r:id="rId3" imgW="4941720" imgH="648720" progId="ChemDraw.Document.6.0">
                  <p:embed/>
                </p:oleObj>
              </mc:Choice>
              <mc:Fallback>
                <p:oleObj name="CS ChemDraw Drawing" r:id="rId3" imgW="4941720" imgH="648720" progId="ChemDraw.Document.6.0">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5410200"/>
                        <a:ext cx="4649694" cy="609600"/>
                      </a:xfrm>
                      <a:prstGeom prst="rect">
                        <a:avLst/>
                      </a:prstGeom>
                      <a:noFill/>
                      <a:extLst>
                        <a:ext uri="{909E8E84-426E-40DD-AFC4-6F175D3DCCD1}">
                          <a14:hiddenFill xmlns:a14="http://schemas.microsoft.com/office/drawing/2010/main">
                            <a:solidFill>
                              <a:srgbClr val="FFFF99"/>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17" name="Object 1"/>
          <p:cNvGraphicFramePr>
            <a:graphicFrameLocks noChangeAspect="1"/>
          </p:cNvGraphicFramePr>
          <p:nvPr/>
        </p:nvGraphicFramePr>
        <p:xfrm>
          <a:off x="1025500" y="762000"/>
          <a:ext cx="7661300" cy="5257800"/>
        </p:xfrm>
        <a:graphic>
          <a:graphicData uri="http://schemas.openxmlformats.org/presentationml/2006/ole">
            <mc:AlternateContent xmlns:mc="http://schemas.openxmlformats.org/markup-compatibility/2006">
              <mc:Choice xmlns:v="urn:schemas-microsoft-com:vml" Requires="v">
                <p:oleObj spid="_x0000_s34820" name="CS ChemDraw Drawing" r:id="rId3" imgW="5214960" imgH="3580920" progId="ChemDraw.Document.6.0">
                  <p:embed/>
                </p:oleObj>
              </mc:Choice>
              <mc:Fallback>
                <p:oleObj name="CS ChemDraw Drawing" r:id="rId3" imgW="5214960" imgH="3580920" progId="ChemDraw.Document.6.0">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5500" y="762000"/>
                        <a:ext cx="7661300" cy="5257800"/>
                      </a:xfrm>
                      <a:prstGeom prst="rect">
                        <a:avLst/>
                      </a:prstGeom>
                      <a:noFill/>
                      <a:effectLst/>
                      <a:extLst>
                        <a:ext uri="{909E8E84-426E-40DD-AFC4-6F175D3DCCD1}">
                          <a14:hiddenFill xmlns:a14="http://schemas.microsoft.com/office/drawing/2010/main">
                            <a:solidFill>
                              <a:srgbClr val="0F6FC6"/>
                            </a:solidFill>
                          </a14:hiddenFill>
                        </a:ext>
                        <a:ext uri="{AF507438-7753-43E0-B8FC-AC1667EBCBE1}">
                          <a14:hiddenEffects xmlns:a14="http://schemas.microsoft.com/office/drawing/2010/main">
                            <a:effectLst>
                              <a:outerShdw dist="35921" dir="2700000" algn="ctr" rotWithShape="0">
                                <a:srgbClr val="DBF5F9"/>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33793" name="Object 1"/>
          <p:cNvGraphicFramePr>
            <a:graphicFrameLocks noChangeAspect="1"/>
          </p:cNvGraphicFramePr>
          <p:nvPr/>
        </p:nvGraphicFramePr>
        <p:xfrm>
          <a:off x="228600" y="914400"/>
          <a:ext cx="8763000" cy="4775835"/>
        </p:xfrm>
        <a:graphic>
          <a:graphicData uri="http://schemas.openxmlformats.org/presentationml/2006/ole">
            <mc:AlternateContent xmlns:mc="http://schemas.openxmlformats.org/markup-compatibility/2006">
              <mc:Choice xmlns:v="urn:schemas-microsoft-com:vml" Requires="v">
                <p:oleObj spid="_x0000_s33796" name="CS ChemDraw Drawing" r:id="rId3" imgW="5848653" imgH="3114743" progId="ChemDraw.Document.6.0">
                  <p:embed/>
                </p:oleObj>
              </mc:Choice>
              <mc:Fallback>
                <p:oleObj name="CS ChemDraw Drawing" r:id="rId3" imgW="5848653" imgH="3114743" progId="ChemDraw.Document.6.0">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914400"/>
                        <a:ext cx="8763000" cy="47758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TotalTime>
  <Words>412</Words>
  <Application>Microsoft Office PowerPoint</Application>
  <PresentationFormat>On-screen Show (4:3)</PresentationFormat>
  <Paragraphs>36</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Flow</vt:lpstr>
      <vt:lpstr>CS ChemDraw Drawing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hunar</dc:creator>
  <cp:lastModifiedBy>Wrea</cp:lastModifiedBy>
  <cp:revision>5</cp:revision>
  <dcterms:created xsi:type="dcterms:W3CDTF">2012-01-20T13:36:22Z</dcterms:created>
  <dcterms:modified xsi:type="dcterms:W3CDTF">2018-01-08T18:02:30Z</dcterms:modified>
</cp:coreProperties>
</file>