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0FE-3589-48A3-8ADC-59F59804EA78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0FE-3589-48A3-8ADC-59F59804EA78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0FE-3589-48A3-8ADC-59F59804EA78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0FE-3589-48A3-8ADC-59F59804EA78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0FE-3589-48A3-8ADC-59F59804EA78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0FE-3589-48A3-8ADC-59F59804EA78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0FE-3589-48A3-8ADC-59F59804EA78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0FE-3589-48A3-8ADC-59F59804EA78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0FE-3589-48A3-8ADC-59F59804EA78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0FE-3589-48A3-8ADC-59F59804EA78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0FE-3589-48A3-8ADC-59F59804EA78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1850FE-3589-48A3-8ADC-59F59804EA78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81000" y="2238613"/>
            <a:ext cx="8534400" cy="33239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 bmk="OLE_LINK2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Experiment No. 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Preparation and standardization of 0.1N hydrochloric acid (HCl) by using standard sodium carbonate (Na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049133"/>
              </p:ext>
            </p:extLst>
          </p:nvPr>
        </p:nvGraphicFramePr>
        <p:xfrm>
          <a:off x="457933" y="3867150"/>
          <a:ext cx="8457467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CS ChemDraw Drawing" r:id="rId3" imgW="8627400" imgH="329400" progId="ChemDraw.Document.6.0">
                  <p:embed/>
                </p:oleObj>
              </mc:Choice>
              <mc:Fallback>
                <p:oleObj name="CS ChemDraw Drawing" r:id="rId3" imgW="8627400" imgH="329400" progId="ChemDraw.Document.6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33" y="3867150"/>
                        <a:ext cx="8457467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6" name="AutoShape 2"/>
          <p:cNvSpPr>
            <a:spLocks noChangeShapeType="1"/>
          </p:cNvSpPr>
          <p:nvPr/>
        </p:nvSpPr>
        <p:spPr bwMode="auto">
          <a:xfrm flipV="1">
            <a:off x="8001000" y="3886200"/>
            <a:ext cx="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28600" y="1490008"/>
            <a:ext cx="8534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74638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Hydrochloric acid (HCl) is not standard substance; therefore it must be standardized by using standard sodium carbonate (Na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74638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76233" y="609600"/>
            <a:ext cx="75192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Preparation of solutions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 Prepare 0.1N Na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 250mL of distilled water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Na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a solid substance.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685800" y="2895600"/>
          <a:ext cx="375710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CS ChemDraw Drawing" r:id="rId3" imgW="2417040" imgH="1600920" progId="ChemDraw.Document.6.0">
                  <p:embed/>
                </p:oleObj>
              </mc:Choice>
              <mc:Fallback>
                <p:oleObj name="CS ChemDraw Drawing" r:id="rId3" imgW="2417040" imgH="160092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95600"/>
                        <a:ext cx="3757108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5638800" y="3009900"/>
          <a:ext cx="3168805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CS ChemDraw Drawing" r:id="rId5" imgW="3152880" imgH="2088000" progId="ChemDraw.Document.6.0">
                  <p:embed/>
                </p:oleObj>
              </mc:Choice>
              <mc:Fallback>
                <p:oleObj name="CS ChemDraw Drawing" r:id="rId5" imgW="3152880" imgH="2088000" progId="ChemDraw.Document.6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009900"/>
                        <a:ext cx="3168805" cy="209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>
          <a:xfrm>
            <a:off x="4572000" y="3200400"/>
            <a:ext cx="914400" cy="2286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5581471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itchFamily="34" charset="0"/>
              </a:rPr>
              <a:t>Dissolve 1.325 g Na</a:t>
            </a:r>
            <a:r>
              <a:rPr lang="en-US" sz="2400" baseline="-25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CO</a:t>
            </a:r>
            <a:r>
              <a:rPr lang="en-US" sz="2400" baseline="-25000" dirty="0">
                <a:latin typeface="Arial" pitchFamily="34" charset="0"/>
              </a:rPr>
              <a:t>3</a:t>
            </a:r>
            <a:r>
              <a:rPr lang="en-US" sz="2400" dirty="0">
                <a:latin typeface="Arial" pitchFamily="34" charset="0"/>
              </a:rPr>
              <a:t> in 250 ml of distilled water to obtain 0.1N Na</a:t>
            </a:r>
            <a:r>
              <a:rPr lang="en-US" sz="2400" baseline="-25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CO</a:t>
            </a:r>
            <a:r>
              <a:rPr lang="en-US" sz="2400" baseline="-25000" dirty="0">
                <a:latin typeface="Arial" pitchFamily="34" charset="0"/>
              </a:rPr>
              <a:t>3</a:t>
            </a:r>
            <a:r>
              <a:rPr lang="en-US" sz="2400" dirty="0">
                <a:latin typeface="Arial" pitchFamily="34" charset="0"/>
              </a:rPr>
              <a:t>.</a:t>
            </a:r>
            <a:br>
              <a:rPr lang="en-US" sz="2400" dirty="0">
                <a:latin typeface="Arial" pitchFamily="34" charset="0"/>
              </a:rPr>
            </a:br>
            <a:endParaRPr lang="en-US" sz="24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04800" y="792540"/>
            <a:ext cx="861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 Prepare 0.1N HCl in 250mL of distilled water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HCl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a liquid substance.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Sp.gr = 1.19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%HCl = 37%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647700" y="3276600"/>
          <a:ext cx="3842124" cy="2578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CS ChemDraw Drawing" r:id="rId3" imgW="2162192" imgH="1462662" progId="ChemDraw.Document.6.0">
                  <p:embed/>
                </p:oleObj>
              </mc:Choice>
              <mc:Fallback>
                <p:oleObj name="CS ChemDraw Drawing" r:id="rId3" imgW="2162192" imgH="1462662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3276600"/>
                        <a:ext cx="3842124" cy="25782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5846379" y="3352800"/>
          <a:ext cx="2535621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CS ChemDraw Drawing" r:id="rId5" imgW="1900010" imgH="1372681" progId="ChemDraw.Document.6.0">
                  <p:embed/>
                </p:oleObj>
              </mc:Choice>
              <mc:Fallback>
                <p:oleObj name="CS ChemDraw Drawing" r:id="rId5" imgW="1900010" imgH="1372681" progId="ChemDraw.Document.6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6379" y="3352800"/>
                        <a:ext cx="2535621" cy="183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>
            <a:off x="4572000" y="3581400"/>
            <a:ext cx="914400" cy="2286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381000" y="914400"/>
          <a:ext cx="9525000" cy="214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name="CS ChemDraw Drawing" r:id="rId3" imgW="6674850" imgH="1502383" progId="ChemDraw.Document.6.0">
                  <p:embed/>
                </p:oleObj>
              </mc:Choice>
              <mc:Fallback>
                <p:oleObj name="CS ChemDraw Drawing" r:id="rId3" imgW="6674850" imgH="1502383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14400"/>
                        <a:ext cx="9525000" cy="214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04800" y="3567242"/>
            <a:ext cx="8610600" cy="1685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Take 2.1 ml of concentrated HCl with a pipet, and dilute to 250 ml with distilled water in a 250ml-volumetric flask to obtain approximately 0.1 N HCl.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123950" y="1222375"/>
          <a:ext cx="7612063" cy="525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CS ChemDraw Drawing" r:id="rId3" imgW="5173508" imgH="3568700" progId="ChemDraw.Document.6.0">
                  <p:embed/>
                </p:oleObj>
              </mc:Choice>
              <mc:Fallback>
                <p:oleObj name="CS ChemDraw Drawing" r:id="rId3" imgW="5173508" imgH="356870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1222375"/>
                        <a:ext cx="7612063" cy="525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812979" y="467380"/>
            <a:ext cx="20826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Procedure: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48129" name="Object 1"/>
          <p:cNvGraphicFramePr>
            <a:graphicFrameLocks noChangeAspect="1"/>
          </p:cNvGraphicFramePr>
          <p:nvPr/>
        </p:nvGraphicFramePr>
        <p:xfrm>
          <a:off x="254778" y="704850"/>
          <a:ext cx="8660622" cy="478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5" name="CS ChemDraw Drawing" r:id="rId3" imgW="5213159" imgH="2875334" progId="ChemDraw.Document.6.0">
                  <p:embed/>
                </p:oleObj>
              </mc:Choice>
              <mc:Fallback>
                <p:oleObj name="CS ChemDraw Drawing" r:id="rId3" imgW="5213159" imgH="2875334" progId="ChemDraw.Document.6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78" y="704850"/>
                        <a:ext cx="8660622" cy="478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137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Flow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hunar</dc:creator>
  <cp:lastModifiedBy>Wrea</cp:lastModifiedBy>
  <cp:revision>13</cp:revision>
  <dcterms:created xsi:type="dcterms:W3CDTF">2011-11-02T18:16:29Z</dcterms:created>
  <dcterms:modified xsi:type="dcterms:W3CDTF">2018-01-13T19:19:24Z</dcterms:modified>
</cp:coreProperties>
</file>