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8" r:id="rId4"/>
    <p:sldId id="259" r:id="rId5"/>
    <p:sldId id="262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D3BADB-6633-40A8-8C67-9976760A2E1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1413808"/>
            <a:ext cx="82906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Volumetric Analysis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Glass ware for Volumetric measurements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947678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End point: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the point in a titration when a physical change occurs that is associated with the condition of chemical equivalence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Indicators: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Chemical compounds undergo change in colour during titration which indicates the equivalence point.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64158"/>
            <a:ext cx="9144000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</a:rPr>
              <a:t>Acid-base indicators are generally weak organic acids or bases which, upon dissociation or association, undergo internal structural changes at a specific range of pH that give rise to alterations in color. We can symbolize the typical reaction of an acid-base indicator as follows: </a:t>
            </a: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Object 1"/>
          <p:cNvPicPr>
            <a:picLocks noChangeArrowheads="1"/>
          </p:cNvPicPr>
          <p:nvPr/>
        </p:nvPicPr>
        <p:blipFill>
          <a:blip r:embed="rId2"/>
          <a:srcRect r="-3047" b="-508"/>
          <a:stretch>
            <a:fillRect/>
          </a:stretch>
        </p:blipFill>
        <p:spPr bwMode="auto">
          <a:xfrm>
            <a:off x="1371600" y="457200"/>
            <a:ext cx="6096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52400" y="2956163"/>
            <a:ext cx="8839200" cy="39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 the first indicator (1),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be the major constituent in strongly acidic solutions and will be responsible for the "acid color" of the indicator, whereas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represent its "base color" </a:t>
            </a: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 the second indicator (2), the species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predominate in basic solutions and thus be responsible for the “base color”, whereas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InH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constitute the “acid color”.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1" y="1066800"/>
          <a:ext cx="7391399" cy="4547641"/>
        </p:xfrm>
        <a:graphic>
          <a:graphicData uri="http://schemas.openxmlformats.org/drawingml/2006/table">
            <a:tbl>
              <a:tblPr/>
              <a:tblGrid>
                <a:gridCol w="2514599"/>
                <a:gridCol w="1696089"/>
                <a:gridCol w="1852215"/>
                <a:gridCol w="1328496"/>
              </a:tblGrid>
              <a:tr h="13654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Indicator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Color in acidic medium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Color in basic medium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pH range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Thymol blue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Arial" pitchFamily="34" charset="0"/>
                          <a:ea typeface="Calibri"/>
                        </a:rPr>
                        <a:t>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Calibri"/>
                        </a:rPr>
                        <a:t>Yellow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1.2 – 3.0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Methyl orange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Arial" pitchFamily="34" charset="0"/>
                          <a:ea typeface="Calibri"/>
                        </a:rPr>
                        <a:t>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Calibri"/>
                        </a:rPr>
                        <a:t>Yellow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3.1 – 4.4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Methyl 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Arial" pitchFamily="34" charset="0"/>
                          <a:ea typeface="Calibri"/>
                        </a:rPr>
                        <a:t>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Calibri"/>
                        </a:rPr>
                        <a:t>Yellow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4.2 – 6.2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Phenolphthalein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Colorless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FF"/>
                          </a:highlight>
                          <a:latin typeface="Arial" pitchFamily="34" charset="0"/>
                          <a:ea typeface="Calibri"/>
                        </a:rPr>
                        <a:t>Pink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8.3 – </a:t>
                      </a:r>
                      <a:r>
                        <a:rPr lang="en-US" sz="2400" b="1" dirty="0" smtClean="0">
                          <a:latin typeface="Arial" pitchFamily="34" charset="0"/>
                          <a:ea typeface="Calibri"/>
                        </a:rPr>
                        <a:t>10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800" y="1059773"/>
            <a:ext cx="8610600" cy="259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Primary standards</a:t>
            </a:r>
          </a:p>
          <a:p>
            <a:pPr marL="0" marR="0" lvl="0" indent="227013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a highly purified compound that serves as a reference material in volumetric (titrimetric) method.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18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587771"/>
            <a:ext cx="8686800" cy="611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Important requirements for a primary standard are the following:</a:t>
            </a:r>
          </a:p>
          <a:p>
            <a:pPr marL="0" marR="0" lvl="0" indent="22701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 purity.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 stability.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has a large molecular weight to minimize the relative error during weighing the substance.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must be not hygroscopic.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Low cost.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substance must be not poison.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Soluble in a solvent (especially water).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42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86528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Secondary standard: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compound whose purity has been established by chemical analysis and that serves as the reference material for a titrimetric method of analysis.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solution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reagent of exactly known concentration that is used in a titrimetric analysis, and it's prepared either from primary standard material or its concentration determined by standardization with primary standard material.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53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856357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use in titrimetric analysis a reaction must fulfill the following conditions: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must be a simple reaction which can be expressed by a chemical equation. The substance to be determined should react completely with the reagent.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reaction should be relatively fast. (Most ionic reactions satisfy this condition).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must be an alteration in some physical or chemical property of the solution at equivalence point.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indicator should be available which, by a change in physical properties (color or formation of a precipitate), should sharply define the end point of the reaction.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91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8600" y="616803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Types of titrations according to the chemical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1-Neutralization titration (Acid-base titration).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1905000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itchFamily="34" charset="0"/>
              </a:rPr>
              <a:t>NaOH     +     HCl                               NaCl    +    H</a:t>
            </a:r>
            <a:r>
              <a:rPr lang="en-US" sz="2000" b="1" baseline="-25000" dirty="0">
                <a:latin typeface="Arial" pitchFamily="34" charset="0"/>
              </a:rPr>
              <a:t>2</a:t>
            </a:r>
            <a:r>
              <a:rPr lang="en-US" sz="2000" b="1" dirty="0">
                <a:latin typeface="Arial" pitchFamily="34" charset="0"/>
              </a:rPr>
              <a:t>O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76600" y="2133600"/>
            <a:ext cx="1828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28600" y="2369403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2-Precipitation titration.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57200" y="3124200"/>
            <a:ext cx="5200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AgNO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NaCl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AgCl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NaNO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62200" y="3352800"/>
            <a:ext cx="1295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267200" y="3352800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28600" y="374100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3-Reduction-oxidation titration (Redox titration).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57200" y="434340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5Fe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Mn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+ 8H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       5Fe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3+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Mn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+ 4H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971800" y="4570412"/>
            <a:ext cx="1524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04800" y="496020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4-Complexation titration.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762000" y="5556647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Hg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+ 4I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HgI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62200" y="579120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474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28600" y="804208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Neutralization titration (Acid-base titration)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These include the titration of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free bases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a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acid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and the titration of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free acids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a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base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These reactions involve the combination of hydrogen and hydroxide ions to form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114800" y="3090446"/>
            <a:ext cx="48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+     OH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67400" y="3276600"/>
            <a:ext cx="1447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60128" y="3512403"/>
            <a:ext cx="14686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-152400" y="449580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     +     HCl                               NaCl    +    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5486400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Na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+    2HCl                            2NaCl    +   CO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+   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00400" y="4722812"/>
            <a:ext cx="1905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52800" y="5715000"/>
            <a:ext cx="1676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895306" y="56769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15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71525" y="1143000"/>
          <a:ext cx="7931150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CS ChemDraw Drawing" r:id="rId3" imgW="5696253" imgH="2387600" progId="ChemDraw.Document.6.0">
                  <p:embed/>
                </p:oleObj>
              </mc:Choice>
              <mc:Fallback>
                <p:oleObj name="CS ChemDraw Drawing" r:id="rId3" imgW="5696253" imgH="238760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1143000"/>
                        <a:ext cx="7931150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76400" y="609600"/>
          <a:ext cx="5943600" cy="54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S ChemDraw Drawing" r:id="rId3" imgW="3599337" imgH="3277681" progId="ChemDraw.Document.6.0">
                  <p:embed/>
                </p:oleObj>
              </mc:Choice>
              <mc:Fallback>
                <p:oleObj name="CS ChemDraw Drawing" r:id="rId3" imgW="3599337" imgH="327768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9600"/>
                        <a:ext cx="5943600" cy="5411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930275"/>
          <a:ext cx="7766050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CS ChemDraw Drawing" r:id="rId3" imgW="7768893" imgH="4172355" progId="ChemDraw.Document.6.0">
                  <p:embed/>
                </p:oleObj>
              </mc:Choice>
              <mc:Fallback>
                <p:oleObj name="CS ChemDraw Drawing" r:id="rId3" imgW="7768893" imgH="4172355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30275"/>
                        <a:ext cx="7766050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6522720" y="2026920"/>
            <a:ext cx="640080" cy="64008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53200" y="2971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Stirrer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ieve"/>
          <p:cNvPicPr/>
          <p:nvPr/>
        </p:nvPicPr>
        <p:blipFill>
          <a:blip r:embed="rId5"/>
          <a:srcRect r="64204" b="19232"/>
          <a:stretch>
            <a:fillRect/>
          </a:stretch>
        </p:blipFill>
        <p:spPr bwMode="auto">
          <a:xfrm>
            <a:off x="2819400" y="3629025"/>
            <a:ext cx="10287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agentbot"/>
          <p:cNvPicPr/>
          <p:nvPr/>
        </p:nvPicPr>
        <p:blipFill>
          <a:blip r:embed="rId6"/>
          <a:srcRect l="27142" r="27638"/>
          <a:stretch>
            <a:fillRect/>
          </a:stretch>
        </p:blipFill>
        <p:spPr bwMode="auto">
          <a:xfrm>
            <a:off x="4629150" y="3622040"/>
            <a:ext cx="781050" cy="171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5410200"/>
            <a:ext cx="1257300" cy="390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Washing bottle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19600" y="5400675"/>
            <a:ext cx="1257300" cy="390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Reagent bottle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52400" y="1514235"/>
            <a:ext cx="8763000" cy="130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Analytical chemistry: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applied throughout industry, medicine and all the sciences it is classified to: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990601"/>
            <a:ext cx="8763000" cy="5791199"/>
            <a:chOff x="1981200" y="1006475"/>
            <a:chExt cx="5257800" cy="4743363"/>
          </a:xfrm>
        </p:grpSpPr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2779713" y="2841625"/>
              <a:ext cx="1830387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Chemical method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5751513" y="2800350"/>
              <a:ext cx="1373187" cy="531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Instrumental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method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2209800" y="3735582"/>
              <a:ext cx="1143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Volumetric analysis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695700" y="3718533"/>
              <a:ext cx="1371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Gravimetric analysis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438400" y="5154025"/>
              <a:ext cx="12573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Thermal analysis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4152900" y="5154025"/>
              <a:ext cx="16383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Electroanalytical methods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6210300" y="5216438"/>
              <a:ext cx="10287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Optical methods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6438900" y="2614613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695700" y="2613025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5181600" y="2481263"/>
              <a:ext cx="0" cy="1555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781300" y="3405188"/>
              <a:ext cx="1600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3695700" y="3179763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781300" y="3405188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4381500" y="3405188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6438900" y="3254375"/>
              <a:ext cx="0" cy="148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3124200" y="4724400"/>
              <a:ext cx="0" cy="384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4838700" y="4724400"/>
              <a:ext cx="0" cy="384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6781800" y="4724400"/>
              <a:ext cx="0" cy="384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 flipV="1">
              <a:off x="2895600" y="1524000"/>
              <a:ext cx="2286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5181600" y="1527175"/>
              <a:ext cx="0" cy="3397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895600" y="1527175"/>
              <a:ext cx="0" cy="3397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4381500" y="1844675"/>
              <a:ext cx="1714500" cy="53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Quantitative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Analysis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1981200" y="1846263"/>
              <a:ext cx="1714500" cy="56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Qualitative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Analysis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4038600" y="1349375"/>
              <a:ext cx="0" cy="1158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58" name="Line 2"/>
            <p:cNvSpPr>
              <a:spLocks noChangeShapeType="1"/>
            </p:cNvSpPr>
            <p:nvPr/>
          </p:nvSpPr>
          <p:spPr bwMode="auto">
            <a:xfrm flipH="1">
              <a:off x="3124200" y="4724400"/>
              <a:ext cx="3657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57" name="Line 1"/>
            <p:cNvSpPr>
              <a:spLocks noChangeShapeType="1"/>
            </p:cNvSpPr>
            <p:nvPr/>
          </p:nvSpPr>
          <p:spPr bwMode="auto">
            <a:xfrm>
              <a:off x="3695700" y="2609850"/>
              <a:ext cx="2743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2857499" y="1006475"/>
              <a:ext cx="242887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Analytical chemistry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52400" y="913169"/>
            <a:ext cx="8839200" cy="556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Qualitative analysis: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reveals the identity of the elements and compounds in a sample.</a:t>
            </a: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Quantitative analysis: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indicates the amount of each substance in a sample.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Volumetric analysis: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It is based on accurate measurements of final volume of a standard reagent solution of known concentration needed to react with the analyte in a known volume of sample.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828754"/>
            <a:ext cx="8915400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Titration: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a process in which a standard reagent (known conc.) is added to a solution of an analyte until the reaction between the analyte and reagent is attained equivalence point.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55564"/>
              </p:ext>
            </p:extLst>
          </p:nvPr>
        </p:nvGraphicFramePr>
        <p:xfrm>
          <a:off x="3048000" y="2641600"/>
          <a:ext cx="27432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CS ChemDraw Drawing" r:id="rId3" imgW="2301840" imgH="3601440" progId="ChemDraw.Document.6.0">
                  <p:embed/>
                </p:oleObj>
              </mc:Choice>
              <mc:Fallback>
                <p:oleObj name="CS ChemDraw Drawing" r:id="rId3" imgW="2301840" imgH="360144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41600"/>
                        <a:ext cx="27432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52400" y="655123"/>
            <a:ext cx="8839200" cy="6126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Equivalence point: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the point in a titration when the amount of added standard reagent is exactly equivalent to the amount of analyte.</a:t>
            </a: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 equivalent point:</a:t>
            </a: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(no. of eq.wt titrant) = (no. of eq.wt. titrand)</a:t>
            </a: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(N = no.of eq.wt / V)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(N × V)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Standard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(N × V)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Analyte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770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Wrea</cp:lastModifiedBy>
  <cp:revision>22</cp:revision>
  <dcterms:created xsi:type="dcterms:W3CDTF">2011-10-11T19:40:53Z</dcterms:created>
  <dcterms:modified xsi:type="dcterms:W3CDTF">2018-01-08T17:54:48Z</dcterms:modified>
</cp:coreProperties>
</file>