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8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3" r:id="rId12"/>
    <p:sldId id="301" r:id="rId13"/>
    <p:sldId id="302" r:id="rId14"/>
    <p:sldId id="304" r:id="rId15"/>
    <p:sldId id="309" r:id="rId16"/>
    <p:sldId id="305" r:id="rId17"/>
    <p:sldId id="306" r:id="rId18"/>
    <p:sldId id="307" r:id="rId19"/>
    <p:sldId id="308" r:id="rId20"/>
    <p:sldId id="310" r:id="rId21"/>
    <p:sldId id="311" r:id="rId22"/>
    <p:sldId id="312" r:id="rId23"/>
    <p:sldId id="313" r:id="rId24"/>
    <p:sldId id="314" r:id="rId25"/>
    <p:sldId id="315" r:id="rId26"/>
    <p:sldId id="321" r:id="rId27"/>
    <p:sldId id="322" r:id="rId28"/>
    <p:sldId id="316" r:id="rId29"/>
    <p:sldId id="317" r:id="rId30"/>
    <p:sldId id="318" r:id="rId31"/>
    <p:sldId id="319" r:id="rId32"/>
    <p:sldId id="320" r:id="rId3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163" autoAdjust="0"/>
  </p:normalViewPr>
  <p:slideViewPr>
    <p:cSldViewPr>
      <p:cViewPr varScale="1">
        <p:scale>
          <a:sx n="67" d="100"/>
          <a:sy n="67" d="100"/>
        </p:scale>
        <p:origin x="644" y="44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11/8/2022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11/8/2022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To view this presentation, first, turn up your volume and second,</a:t>
            </a:r>
            <a:r>
              <a:rPr lang="en-US" baseline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4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To view this presentation, first, turn up your volume and second,</a:t>
            </a:r>
            <a:r>
              <a:rPr lang="en-US" baseline="0"/>
              <a:t> launch the self-running slide show.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4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5C77B-BCE0-4D99-81B6-A4013C7D3AE0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65B7-73D5-4EEE-BCF1-8B8A7B21A7D9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CA29-F798-4184-93F2-006D6FF25F83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5B0F-8D3E-4F26-BD53-38EEC14DE7E3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1D7F-460D-4912-A8B7-64C953799394}" type="datetime1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1906-1B81-4476-B514-7163957AAFAE}" type="datetime1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D24A8-E15F-4594-AC3D-882D4862084C}" type="datetime1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0EC4-7E05-421B-B502-051698B409C8}" type="datetime1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2CD6-742F-46AE-92C7-02C63502972D}" type="datetime1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6F71-2706-4DDC-B191-F2AE4B3C9D99}" type="datetime1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By: Haval Selki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AD29156-75D6-453E-AE54-24A6DAC9F753}" type="datetime1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Prepared By: Haval Selki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391564"/>
            <a:ext cx="47228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FFFF00"/>
                </a:solidFill>
                <a:latin typeface="Comic Sans MS" panose="030F0702030302020204" pitchFamily="66" charset="0"/>
                <a:ea typeface="Arial" charset="0"/>
                <a:cs typeface="Arial" pitchFamily="34" charset="0"/>
              </a:rPr>
              <a:t>Tishk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ea typeface="Arial" charset="0"/>
                <a:cs typeface="Arial" pitchFamily="34" charset="0"/>
              </a:rPr>
              <a:t> International University</a:t>
            </a:r>
          </a:p>
          <a:p>
            <a:pPr algn="just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Civil Engineering Department</a:t>
            </a:r>
          </a:p>
          <a:p>
            <a:pPr algn="just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Prepared by: Haval M. </a:t>
            </a:r>
            <a:r>
              <a:rPr lang="en-US" dirty="0" err="1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Selki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</a:p>
          <a:p>
            <a:pPr algn="just"/>
            <a:r>
              <a:rPr lang="en-US" i="1" dirty="0" err="1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Haval.tiu@</a:t>
            </a:r>
            <a:r>
              <a:rPr lang="en-US" i="1" err="1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yahoo</a:t>
            </a:r>
            <a:r>
              <a:rPr lang="en-US" i="1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.com</a:t>
            </a:r>
            <a:endParaRPr lang="en-US" i="1" dirty="0">
              <a:solidFill>
                <a:srgbClr val="FFFF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5" y="838200"/>
            <a:ext cx="3124994" cy="2895600"/>
          </a:xfrm>
        </p:spPr>
        <p:txBody>
          <a:bodyPr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Enhancing Safety 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Through Ergonomic Program</a:t>
            </a:r>
          </a:p>
        </p:txBody>
      </p:sp>
      <p:sp>
        <p:nvSpPr>
          <p:cNvPr id="5" name="Rectangle 4"/>
          <p:cNvSpPr/>
          <p:nvPr/>
        </p:nvSpPr>
        <p:spPr>
          <a:xfrm>
            <a:off x="8840877" y="6499560"/>
            <a:ext cx="3335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ea typeface="Arial" charset="0"/>
                <a:cs typeface="Arial" pitchFamily="34" charset="0"/>
              </a:rPr>
              <a:t>Chapter 2-Ergon-Part II</a:t>
            </a:r>
            <a:endParaRPr lang="en-US" i="1" dirty="0">
              <a:solidFill>
                <a:srgbClr val="FFFF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012" y="-76200"/>
            <a:ext cx="8990505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609584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167849"/>
            <a:ext cx="10363200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6.  Minimize fatigue and static load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40579" y="1814787"/>
            <a:ext cx="4726617" cy="10895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Add fixture to tools </a:t>
            </a:r>
          </a:p>
          <a:p>
            <a:r>
              <a:rPr lang="en-US" dirty="0"/>
              <a:t>Change orientation </a:t>
            </a:r>
          </a:p>
          <a:p>
            <a:r>
              <a:rPr lang="en-US" dirty="0"/>
              <a:t>Footrest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51748" y="6573722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10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72" y="1557589"/>
            <a:ext cx="6306016" cy="354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4" y="3111999"/>
            <a:ext cx="5046288" cy="331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588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304708"/>
            <a:ext cx="10515600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5.  Reduce excessive motions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51012" y="1754746"/>
            <a:ext cx="5302531" cy="7571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Use power tools </a:t>
            </a:r>
          </a:p>
          <a:p>
            <a:r>
              <a:rPr lang="en-US" dirty="0"/>
              <a:t>Change equipment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1999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sz="1999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25" y="2534415"/>
            <a:ext cx="3162990" cy="407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12" y="2511876"/>
            <a:ext cx="7542213" cy="429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607533"/>
            <a:ext cx="6324599" cy="276226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58206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12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3812" y="1676400"/>
            <a:ext cx="5257800" cy="2895600"/>
          </a:xfrm>
        </p:spPr>
        <p:txBody>
          <a:bodyPr>
            <a:noAutofit/>
          </a:bodyPr>
          <a:lstStyle/>
          <a:p>
            <a:pPr marR="1616860" indent="-380886" algn="ctr">
              <a:spcBef>
                <a:spcPts val="50"/>
              </a:spcBef>
            </a:pPr>
            <a:r>
              <a:rPr lang="en-US" sz="6000" dirty="0">
                <a:latin typeface="Comic Sans MS" panose="030F0702030302020204" pitchFamily="66" charset="0"/>
                <a:cs typeface="Times New Roman" panose="02020603050405020304" pitchFamily="18" charset="0"/>
              </a:rPr>
              <a:t>Reduce excessive motions </a:t>
            </a:r>
            <a:endParaRPr lang="en-MY" sz="6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048"/>
          <a:stretch/>
        </p:blipFill>
        <p:spPr>
          <a:xfrm>
            <a:off x="5719790" y="-32277"/>
            <a:ext cx="5326034" cy="686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25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600597"/>
            <a:ext cx="6324599" cy="276226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80611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13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542801"/>
            <a:ext cx="9143998" cy="10207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6.  Minimize fatigue and static load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612" y="1874932"/>
            <a:ext cx="4088237" cy="463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03" y="1900689"/>
            <a:ext cx="4292090" cy="463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8" y="2232827"/>
            <a:ext cx="3607963" cy="419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76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98612" y="1664994"/>
            <a:ext cx="4078714" cy="10895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Adjust the seat</a:t>
            </a:r>
          </a:p>
          <a:p>
            <a:r>
              <a:rPr lang="en-US" dirty="0"/>
              <a:t>Change position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607532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14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51" y="2971800"/>
            <a:ext cx="5782911" cy="3097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813" y="2992020"/>
            <a:ext cx="4268826" cy="30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11" y="207434"/>
            <a:ext cx="10622901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7 .  Minimize pressure points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35296" y="1818220"/>
            <a:ext cx="5158552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Add cushion/ padding of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81774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15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4784"/>
            <a:ext cx="2921252" cy="276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367" y="1475487"/>
            <a:ext cx="3617238" cy="482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252" y="3554784"/>
            <a:ext cx="2743687" cy="274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939" y="3509002"/>
            <a:ext cx="2799428" cy="279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8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295902"/>
            <a:ext cx="10287000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7. Minimize pressure points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81604" y="1808129"/>
            <a:ext cx="5158552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Rounding out the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60843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16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71" y="2234635"/>
            <a:ext cx="3815091" cy="1430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723" y="4585574"/>
            <a:ext cx="2937233" cy="2139285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22" idx="3"/>
            <a:endCxn id="7" idx="1"/>
          </p:cNvCxnSpPr>
          <p:nvPr/>
        </p:nvCxnSpPr>
        <p:spPr>
          <a:xfrm>
            <a:off x="6616293" y="4720807"/>
            <a:ext cx="916430" cy="934409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671" y="2020495"/>
            <a:ext cx="2705482" cy="2027528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3" idx="3"/>
          </p:cNvCxnSpPr>
          <p:nvPr/>
        </p:nvCxnSpPr>
        <p:spPr>
          <a:xfrm>
            <a:off x="7061062" y="2949965"/>
            <a:ext cx="1487440" cy="3315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20256656">
            <a:off x="8605084" y="2235206"/>
            <a:ext cx="2613830" cy="1426685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19406" b="20116"/>
          <a:stretch/>
        </p:blipFill>
        <p:spPr>
          <a:xfrm>
            <a:off x="3690738" y="3836132"/>
            <a:ext cx="2925555" cy="17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747" y="259051"/>
            <a:ext cx="10134600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8 .  Provide clearance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53349" y="1663534"/>
            <a:ext cx="9621886" cy="10895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Work spaces with adequate clearance for head, arms, knees, feet and body</a:t>
            </a:r>
          </a:p>
          <a:p>
            <a:r>
              <a:rPr lang="en-US" dirty="0"/>
              <a:t>Be able to see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60843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17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92" y="2997065"/>
            <a:ext cx="5514335" cy="3075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65" y="2997065"/>
            <a:ext cx="5132638" cy="30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226644"/>
            <a:ext cx="10210800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9.   Move, exercise, and stretch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51252" y="1569909"/>
            <a:ext cx="4078714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Stretch and warm 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610295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18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12" y="3024957"/>
            <a:ext cx="5103813" cy="338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12" y="3053280"/>
            <a:ext cx="5105400" cy="336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612" y="-70799"/>
            <a:ext cx="4532516" cy="302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3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088"/>
            <a:ext cx="12429466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10.  Maintain comfortable environment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2412" y="1708652"/>
            <a:ext cx="6958283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Lighting and glare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1999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sz="1999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808" y="3784637"/>
            <a:ext cx="4726617" cy="3065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838" t="56284" r="9010"/>
          <a:stretch/>
        </p:blipFill>
        <p:spPr>
          <a:xfrm>
            <a:off x="6285706" y="1596955"/>
            <a:ext cx="5903118" cy="2135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622" y="3844535"/>
            <a:ext cx="3815430" cy="29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2412" y="978794"/>
            <a:ext cx="103632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Contents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6052" y="2056463"/>
            <a:ext cx="10229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Ergonomics Principles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 benefits of an ergonomics program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you can do to prevent injury. 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When Ergonomics are improved in the workplace: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0412" y="372211"/>
            <a:ext cx="4953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40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0012" y="838200"/>
            <a:ext cx="6934201" cy="771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40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0412" y="44196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54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98650" y="2403187"/>
            <a:ext cx="3490175" cy="646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40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694617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088"/>
            <a:ext cx="12429466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10.  Maintain comfortable environment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07490"/>
            <a:ext cx="6958283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Reduce Vibration &amp;Temperature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47964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20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26" y="2191779"/>
            <a:ext cx="5425183" cy="4068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76" y="2590766"/>
            <a:ext cx="3533457" cy="33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94" y="117495"/>
            <a:ext cx="11878226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11 . Make displays and controls understandable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4225" y="2284376"/>
            <a:ext cx="5878445" cy="4247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Designed to be compatible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81774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21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93" y="1560038"/>
            <a:ext cx="5183227" cy="3167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4" y="3673384"/>
            <a:ext cx="6380865" cy="28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237897"/>
            <a:ext cx="11878226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12.  Improve work organization 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1999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n-US" sz="1999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cdn.xl.thumbs.canstockphoto.com/canstock10114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4"/>
          <a:stretch/>
        </p:blipFill>
        <p:spPr bwMode="auto">
          <a:xfrm>
            <a:off x="8373602" y="0"/>
            <a:ext cx="3815223" cy="2207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629" y="2191264"/>
            <a:ext cx="4666735" cy="466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24192" y="1981200"/>
            <a:ext cx="7750165" cy="341632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sz="3200" dirty="0"/>
              <a:t>Job rotation - shift</a:t>
            </a:r>
          </a:p>
          <a:p>
            <a:r>
              <a:rPr lang="en-US" sz="3200" dirty="0"/>
              <a:t>Job enlargement </a:t>
            </a:r>
          </a:p>
          <a:p>
            <a:r>
              <a:rPr lang="en-US" sz="3200" dirty="0"/>
              <a:t>Staffing and scheduling </a:t>
            </a:r>
          </a:p>
          <a:p>
            <a:r>
              <a:rPr lang="en-US" sz="3200" dirty="0"/>
              <a:t>Rest breaks</a:t>
            </a:r>
          </a:p>
          <a:p>
            <a:r>
              <a:rPr lang="en-US" sz="3200" dirty="0"/>
              <a:t>Encouraging workers involvement </a:t>
            </a:r>
          </a:p>
          <a:p>
            <a:pPr lvl="2"/>
            <a:r>
              <a:rPr lang="en-US" sz="2400" dirty="0">
                <a:solidFill>
                  <a:schemeClr val="accent3"/>
                </a:solidFill>
                <a:latin typeface="Comic Sans MS" panose="030F0702030302020204" pitchFamily="66" charset="0"/>
              </a:rPr>
              <a:t>advice</a:t>
            </a:r>
          </a:p>
          <a:p>
            <a:pPr lvl="2"/>
            <a:r>
              <a:rPr lang="en-US" sz="2400" dirty="0">
                <a:solidFill>
                  <a:schemeClr val="accent3"/>
                </a:solidFill>
                <a:latin typeface="Comic Sans MS" panose="030F0702030302020204" pitchFamily="66" charset="0"/>
              </a:rPr>
              <a:t>Consultation </a:t>
            </a:r>
          </a:p>
          <a:p>
            <a:pPr lvl="2"/>
            <a:r>
              <a:rPr lang="en-US" sz="2400" dirty="0">
                <a:solidFill>
                  <a:schemeClr val="accent3"/>
                </a:solidFill>
                <a:latin typeface="Comic Sans MS" panose="030F0702030302020204" pitchFamily="66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3585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99" y="190440"/>
            <a:ext cx="11878226" cy="13132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 you can do to prevent injury?</a:t>
            </a:r>
            <a:endParaRPr lang="en-MY" sz="54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13689" y="2286000"/>
            <a:ext cx="6248400" cy="203132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3pPr lvl="2"/>
          </a:lstStyle>
          <a:p>
            <a:r>
              <a:rPr lang="en-US" sz="2800" dirty="0"/>
              <a:t>Develop an Ergonomics program.</a:t>
            </a:r>
          </a:p>
          <a:p>
            <a:r>
              <a:rPr lang="en-US" sz="2800" dirty="0"/>
              <a:t>Take proper breaks.</a:t>
            </a:r>
          </a:p>
          <a:p>
            <a:r>
              <a:rPr lang="en-US" sz="2800" dirty="0"/>
              <a:t>Health and Fitness.</a:t>
            </a:r>
          </a:p>
          <a:p>
            <a:r>
              <a:rPr lang="en-US" sz="2800" dirty="0"/>
              <a:t>Be aware of your hobbies away from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1999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n-US" sz="1999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212" y="1629268"/>
            <a:ext cx="4646613" cy="464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86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200698"/>
            <a:ext cx="11878226" cy="13132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The benefits of an ergonomics program</a:t>
            </a:r>
            <a:endParaRPr lang="en-MY" sz="48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44211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24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9894"/>
          <a:stretch/>
        </p:blipFill>
        <p:spPr>
          <a:xfrm>
            <a:off x="989012" y="1676400"/>
            <a:ext cx="10770953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76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22412" y="1676400"/>
            <a:ext cx="9906000" cy="435811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3pPr lvl="2"/>
          </a:lstStyle>
          <a:p>
            <a:r>
              <a:rPr lang="en-US" sz="2800" dirty="0"/>
              <a:t>Saves money: Based on many studies, 1$ out of 3$ of worker compensation costs are due to MSDs related problem.</a:t>
            </a:r>
          </a:p>
          <a:p>
            <a:endParaRPr lang="en-US" sz="2800" dirty="0"/>
          </a:p>
          <a:p>
            <a:r>
              <a:rPr lang="en-US" sz="2800" dirty="0"/>
              <a:t>Improves productivity: Increase the workability of labors by fitting the jobs to the workers.</a:t>
            </a:r>
          </a:p>
          <a:p>
            <a:endParaRPr lang="en-US" sz="2800" dirty="0"/>
          </a:p>
          <a:p>
            <a:r>
              <a:rPr lang="en-US" sz="2800" dirty="0"/>
              <a:t>Improves quality: stress on training courses, emphases on using high quality tools and equipment. This leads to improve the skill of workers. 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44211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25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74812" y="1600200"/>
            <a:ext cx="9033135" cy="474591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defPPr>
              <a:defRPr lang="en-US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3pPr lvl="2"/>
          </a:lstStyle>
          <a:p>
            <a:r>
              <a:rPr lang="en-US" sz="2800" dirty="0"/>
              <a:t>Improves employee engagement: employees get interested when the company attempt to compliance with standard of health and safety. This increase morale and labor involvement. As a result, it reduces absenteeism and turnover.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Creates a better safety culture: the cumulative of above points shows the commitment of company or employers and this change employees view towards safety to safety culture.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44211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26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" y="6581774"/>
            <a:ext cx="6324599" cy="276226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38869" y="6594654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27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533400"/>
            <a:ext cx="13030200" cy="10207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When Ergonomics are improved in the workplace:</a:t>
            </a:r>
            <a:endParaRPr lang="en-MY" sz="40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554162"/>
            <a:ext cx="8906857" cy="527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12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7927" y="6602413"/>
            <a:ext cx="6324599" cy="276226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1999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en-US" sz="1999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2" y="333462"/>
            <a:ext cx="6276059" cy="627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26" y="2322347"/>
            <a:ext cx="5213911" cy="417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87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2093" y="304800"/>
            <a:ext cx="10284321" cy="13111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Quality, comfort and safety make us more productive and happy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25990" y="6555295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29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1602328"/>
            <a:ext cx="7863108" cy="524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060" y="1601255"/>
            <a:ext cx="3646932" cy="261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4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139" y="3436009"/>
            <a:ext cx="9712870" cy="12242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MY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Ergonomics Principles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8151" cy="1255728"/>
          </a:xfr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When Considering Ergonomics Always Observe The Twelve (12) Ergonomic Principles:-</a:t>
            </a:r>
          </a:p>
          <a:p>
            <a:pPr algn="just"/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50843" y="6480968"/>
            <a:ext cx="837982" cy="239650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3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845236"/>
            <a:ext cx="12069520" cy="453532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799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50843" y="6631977"/>
            <a:ext cx="837982" cy="239650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30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609522"/>
            <a:ext cx="7846556" cy="239651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12" y="1981200"/>
            <a:ext cx="4267200" cy="3967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41812" y="914400"/>
            <a:ext cx="6248400" cy="1311128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 algn="just"/>
            <a:r>
              <a:rPr lang="en-US" sz="4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Stay Healthy and Safe</a:t>
            </a:r>
            <a:br>
              <a:rPr lang="en-US" sz="4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vsstaging1.veloxsites.com/411/BridgesMechanical/images/wmu55c0e648bd3cdContrac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55736"/>
            <a:ext cx="4319355" cy="6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2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9251" y="5543893"/>
            <a:ext cx="11302312" cy="1313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r>
              <a:rPr lang="en-US" dirty="0"/>
              <a:t>Thank you</a:t>
            </a:r>
          </a:p>
          <a:p>
            <a:r>
              <a:rPr lang="en-US" dirty="0"/>
              <a:t>End of Chapter 2, part II</a:t>
            </a:r>
            <a:endParaRPr lang="en-MY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46" y="325974"/>
            <a:ext cx="8757167" cy="538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2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858270"/>
            <a:ext cx="9525000" cy="661912"/>
          </a:xfrm>
        </p:spPr>
        <p:txBody>
          <a:bodyPr/>
          <a:lstStyle/>
          <a:p>
            <a:pPr marR="1616860" indent="-380886">
              <a:spcBef>
                <a:spcPts val="50"/>
              </a:spcBef>
            </a:pPr>
            <a:r>
              <a:rPr lang="en-MY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1. Work in neutral postures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37850" y="1638146"/>
            <a:ext cx="392479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Maintain "s-curve" of the spine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71212" y="6573722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4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812" y="1614019"/>
            <a:ext cx="4077038" cy="2464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2" y="1638146"/>
            <a:ext cx="3534041" cy="201945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266914" y="4274879"/>
            <a:ext cx="509227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Kept the neck aligned</a:t>
            </a:r>
          </a:p>
          <a:p>
            <a:r>
              <a:rPr lang="en-US" dirty="0"/>
              <a:t>Keep elbows in and shoulders relaxed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1294" y="3735100"/>
            <a:ext cx="469134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Keep wrists in neutral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96" y="4128917"/>
            <a:ext cx="6040674" cy="23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96" y="268876"/>
            <a:ext cx="9353516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MY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 . Reduce excessive force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86290" y="1678963"/>
            <a:ext cx="6451560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sz="2800" dirty="0"/>
              <a:t>Reduce grasping force</a:t>
            </a:r>
          </a:p>
          <a:p>
            <a:r>
              <a:rPr lang="en-US" sz="2800" dirty="0"/>
              <a:t>Minimize the arm force needed</a:t>
            </a:r>
          </a:p>
          <a:p>
            <a:r>
              <a:rPr lang="en-US" sz="2800" dirty="0"/>
              <a:t>Reduce pulling and pushing forces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1015" y="6568895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5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829" y="1723214"/>
            <a:ext cx="4120294" cy="2853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829" y="4673261"/>
            <a:ext cx="4120294" cy="162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853" y="4673261"/>
            <a:ext cx="4088473" cy="16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0322" y="6564673"/>
            <a:ext cx="6324599" cy="276226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25990" y="6564673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6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143000"/>
            <a:ext cx="5867400" cy="528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163342"/>
            <a:ext cx="4679414" cy="526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4347" y="228600"/>
            <a:ext cx="116208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Keep loads as close to the body as possible</a:t>
            </a:r>
          </a:p>
        </p:txBody>
      </p:sp>
    </p:spTree>
    <p:extLst>
      <p:ext uri="{BB962C8B-B14F-4D97-AF65-F5344CB8AC3E}">
        <p14:creationId xmlns:p14="http://schemas.microsoft.com/office/powerpoint/2010/main" val="11827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1011256"/>
            <a:ext cx="11353800" cy="5355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Keep everything in easy reach "reach envelope"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13111" y="6538914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7</a:t>
            </a:fld>
            <a:endParaRPr 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697" b="20629"/>
          <a:stretch/>
        </p:blipFill>
        <p:spPr>
          <a:xfrm>
            <a:off x="5832111" y="1582478"/>
            <a:ext cx="5564803" cy="253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4" y="3841899"/>
            <a:ext cx="5640817" cy="26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7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77552"/>
            <a:ext cx="6324599" cy="276226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64673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8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703" b="3191"/>
          <a:stretch/>
        </p:blipFill>
        <p:spPr>
          <a:xfrm>
            <a:off x="3351212" y="53560"/>
            <a:ext cx="4895269" cy="68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139904"/>
            <a:ext cx="8610600" cy="13132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R="1616860" indent="-380886">
              <a:spcBef>
                <a:spcPts val="50"/>
              </a:spcBef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Work at proper heights</a:t>
            </a:r>
            <a:endParaRPr lang="en-MY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2412" y="1752600"/>
            <a:ext cx="8830004" cy="10895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342900" indent="-342900" algn="just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400" b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Do most work at elbow height except for heavy or precision work</a:t>
            </a:r>
          </a:p>
          <a:p>
            <a:r>
              <a:rPr lang="en-US" dirty="0"/>
              <a:t>Adjusting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5823" y="6581774"/>
            <a:ext cx="1143002" cy="276226"/>
          </a:xfrm>
        </p:spPr>
        <p:txBody>
          <a:bodyPr vert="horz" lIns="91416" tIns="45708" rIns="91416" bIns="45708" rtlCol="0" anchor="ctr"/>
          <a:lstStyle/>
          <a:p>
            <a:fld id="{E31375A4-56A4-47D6-9801-1991572033F7}" type="slidenum">
              <a:rPr lang="en-US" sz="2000">
                <a:latin typeface="Comic Sans MS" panose="030F0702030302020204" pitchFamily="66" charset="0"/>
                <a:cs typeface="Times New Roman" panose="02020603050405020304" pitchFamily="18" charset="0"/>
              </a:rPr>
              <a:pPr/>
              <a:t>9</a:t>
            </a:fld>
            <a:endParaRPr 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294" y="6610295"/>
            <a:ext cx="7846556" cy="239653"/>
          </a:xfrm>
        </p:spPr>
        <p:txBody>
          <a:bodyPr/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By: Ass. Lect.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Haval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Salih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0898"/>
          <a:stretch/>
        </p:blipFill>
        <p:spPr>
          <a:xfrm>
            <a:off x="4312618" y="2984583"/>
            <a:ext cx="7450464" cy="386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6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98950B5-7B6B-4C28-8458-CAB8EA4CB2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860</Words>
  <Application>Microsoft Office PowerPoint</Application>
  <PresentationFormat>Custom</PresentationFormat>
  <Paragraphs>140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Student presentation</vt:lpstr>
      <vt:lpstr>Enhancing Safety  Through Ergonomic Program</vt:lpstr>
      <vt:lpstr>PowerPoint Presentation</vt:lpstr>
      <vt:lpstr>Ergonomics Principles</vt:lpstr>
      <vt:lpstr>1. Work in neutral postures </vt:lpstr>
      <vt:lpstr>2 . Reduce excessive force</vt:lpstr>
      <vt:lpstr>PowerPoint Presentation</vt:lpstr>
      <vt:lpstr>3. Keep everything in easy reach "reach envelope"</vt:lpstr>
      <vt:lpstr>PowerPoint Presentation</vt:lpstr>
      <vt:lpstr>4. Work at proper heights</vt:lpstr>
      <vt:lpstr>6.  Minimize fatigue and static load </vt:lpstr>
      <vt:lpstr>5.  Reduce excessive motions </vt:lpstr>
      <vt:lpstr>Reduce excessive motions </vt:lpstr>
      <vt:lpstr>6.  Minimize fatigue and static load </vt:lpstr>
      <vt:lpstr>PowerPoint Presentation</vt:lpstr>
      <vt:lpstr>7 .  Minimize pressure points</vt:lpstr>
      <vt:lpstr>7. Minimize pressure points</vt:lpstr>
      <vt:lpstr>8 .  Provide clearance</vt:lpstr>
      <vt:lpstr>9.   Move, exercise, and stretch </vt:lpstr>
      <vt:lpstr>10.  Maintain comfortable environment </vt:lpstr>
      <vt:lpstr>10.  Maintain comfortable environment </vt:lpstr>
      <vt:lpstr>11 . Make displays and controls understandable</vt:lpstr>
      <vt:lpstr>12.  Improve work organization </vt:lpstr>
      <vt:lpstr>What you can do to prevent injury?</vt:lpstr>
      <vt:lpstr>The benefits of an ergonomics program</vt:lpstr>
      <vt:lpstr>PowerPoint Presentation</vt:lpstr>
      <vt:lpstr>PowerPoint Presentation</vt:lpstr>
      <vt:lpstr>When Ergonomics are improved in the workplace:</vt:lpstr>
      <vt:lpstr>PowerPoint Presentation</vt:lpstr>
      <vt:lpstr>PowerPoint Presentation</vt:lpstr>
      <vt:lpstr>Stay Healthy and Safe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Safety  Through Ergonomic Program</dc:title>
  <dc:creator/>
  <cp:keywords/>
  <cp:lastModifiedBy/>
  <cp:revision>3</cp:revision>
  <dcterms:created xsi:type="dcterms:W3CDTF">2017-01-16T05:17:09Z</dcterms:created>
  <dcterms:modified xsi:type="dcterms:W3CDTF">2022-11-08T09:43:33Z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TC034605859991</vt:lpwstr>
  </property>
</Properties>
</file>