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CC4F8-A8A0-465C-ADF9-B607870D326D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63060-C13E-410D-BED3-A2C77F089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63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6699B-DC9F-459D-8C36-A5E58167E7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97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009D-6F0E-4E88-AAC1-98328D9490F1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50AC-23AB-4408-BE06-E0DAB2085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0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009D-6F0E-4E88-AAC1-98328D9490F1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50AC-23AB-4408-BE06-E0DAB2085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5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009D-6F0E-4E88-AAC1-98328D9490F1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50AC-23AB-4408-BE06-E0DAB2085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55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009D-6F0E-4E88-AAC1-98328D9490F1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50AC-23AB-4408-BE06-E0DAB2085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23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009D-6F0E-4E88-AAC1-98328D9490F1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50AC-23AB-4408-BE06-E0DAB2085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9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009D-6F0E-4E88-AAC1-98328D9490F1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50AC-23AB-4408-BE06-E0DAB2085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7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009D-6F0E-4E88-AAC1-98328D9490F1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50AC-23AB-4408-BE06-E0DAB2085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8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009D-6F0E-4E88-AAC1-98328D9490F1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50AC-23AB-4408-BE06-E0DAB2085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32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009D-6F0E-4E88-AAC1-98328D9490F1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50AC-23AB-4408-BE06-E0DAB2085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83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009D-6F0E-4E88-AAC1-98328D9490F1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50AC-23AB-4408-BE06-E0DAB2085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10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009D-6F0E-4E88-AAC1-98328D9490F1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50AC-23AB-4408-BE06-E0DAB2085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9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B009D-6F0E-4E88-AAC1-98328D9490F1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D50AC-23AB-4408-BE06-E0DAB2085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7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HvECi\Desktop\OEFC-covers-engineering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6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46274" y="6400801"/>
            <a:ext cx="435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Yunus Yildiz </a:t>
            </a:r>
            <a:r>
              <a:rPr lang="tr-TR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ERBIL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tr-TR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sz="2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6545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76200"/>
            <a:ext cx="3581400" cy="850724"/>
          </a:xfrm>
          <a:prstGeom prst="rect">
            <a:avLst/>
          </a:prstGeom>
        </p:spPr>
      </p:pic>
      <p:pic>
        <p:nvPicPr>
          <p:cNvPr id="1028" name="Picture 4" descr="Image result for electric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482" y="1003126"/>
            <a:ext cx="9139518" cy="582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178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52401"/>
            <a:ext cx="3581400" cy="8507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66593" y="1295400"/>
            <a:ext cx="88391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dirty="0"/>
              <a:t>“a </a:t>
            </a:r>
            <a:r>
              <a:rPr lang="en-US" sz="2400" b="1" i="1" dirty="0"/>
              <a:t>type of energy that can produce light and heat, or make machines </a:t>
            </a:r>
            <a:r>
              <a:rPr lang="en-US" sz="2400" b="1" i="1" dirty="0"/>
              <a:t>work”</a:t>
            </a:r>
            <a:endParaRPr lang="en-US" sz="2400" i="1" dirty="0"/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Electricity </a:t>
            </a:r>
            <a:r>
              <a:rPr lang="en-US" sz="2400" dirty="0"/>
              <a:t>is all around us–powering technology like our cell phones, computers, lights, soldering irons, and air conditioners. 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It’s </a:t>
            </a:r>
            <a:r>
              <a:rPr lang="en-US" sz="2400" dirty="0"/>
              <a:t>tough to escape it in our modern world</a:t>
            </a:r>
            <a:r>
              <a:rPr lang="en-US" sz="24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Even </a:t>
            </a:r>
            <a:r>
              <a:rPr lang="en-US" sz="2400" dirty="0"/>
              <a:t>when you try to escape electricity, it’s still at work throughout nature, from the lightning in a thunderstorm to the synapses inside our body. </a:t>
            </a:r>
          </a:p>
        </p:txBody>
      </p:sp>
      <p:sp>
        <p:nvSpPr>
          <p:cNvPr id="9" name="Rectangle 8"/>
          <p:cNvSpPr/>
          <p:nvPr/>
        </p:nvSpPr>
        <p:spPr>
          <a:xfrm>
            <a:off x="5638800" y="485560"/>
            <a:ext cx="4237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70C0"/>
                </a:solidFill>
              </a:rPr>
              <a:t>What exactly is electricity? </a:t>
            </a:r>
          </a:p>
        </p:txBody>
      </p:sp>
    </p:spTree>
    <p:extLst>
      <p:ext uri="{BB962C8B-B14F-4D97-AF65-F5344CB8AC3E}">
        <p14:creationId xmlns:p14="http://schemas.microsoft.com/office/powerpoint/2010/main" val="159115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" b="85752"/>
          <a:stretch/>
        </p:blipFill>
        <p:spPr bwMode="auto">
          <a:xfrm>
            <a:off x="1828800" y="106966"/>
            <a:ext cx="8229600" cy="64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7"/>
          <a:stretch/>
        </p:blipFill>
        <p:spPr bwMode="auto">
          <a:xfrm>
            <a:off x="1828800" y="1062318"/>
            <a:ext cx="8229600" cy="570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665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68120"/>
          <a:stretch/>
        </p:blipFill>
        <p:spPr>
          <a:xfrm>
            <a:off x="2133600" y="1219200"/>
            <a:ext cx="5105400" cy="203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34272" r="50746" b="33450"/>
          <a:stretch/>
        </p:blipFill>
        <p:spPr>
          <a:xfrm>
            <a:off x="7239000" y="1219200"/>
            <a:ext cx="2514600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67745"/>
          <a:stretch/>
        </p:blipFill>
        <p:spPr>
          <a:xfrm>
            <a:off x="4724400" y="3581400"/>
            <a:ext cx="5105400" cy="2055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743" y="357002"/>
            <a:ext cx="2043427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1" y="150919"/>
            <a:ext cx="6629401" cy="891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50747" t="33971" r="-1" b="33751"/>
          <a:stretch/>
        </p:blipFill>
        <p:spPr>
          <a:xfrm>
            <a:off x="2236206" y="3579854"/>
            <a:ext cx="2514600" cy="2057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58693" y="1147058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87655" y="3503798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11938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60810" y="3503798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72616" y="3505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85707" y="1147058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5713310"/>
            <a:ext cx="854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Distribution: “</a:t>
            </a:r>
            <a:r>
              <a:rPr lang="en-US" b="1" dirty="0"/>
              <a:t>SHARING</a:t>
            </a:r>
            <a:r>
              <a:rPr lang="en-US" b="1" dirty="0">
                <a:solidFill>
                  <a:srgbClr val="FF0000"/>
                </a:solidFill>
              </a:rPr>
              <a:t>”</a:t>
            </a:r>
            <a:r>
              <a:rPr lang="en-US" dirty="0"/>
              <a:t> :</a:t>
            </a:r>
            <a:r>
              <a:rPr lang="en-US" i="1" dirty="0"/>
              <a:t>​</a:t>
            </a:r>
            <a:r>
              <a:rPr lang="en-US" dirty="0"/>
              <a:t> </a:t>
            </a:r>
            <a:r>
              <a:rPr lang="en-US" b="1" dirty="0"/>
              <a:t>the way something is divided and shared in a group or </a:t>
            </a:r>
            <a:r>
              <a:rPr lang="en-US" b="1" dirty="0"/>
              <a:t>area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05000" y="6073663"/>
            <a:ext cx="854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Generation: “</a:t>
            </a:r>
            <a:r>
              <a:rPr lang="en-US" b="1" dirty="0"/>
              <a:t>ENERGY</a:t>
            </a:r>
            <a:r>
              <a:rPr lang="en-US" b="1" dirty="0">
                <a:solidFill>
                  <a:srgbClr val="FF0000"/>
                </a:solidFill>
              </a:rPr>
              <a:t>”</a:t>
            </a:r>
            <a:r>
              <a:rPr lang="en-US" dirty="0"/>
              <a:t> :</a:t>
            </a:r>
            <a:r>
              <a:rPr lang="en-US" i="1" dirty="0"/>
              <a:t>​</a:t>
            </a:r>
            <a:r>
              <a:rPr lang="en-US" dirty="0"/>
              <a:t> </a:t>
            </a:r>
            <a:r>
              <a:rPr lang="en-US" b="1" dirty="0"/>
              <a:t> </a:t>
            </a:r>
            <a:r>
              <a:rPr lang="en-US" b="1" dirty="0"/>
              <a:t>the production of energy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05000" y="5935164"/>
            <a:ext cx="854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Domestic Consumption: </a:t>
            </a:r>
            <a:r>
              <a:rPr lang="en-US" dirty="0"/>
              <a:t>:</a:t>
            </a:r>
            <a:r>
              <a:rPr lang="en-US" i="1" dirty="0"/>
              <a:t>​</a:t>
            </a:r>
            <a:r>
              <a:rPr lang="en-US" dirty="0"/>
              <a:t> </a:t>
            </a:r>
            <a:r>
              <a:rPr lang="en-US" b="1" dirty="0"/>
              <a:t>products and services that are bought and used in the country that makes or offers them: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114800" y="51932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Step-up </a:t>
            </a:r>
            <a:r>
              <a:rPr lang="en-US" b="1" dirty="0">
                <a:solidFill>
                  <a:srgbClr val="FF0000"/>
                </a:solidFill>
              </a:rPr>
              <a:t>or Step-down Transformer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043545" y="6093213"/>
            <a:ext cx="854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Transformer: </a:t>
            </a:r>
            <a:r>
              <a:rPr lang="en-US" b="1" dirty="0"/>
              <a:t>a device that changes the voltage or other characteristic of electrical energy as it moves from one circuit to another: </a:t>
            </a:r>
            <a:endParaRPr lang="en-US" dirty="0"/>
          </a:p>
        </p:txBody>
      </p:sp>
      <p:pic>
        <p:nvPicPr>
          <p:cNvPr id="3074" name="Picture 2" descr="https://sub.allaboutcircuits.com/images/0213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8"/>
          <a:stretch/>
        </p:blipFill>
        <p:spPr bwMode="auto">
          <a:xfrm>
            <a:off x="3999557" y="5562600"/>
            <a:ext cx="3790950" cy="127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670742" y="5750497"/>
            <a:ext cx="854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Domestic distribution: </a:t>
            </a:r>
            <a:r>
              <a:rPr lang="en-US" dirty="0"/>
              <a:t>:</a:t>
            </a:r>
            <a:r>
              <a:rPr lang="en-US" i="1" dirty="0"/>
              <a:t>​</a:t>
            </a:r>
            <a:r>
              <a:rPr lang="en-US" dirty="0"/>
              <a:t> </a:t>
            </a:r>
            <a:r>
              <a:rPr lang="en-US" b="1" dirty="0"/>
              <a:t>products and services that are SHARING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56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3" grpId="0"/>
      <p:bldP spid="3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743" y="357002"/>
            <a:ext cx="2043427" cy="6096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703400" y="1262116"/>
            <a:ext cx="5767912" cy="3005085"/>
            <a:chOff x="609600" y="1219200"/>
            <a:chExt cx="5913467" cy="32966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b="68120"/>
            <a:stretch/>
          </p:blipFill>
          <p:spPr>
            <a:xfrm>
              <a:off x="609600" y="1219200"/>
              <a:ext cx="3886200" cy="154674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t="34272" r="50746" b="33450"/>
            <a:stretch/>
          </p:blipFill>
          <p:spPr>
            <a:xfrm>
              <a:off x="4495800" y="1225130"/>
              <a:ext cx="1914099" cy="156608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t="67745"/>
            <a:stretch/>
          </p:blipFill>
          <p:spPr>
            <a:xfrm>
              <a:off x="2636867" y="2950897"/>
              <a:ext cx="3886200" cy="156490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50747" t="33971" r="-1" b="33751"/>
            <a:stretch/>
          </p:blipFill>
          <p:spPr>
            <a:xfrm>
              <a:off x="685800" y="2929350"/>
              <a:ext cx="1914099" cy="1566081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76200"/>
            <a:ext cx="6255822" cy="1022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4419601"/>
            <a:ext cx="7894052" cy="23117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05600" y="19812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Picture </a:t>
            </a:r>
            <a:r>
              <a:rPr 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0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mainly deals with DC. </a:t>
            </a:r>
          </a:p>
          <a:p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others </a:t>
            </a:r>
            <a:r>
              <a:rPr 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mainly deal with AC.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6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7973"/>
          <a:stretch/>
        </p:blipFill>
        <p:spPr>
          <a:xfrm>
            <a:off x="1524000" y="1"/>
            <a:ext cx="8991600" cy="144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42027" b="33642"/>
          <a:stretch/>
        </p:blipFill>
        <p:spPr>
          <a:xfrm>
            <a:off x="1524000" y="2514600"/>
            <a:ext cx="8991600" cy="838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68570" b="4886"/>
          <a:stretch/>
        </p:blipFill>
        <p:spPr>
          <a:xfrm>
            <a:off x="1676400" y="4441370"/>
            <a:ext cx="8991600" cy="914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6643" y="1501289"/>
            <a:ext cx="8066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70C0"/>
                </a:solidFill>
              </a:rPr>
              <a:t>Any charger for electrical devices : </a:t>
            </a:r>
            <a:r>
              <a:rPr lang="en-US" sz="2000" b="1" i="1" dirty="0">
                <a:solidFill>
                  <a:srgbClr val="FF0000"/>
                </a:solidFill>
              </a:rPr>
              <a:t>Cell  Phones, Mp3 or MP4 Players </a:t>
            </a:r>
            <a:r>
              <a:rPr lang="en-US" sz="2000" b="1" i="1" dirty="0" err="1">
                <a:solidFill>
                  <a:srgbClr val="0070C0"/>
                </a:solidFill>
              </a:rPr>
              <a:t>etc</a:t>
            </a:r>
            <a:r>
              <a:rPr lang="en-US" sz="2000" b="1" i="1" dirty="0">
                <a:solidFill>
                  <a:srgbClr val="0070C0"/>
                </a:solidFill>
              </a:rPr>
              <a:t>;</a:t>
            </a:r>
            <a:r>
              <a:rPr lang="en-US" sz="2000" b="1" i="1" dirty="0">
                <a:solidFill>
                  <a:srgbClr val="FF0000"/>
                </a:solidFill>
              </a:rPr>
              <a:t>  anything that uses a battery, including the electrical system of a car.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28800" y="3638490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70C0"/>
                </a:solidFill>
              </a:rPr>
              <a:t>Electric lights in the home, kitchen appliances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28801" y="5486401"/>
            <a:ext cx="80663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70C0"/>
                </a:solidFill>
              </a:rPr>
              <a:t>Avoid using electrical items in or near water or wet areas; </a:t>
            </a:r>
          </a:p>
          <a:p>
            <a:r>
              <a:rPr lang="en-US" sz="2000" b="1" i="1" dirty="0">
                <a:solidFill>
                  <a:srgbClr val="FF0000"/>
                </a:solidFill>
              </a:rPr>
              <a:t>don’t use damaged electrical goods; </a:t>
            </a:r>
          </a:p>
          <a:p>
            <a:r>
              <a:rPr lang="en-US" sz="2000" b="1" i="1" dirty="0">
                <a:solidFill>
                  <a:srgbClr val="0070C0"/>
                </a:solidFill>
              </a:rPr>
              <a:t>use electrical goods only with the correct voltage.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197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76200"/>
            <a:ext cx="6306610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887" y="1981200"/>
            <a:ext cx="4518282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1" y="2209800"/>
            <a:ext cx="4597815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63000" y="430063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circuit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31086" y="2971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current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94372" y="3234230"/>
            <a:ext cx="1154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amperes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71670" y="19489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volts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81513" y="37454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conductor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57170" y="2634734"/>
            <a:ext cx="138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resistance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79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</Words>
  <Application>Microsoft Office PowerPoint</Application>
  <PresentationFormat>Widescreen</PresentationFormat>
  <Paragraphs>35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Yunus Yildiz</dc:creator>
  <cp:lastModifiedBy>Yunus Yildiz</cp:lastModifiedBy>
  <cp:revision>1</cp:revision>
  <dcterms:created xsi:type="dcterms:W3CDTF">2018-04-21T07:24:16Z</dcterms:created>
  <dcterms:modified xsi:type="dcterms:W3CDTF">2018-04-21T07:24:30Z</dcterms:modified>
</cp:coreProperties>
</file>