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335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84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63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1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39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21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461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38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0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7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48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14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1" y="304800"/>
            <a:ext cx="7564201" cy="395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7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-1" b="70304"/>
          <a:stretch/>
        </p:blipFill>
        <p:spPr>
          <a:xfrm>
            <a:off x="1534887" y="2"/>
            <a:ext cx="6463923" cy="1142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887" y="1295400"/>
            <a:ext cx="913161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87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4751"/>
            <a:ext cx="6324600" cy="62623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77000" y="2438400"/>
            <a:ext cx="914400" cy="296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7400" y="6233441"/>
            <a:ext cx="7983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internal: ( </a:t>
            </a:r>
            <a:r>
              <a:rPr lang="en-US" b="1" dirty="0" err="1">
                <a:solidFill>
                  <a:srgbClr val="0070C0"/>
                </a:solidFill>
              </a:rPr>
              <a:t>adj</a:t>
            </a:r>
            <a:r>
              <a:rPr lang="en-US" b="1" dirty="0">
                <a:solidFill>
                  <a:srgbClr val="0070C0"/>
                </a:solidFill>
              </a:rPr>
              <a:t>) </a:t>
            </a:r>
            <a:r>
              <a:rPr lang="en-US" b="1" dirty="0">
                <a:solidFill>
                  <a:srgbClr val="FF0000"/>
                </a:solidFill>
              </a:rPr>
              <a:t>INSIDE </a:t>
            </a:r>
            <a:r>
              <a:rPr lang="en-US" b="1" dirty="0">
                <a:solidFill>
                  <a:srgbClr val="FF0000"/>
                </a:solidFill>
              </a:rPr>
              <a:t>A PLACE  happening or coming from inside a particular country, group, or organization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51748"/>
            <a:ext cx="8839200" cy="49676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10200" y="3810000"/>
            <a:ext cx="1905000" cy="296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24200" y="5936600"/>
            <a:ext cx="990600" cy="296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1829" y="6398750"/>
            <a:ext cx="7983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Constant ( </a:t>
            </a:r>
            <a:r>
              <a:rPr lang="en-US" b="1" dirty="0" err="1">
                <a:solidFill>
                  <a:srgbClr val="0070C0"/>
                </a:solidFill>
              </a:rPr>
              <a:t>adj</a:t>
            </a:r>
            <a:r>
              <a:rPr lang="en-US" b="1" dirty="0">
                <a:solidFill>
                  <a:srgbClr val="0070C0"/>
                </a:solidFill>
              </a:rPr>
              <a:t>) </a:t>
            </a:r>
            <a:r>
              <a:rPr lang="en-US" b="1" dirty="0">
                <a:solidFill>
                  <a:srgbClr val="FF0000"/>
                </a:solidFill>
              </a:rPr>
              <a:t>FREQUENT  happening a lot or all the time</a:t>
            </a:r>
          </a:p>
        </p:txBody>
      </p:sp>
    </p:spTree>
    <p:extLst>
      <p:ext uri="{BB962C8B-B14F-4D97-AF65-F5344CB8AC3E}">
        <p14:creationId xmlns:p14="http://schemas.microsoft.com/office/powerpoint/2010/main" val="3223639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6" grpId="0" animBg="1"/>
      <p:bldP spid="7" grpId="0" animBg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0"/>
            <a:ext cx="6258560" cy="6400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00600" y="304800"/>
            <a:ext cx="762000" cy="296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6287870"/>
            <a:ext cx="7983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Orbit (</a:t>
            </a:r>
            <a:r>
              <a:rPr lang="en-US" b="1" dirty="0" err="1">
                <a:solidFill>
                  <a:srgbClr val="0070C0"/>
                </a:solidFill>
              </a:rPr>
              <a:t>n&amp;V</a:t>
            </a:r>
            <a:r>
              <a:rPr lang="en-US" b="1" dirty="0">
                <a:solidFill>
                  <a:srgbClr val="0070C0"/>
                </a:solidFill>
              </a:rPr>
              <a:t>) </a:t>
            </a:r>
            <a:r>
              <a:rPr lang="en-US" b="1" dirty="0">
                <a:solidFill>
                  <a:srgbClr val="FF0000"/>
                </a:solidFill>
              </a:rPr>
              <a:t>the circular journey that a spacecraft or planet makes around the sun, the moon, or another planet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0" y="623411"/>
            <a:ext cx="990600" cy="296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6244327"/>
            <a:ext cx="7983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Eclipse (n) </a:t>
            </a:r>
            <a:r>
              <a:rPr lang="en-US" b="1" dirty="0">
                <a:solidFill>
                  <a:srgbClr val="FF0000"/>
                </a:solidFill>
              </a:rPr>
              <a:t>when the sun is covered by the moon, or the moon is covered by the Earth's shadow (= dark area</a:t>
            </a:r>
            <a:r>
              <a:rPr lang="en-US" b="1" dirty="0">
                <a:solidFill>
                  <a:srgbClr val="FF0000"/>
                </a:solidFill>
              </a:rPr>
              <a:t>)- solar/lunar </a:t>
            </a:r>
            <a:r>
              <a:rPr lang="en-US" b="1" dirty="0">
                <a:solidFill>
                  <a:srgbClr val="FF0000"/>
                </a:solidFill>
              </a:rPr>
              <a:t>eclipse</a:t>
            </a:r>
          </a:p>
        </p:txBody>
      </p:sp>
      <p:sp>
        <p:nvSpPr>
          <p:cNvPr id="8" name="Rectangle 7"/>
          <p:cNvSpPr/>
          <p:nvPr/>
        </p:nvSpPr>
        <p:spPr>
          <a:xfrm>
            <a:off x="7685314" y="2676903"/>
            <a:ext cx="990600" cy="296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0630" y="6336268"/>
            <a:ext cx="7983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Delicate (</a:t>
            </a:r>
            <a:r>
              <a:rPr lang="en-US" b="1" dirty="0" err="1">
                <a:solidFill>
                  <a:srgbClr val="0070C0"/>
                </a:solidFill>
              </a:rPr>
              <a:t>adj</a:t>
            </a:r>
            <a:r>
              <a:rPr lang="en-US" b="1" dirty="0">
                <a:solidFill>
                  <a:srgbClr val="0070C0"/>
                </a:solidFill>
              </a:rPr>
              <a:t>) </a:t>
            </a:r>
            <a:r>
              <a:rPr lang="en-US" b="1" dirty="0">
                <a:solidFill>
                  <a:srgbClr val="FF0000"/>
                </a:solidFill>
              </a:rPr>
              <a:t>GENTLE  soft, light, or gentle -   easy to damage or break</a:t>
            </a:r>
          </a:p>
        </p:txBody>
      </p:sp>
    </p:spTree>
    <p:extLst>
      <p:ext uri="{BB962C8B-B14F-4D97-AF65-F5344CB8AC3E}">
        <p14:creationId xmlns:p14="http://schemas.microsoft.com/office/powerpoint/2010/main" val="3553541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6" grpId="0" animBg="1"/>
      <p:bldP spid="7" grpId="0"/>
      <p:bldP spid="7" grpId="1"/>
      <p:bldP spid="8" grpId="0" animBg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0606"/>
          <a:stretch/>
        </p:blipFill>
        <p:spPr>
          <a:xfrm>
            <a:off x="1534887" y="1"/>
            <a:ext cx="6463923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9394" b="28727"/>
          <a:stretch/>
        </p:blipFill>
        <p:spPr>
          <a:xfrm>
            <a:off x="1524001" y="2375809"/>
            <a:ext cx="6463923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1172"/>
          <a:stretch/>
        </p:blipFill>
        <p:spPr>
          <a:xfrm>
            <a:off x="1600201" y="5334001"/>
            <a:ext cx="6463923" cy="724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1272" b="18829"/>
          <a:stretch/>
        </p:blipFill>
        <p:spPr>
          <a:xfrm>
            <a:off x="1524001" y="3676334"/>
            <a:ext cx="6463923" cy="381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2982498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 energy  production itself is clean and the fuel is free. ( Energy from sun.)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4114801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It relies on sunlight, and not everywhere is sunny;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The process of producing solar panels uses a lot of toxic materials;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The equipment production and installation costs are relatively high.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1885891"/>
            <a:ext cx="717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???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8601" y="5714272"/>
            <a:ext cx="717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???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66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68922"/>
          <a:stretch/>
        </p:blipFill>
        <p:spPr>
          <a:xfrm>
            <a:off x="1524000" y="41228"/>
            <a:ext cx="8001000" cy="14428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90275"/>
          <a:stretch/>
        </p:blipFill>
        <p:spPr>
          <a:xfrm>
            <a:off x="1524000" y="5956501"/>
            <a:ext cx="8001000" cy="451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71036" b="9725"/>
          <a:stretch/>
        </p:blipFill>
        <p:spPr>
          <a:xfrm>
            <a:off x="1524000" y="4673721"/>
            <a:ext cx="8001000" cy="8932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60677" b="28964"/>
          <a:stretch/>
        </p:blipFill>
        <p:spPr>
          <a:xfrm>
            <a:off x="1524000" y="3899943"/>
            <a:ext cx="8001000" cy="4809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32558" b="49683"/>
          <a:stretch/>
        </p:blipFill>
        <p:spPr>
          <a:xfrm>
            <a:off x="1524000" y="1776158"/>
            <a:ext cx="8001000" cy="8245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51797" b="39324"/>
          <a:stretch/>
        </p:blipFill>
        <p:spPr>
          <a:xfrm>
            <a:off x="1524000" y="3059779"/>
            <a:ext cx="8001000" cy="4122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57400" y="1399158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Climate control system: temperature and pressure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81200" y="2547023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32.8 kilowatts DC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1200" y="348609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When the station is in ‘eclipse’ – in the Erath’s shadow 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57400" y="432726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Rechargeable batteries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81200" y="544876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Heat build-up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57400" y="633478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6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24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84135"/>
          <a:stretch/>
        </p:blipFill>
        <p:spPr>
          <a:xfrm>
            <a:off x="1524001" y="-10886"/>
            <a:ext cx="6353421" cy="10776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84135"/>
          <a:stretch/>
        </p:blipFill>
        <p:spPr>
          <a:xfrm>
            <a:off x="1524001" y="-10886"/>
            <a:ext cx="6353421" cy="10776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83173"/>
          <a:stretch/>
        </p:blipFill>
        <p:spPr>
          <a:xfrm>
            <a:off x="1524001" y="5638800"/>
            <a:ext cx="6353421" cy="114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71955" b="16827"/>
          <a:stretch/>
        </p:blipFill>
        <p:spPr>
          <a:xfrm>
            <a:off x="1524001" y="4876800"/>
            <a:ext cx="6353421" cy="76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62981" b="26923"/>
          <a:stretch/>
        </p:blipFill>
        <p:spPr>
          <a:xfrm>
            <a:off x="1524001" y="4267200"/>
            <a:ext cx="6353421" cy="685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51763" b="37019"/>
          <a:stretch/>
        </p:blipFill>
        <p:spPr>
          <a:xfrm>
            <a:off x="1524001" y="3505200"/>
            <a:ext cx="6353421" cy="762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t="41667" b="48237"/>
          <a:stretch/>
        </p:blipFill>
        <p:spPr>
          <a:xfrm>
            <a:off x="1524001" y="2819400"/>
            <a:ext cx="6353421" cy="685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25962" b="58333"/>
          <a:stretch/>
        </p:blipFill>
        <p:spPr>
          <a:xfrm>
            <a:off x="1524001" y="1752600"/>
            <a:ext cx="6353421" cy="1066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15866" b="72916"/>
          <a:stretch/>
        </p:blipFill>
        <p:spPr>
          <a:xfrm>
            <a:off x="1524001" y="1066800"/>
            <a:ext cx="6353421" cy="762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239000" y="1079016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 ISS’s power system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72400" y="2069616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The equipment onboard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29400" y="2962245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The solar array wings (SAWs)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71657" y="3790224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eclipse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86600" y="440049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When it is the Earth’s shadow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91400" y="51054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79646">
                    <a:lumMod val="75000"/>
                  </a:srgbClr>
                </a:solidFill>
              </a:rPr>
              <a:t>The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79646">
                    <a:lumMod val="75000"/>
                  </a:srgbClr>
                </a:solidFill>
              </a:rPr>
              <a:t>station’s</a:t>
            </a:r>
            <a:endParaRPr lang="en-US" sz="20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15200" y="60198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Heat build-up 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35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3276600" cy="680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16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</Words>
  <Application>Microsoft Office PowerPoint</Application>
  <PresentationFormat>Widescreen</PresentationFormat>
  <Paragraphs>24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Yunus Yildiz</dc:creator>
  <cp:lastModifiedBy>Yunus Yildiz</cp:lastModifiedBy>
  <cp:revision>1</cp:revision>
  <dcterms:created xsi:type="dcterms:W3CDTF">2018-04-21T07:29:39Z</dcterms:created>
  <dcterms:modified xsi:type="dcterms:W3CDTF">2018-04-21T07:29:52Z</dcterms:modified>
</cp:coreProperties>
</file>