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383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357" r:id="rId11"/>
    <p:sldId id="359" r:id="rId12"/>
    <p:sldId id="362" r:id="rId13"/>
    <p:sldId id="372" r:id="rId14"/>
    <p:sldId id="267" r:id="rId15"/>
    <p:sldId id="373" r:id="rId16"/>
    <p:sldId id="268" r:id="rId17"/>
    <p:sldId id="269" r:id="rId18"/>
    <p:sldId id="270" r:id="rId19"/>
    <p:sldId id="271" r:id="rId20"/>
    <p:sldId id="365" r:id="rId21"/>
    <p:sldId id="272" r:id="rId22"/>
    <p:sldId id="366" r:id="rId23"/>
    <p:sldId id="273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A6286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5884"/>
  </p:normalViewPr>
  <p:slideViewPr>
    <p:cSldViewPr>
      <p:cViewPr varScale="1">
        <p:scale>
          <a:sx n="68" d="100"/>
          <a:sy n="68" d="100"/>
        </p:scale>
        <p:origin x="11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64328-4720-D941-A7F1-62C39AC336A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A0F4-8A6D-1041-ADB5-FB5F37652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C2F3355-CB9F-5442-8A20-15177C17CC3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Presenter: Please be patient. Many slides have animations that take a few seconds to complete.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920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2F3846-8D7A-4853-9108-67BA5E0D909C}" type="datetimeFigureOut">
              <a:rPr lang="en-US" smtClean="0"/>
              <a:pPr/>
              <a:t>9/2/2019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6A6F667-2024-4631-8878-27391F095D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36513" y="2924175"/>
            <a:ext cx="9144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D2A000"/>
                </a:solidFill>
                <a:latin typeface="Calibri" charset="0"/>
                <a:ea typeface="Calibri" charset="0"/>
                <a:cs typeface="Calibri" charset="0"/>
              </a:rPr>
              <a:t>ARCH 322 </a:t>
            </a:r>
          </a:p>
          <a:p>
            <a:pPr algn="ctr"/>
            <a:r>
              <a:rPr lang="en-US" altLang="en-US" sz="3600" b="1" dirty="0">
                <a:solidFill>
                  <a:srgbClr val="D2A000"/>
                </a:solidFill>
                <a:latin typeface="Calibri" charset="0"/>
                <a:ea typeface="Calibri" charset="0"/>
                <a:cs typeface="Calibri" charset="0"/>
              </a:rPr>
              <a:t>PRINCIPLES OF PLANNING I</a:t>
            </a:r>
          </a:p>
          <a:p>
            <a:pPr algn="ctr"/>
            <a:endParaRPr lang="en-US" altLang="en-US" sz="3600" b="1" dirty="0">
              <a:solidFill>
                <a:srgbClr val="D2A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altLang="en-US" sz="3600" b="1" dirty="0">
                <a:solidFill>
                  <a:srgbClr val="D2A000"/>
                </a:solidFill>
                <a:latin typeface="Calibri" charset="0"/>
                <a:ea typeface="Calibri" charset="0"/>
                <a:cs typeface="Calibri" charset="0"/>
              </a:rPr>
              <a:t>Streets Safer by Design</a:t>
            </a:r>
          </a:p>
          <a:p>
            <a:pPr algn="ctr">
              <a:spcBef>
                <a:spcPct val="50000"/>
              </a:spcBef>
            </a:pPr>
            <a:r>
              <a:rPr lang="en-US" altLang="en-US" sz="5400" b="1" dirty="0">
                <a:solidFill>
                  <a:srgbClr val="D2A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altLang="en-US" sz="8000" b="1" dirty="0">
              <a:solidFill>
                <a:srgbClr val="D2A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50000"/>
              </a:spcBef>
            </a:pPr>
            <a:endParaRPr lang="en-US" altLang="en-US" sz="5400" b="1" dirty="0">
              <a:solidFill>
                <a:srgbClr val="D2A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endParaRPr lang="en-US" altLang="en-US" sz="7200" b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9AFE703-6D5B-C14B-8A38-46677F5AA7F0}" type="datetime4">
              <a:rPr lang="en-US" altLang="en-US" sz="1200">
                <a:solidFill>
                  <a:srgbClr val="78757C"/>
                </a:solidFill>
                <a:latin typeface="Calibri" charset="0"/>
                <a:ea typeface="Calibri" charset="0"/>
                <a:cs typeface="Calibri" charset="0"/>
              </a:rPr>
              <a:pPr/>
              <a:t>September 2, 2019</a:t>
            </a:fld>
            <a:endParaRPr lang="en-US" altLang="en-US" sz="1200">
              <a:solidFill>
                <a:srgbClr val="78757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549275"/>
            <a:ext cx="25908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4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t="7280"/>
          <a:stretch>
            <a:fillRect/>
          </a:stretch>
        </p:blipFill>
        <p:spPr bwMode="auto">
          <a:xfrm>
            <a:off x="928662" y="1500174"/>
            <a:ext cx="7286676" cy="54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TRAFFIC SAFETY FOR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Traffic safety has much to do with the 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interaction among people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, the 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street environment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, and vehicles, and creating quality of life in cities.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Traffic Safety Across Selected World Cities</a:t>
            </a:r>
          </a:p>
        </p:txBody>
      </p:sp>
      <p:pic>
        <p:nvPicPr>
          <p:cNvPr id="4" name="Content Placeholder 3" descr="safty rate of cit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5648656" cy="5214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haroni" pitchFamily="2" charset="-79"/>
                <a:cs typeface="Aharoni" pitchFamily="2" charset="-79"/>
              </a:rPr>
              <a:t>Creating a Safer System for All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60953"/>
            <a:ext cx="8229600" cy="4697047"/>
          </a:xfrm>
        </p:spPr>
        <p:txBody>
          <a:bodyPr>
            <a:normAutofit/>
          </a:bodyPr>
          <a:lstStyle/>
          <a:p>
            <a:r>
              <a:rPr lang="en-GB" b="1" dirty="0"/>
              <a:t>Connected and compact urban design.</a:t>
            </a:r>
          </a:p>
          <a:p>
            <a:r>
              <a:rPr lang="en-GB" b="1" dirty="0"/>
              <a:t>Safer vehicle speeds.</a:t>
            </a:r>
          </a:p>
          <a:p>
            <a:r>
              <a:rPr lang="en-GB" b="1" dirty="0"/>
              <a:t>Managing arterials.</a:t>
            </a:r>
          </a:p>
          <a:p>
            <a:r>
              <a:rPr lang="en-GB" b="1" dirty="0"/>
              <a:t>Walking, bicycling, and mass transport.</a:t>
            </a:r>
          </a:p>
          <a:p>
            <a:pPr>
              <a:buNone/>
            </a:pPr>
            <a:r>
              <a:rPr lang="en-GB" b="1" dirty="0"/>
              <a:t>    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4348" y="1571612"/>
            <a:ext cx="5383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haroni" pitchFamily="2" charset="-79"/>
                <a:cs typeface="Aharoni" pitchFamily="2" charset="-79"/>
              </a:rPr>
              <a:t>Reducing Exposure and Risks: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b="9821"/>
          <a:stretch>
            <a:fillRect/>
          </a:stretch>
        </p:blipFill>
        <p:spPr bwMode="auto">
          <a:xfrm>
            <a:off x="928662" y="1428736"/>
            <a:ext cx="707236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252728"/>
          </a:xfrm>
        </p:spPr>
        <p:txBody>
          <a:bodyPr>
            <a:noAutofit/>
          </a:bodyPr>
          <a:lstStyle/>
          <a:p>
            <a:pPr algn="ctr"/>
            <a:br>
              <a:rPr lang="en-GB" sz="4000" dirty="0">
                <a:latin typeface="Aharoni" pitchFamily="2" charset="-79"/>
                <a:cs typeface="Aharoni" pitchFamily="2" charset="-79"/>
              </a:rPr>
            </a:br>
            <a:r>
              <a:rPr lang="en-GB" sz="4000" dirty="0">
                <a:latin typeface="Aharoni" pitchFamily="2" charset="-79"/>
                <a:cs typeface="Aharoni" pitchFamily="2" charset="-79"/>
              </a:rPr>
              <a:t> 1.Key elements of urban form </a:t>
            </a:r>
            <a:br>
              <a:rPr lang="en-GB" sz="4000" dirty="0">
                <a:latin typeface="Aharoni" pitchFamily="2" charset="-79"/>
                <a:cs typeface="Aharoni" pitchFamily="2" charset="-79"/>
              </a:rPr>
            </a:br>
            <a:br>
              <a:rPr lang="en-GB" sz="4000" dirty="0">
                <a:latin typeface="Aharoni" pitchFamily="2" charset="-79"/>
                <a:cs typeface="Aharoni" pitchFamily="2" charset="-79"/>
              </a:rPr>
            </a:br>
            <a:br>
              <a:rPr lang="en-GB" sz="4000" dirty="0">
                <a:latin typeface="Aharoni" pitchFamily="2" charset="-79"/>
                <a:cs typeface="Aharoni" pitchFamily="2" charset="-79"/>
              </a:rPr>
            </a:br>
            <a:endParaRPr lang="en-GB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>
                <a:latin typeface="Aharoni" pitchFamily="2" charset="-79"/>
                <a:cs typeface="Aharoni" pitchFamily="2" charset="-79"/>
              </a:rPr>
              <a:t>Can lead to increased safety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:</a:t>
            </a:r>
          </a:p>
          <a:p>
            <a:endParaRPr lang="en-GB" dirty="0">
              <a:latin typeface="Aharoni" pitchFamily="2" charset="-79"/>
              <a:cs typeface="Aharoni" pitchFamily="2" charset="-79"/>
            </a:endParaRPr>
          </a:p>
          <a:p>
            <a:r>
              <a:rPr lang="en-GB" dirty="0">
                <a:latin typeface="Aharoni" pitchFamily="2" charset="-79"/>
                <a:cs typeface="Aharoni" pitchFamily="2" charset="-79"/>
              </a:rPr>
              <a:t>Block size </a:t>
            </a:r>
          </a:p>
          <a:p>
            <a:r>
              <a:rPr lang="en-GB" dirty="0">
                <a:latin typeface="Aharoni" pitchFamily="2" charset="-79"/>
                <a:cs typeface="Aharoni" pitchFamily="2" charset="-79"/>
              </a:rPr>
              <a:t>Street connectivity </a:t>
            </a:r>
          </a:p>
          <a:p>
            <a:r>
              <a:rPr lang="en-GB" dirty="0">
                <a:latin typeface="Aharoni" pitchFamily="2" charset="-79"/>
                <a:cs typeface="Aharoni" pitchFamily="2" charset="-79"/>
              </a:rPr>
              <a:t>Street widths </a:t>
            </a:r>
          </a:p>
          <a:p>
            <a:r>
              <a:rPr lang="en-GB" dirty="0">
                <a:latin typeface="Aharoni" pitchFamily="2" charset="-79"/>
                <a:cs typeface="Aharoni" pitchFamily="2" charset="-79"/>
              </a:rPr>
              <a:t>Access to destinations </a:t>
            </a:r>
          </a:p>
          <a:p>
            <a:r>
              <a:rPr lang="en-GB" dirty="0">
                <a:latin typeface="Aharoni" pitchFamily="2" charset="-79"/>
                <a:cs typeface="Aharoni" pitchFamily="2" charset="-79"/>
              </a:rPr>
              <a:t>Population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URBAN DESIGN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1428760"/>
          </a:xfrm>
        </p:spPr>
        <p:txBody>
          <a:bodyPr/>
          <a:lstStyle/>
          <a:p>
            <a:r>
              <a:rPr lang="en-GB" sz="3600" u="sng" dirty="0">
                <a:latin typeface="Aharoni" pitchFamily="2" charset="-79"/>
                <a:cs typeface="Aharoni" pitchFamily="2" charset="-79"/>
              </a:rPr>
              <a:t>1.1 BLOCK SIZE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r="28986" b="58249"/>
          <a:stretch>
            <a:fillRect/>
          </a:stretch>
        </p:blipFill>
        <p:spPr bwMode="auto">
          <a:xfrm>
            <a:off x="5357818" y="5357826"/>
            <a:ext cx="3500462" cy="130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2357430"/>
            <a:ext cx="87868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Longer block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allow higher vehicle speeds </a:t>
            </a:r>
            <a:r>
              <a:rPr lang="en-GB" sz="2400" dirty="0">
                <a:latin typeface="Aharoni" pitchFamily="2" charset="-79"/>
                <a:cs typeface="Aharoni" pitchFamily="2" charset="-79"/>
              </a:rPr>
              <a:t>due to fewer junctions that interrupt travel , placing 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pedestrians at higher risk. 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n-GB" sz="2400" dirty="0">
                <a:latin typeface="Aharoni" pitchFamily="2" charset="-79"/>
                <a:cs typeface="Aharoni" pitchFamily="2" charset="-79"/>
              </a:rPr>
              <a:t>Long blocks commonly have 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crosswalks only at intersections, i</a:t>
            </a:r>
            <a:r>
              <a:rPr lang="en-GB" sz="2400" dirty="0">
                <a:latin typeface="Aharoni" pitchFamily="2" charset="-79"/>
                <a:cs typeface="Aharoni" pitchFamily="2" charset="-79"/>
              </a:rPr>
              <a:t>ndirectly encouraging 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unsafe midblock crossings</a:t>
            </a:r>
            <a:r>
              <a:rPr lang="en-GB" sz="2400" dirty="0">
                <a:latin typeface="Aharoni" pitchFamily="2" charset="-79"/>
                <a:cs typeface="Aharoni" pitchFamily="2" charset="-79"/>
              </a:rPr>
              <a:t>.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More junctions mean more places where cars must stop and pedestrians can cross</a:t>
            </a:r>
            <a:r>
              <a:rPr lang="en-GB" sz="2400" dirty="0"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Aharoni" pitchFamily="2" charset="-79"/>
                <a:cs typeface="Aharoni" pitchFamily="2" charset="-79"/>
              </a:rPr>
              <a:t>BLOCK SIZE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58177"/>
            <a:ext cx="7429520" cy="469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081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Aharoni" pitchFamily="2" charset="-79"/>
                <a:cs typeface="Aharoni" pitchFamily="2" charset="-79"/>
              </a:rPr>
              <a:t>BLOCK SIZE</a:t>
            </a:r>
            <a:br>
              <a:rPr lang="en-GB" sz="4800" dirty="0">
                <a:latin typeface="Aharoni" pitchFamily="2" charset="-79"/>
                <a:cs typeface="Aharoni" pitchFamily="2" charset="-79"/>
              </a:rPr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57620" y="1714488"/>
            <a:ext cx="54774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643050"/>
            <a:ext cx="38576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haroni" pitchFamily="2" charset="-79"/>
                <a:cs typeface="Aharoni" pitchFamily="2" charset="-79"/>
              </a:rPr>
              <a:t>Benefits </a:t>
            </a:r>
          </a:p>
          <a:p>
            <a:pPr>
              <a:buFont typeface="Wingdings" pitchFamily="2" charset="2"/>
              <a:buChar char="Ø"/>
            </a:pP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Reduces the  incentive for crossing</a:t>
            </a:r>
            <a:r>
              <a:rPr lang="en-GB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in midblock and intersection.</a:t>
            </a:r>
          </a:p>
          <a:p>
            <a:pPr>
              <a:buFont typeface="Wingdings" pitchFamily="2" charset="2"/>
              <a:buChar char="Ø"/>
            </a:pPr>
            <a:endParaRPr lang="en-GB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haroni" pitchFamily="2" charset="-79"/>
                <a:cs typeface="Aharoni" pitchFamily="2" charset="-79"/>
              </a:rPr>
              <a:t>More frequent stops at intersections will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reduce vehicle speeds. 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Reduce travel distance to jobs, 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services, and entertainment by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providing more cut through paths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7620" y="5072074"/>
            <a:ext cx="85725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186502" cy="94137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haroni" pitchFamily="2" charset="-79"/>
                <a:cs typeface="Aharoni" pitchFamily="2" charset="-79"/>
              </a:rPr>
              <a:t>1.2 CONNECTIVITY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2571743"/>
            <a:ext cx="6637074" cy="37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7686700" cy="1208081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Connectivity refers to the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directness of links and the density of connections </a:t>
            </a:r>
            <a:r>
              <a:rPr lang="en-GB" sz="2800" dirty="0"/>
              <a:t>in a street network.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4734" cy="1162050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rial Black" pitchFamily="34" charset="0"/>
              </a:rPr>
              <a:t>Connectivity</a:t>
            </a:r>
            <a:r>
              <a:rPr lang="en-GB" dirty="0">
                <a:latin typeface="Arial Black" pitchFamily="34" charset="0"/>
              </a:rPr>
              <a:t> </a:t>
            </a:r>
            <a:br>
              <a:rPr lang="en-GB" dirty="0">
                <a:latin typeface="Arial Black" pitchFamily="34" charset="0"/>
              </a:rPr>
            </a:br>
            <a:endParaRPr lang="en-GB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86182" y="1749569"/>
            <a:ext cx="5357819" cy="453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4282" y="1857364"/>
            <a:ext cx="4000496" cy="46910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 Black" pitchFamily="34" charset="0"/>
              </a:rPr>
              <a:t>Benefits</a:t>
            </a:r>
            <a:endParaRPr lang="en-GB" sz="2800" dirty="0"/>
          </a:p>
          <a:p>
            <a:pPr>
              <a:buFont typeface="Wingdings" pitchFamily="2" charset="2"/>
              <a:buChar char="Ø"/>
            </a:pPr>
            <a:endParaRPr lang="en-GB" sz="2800" dirty="0"/>
          </a:p>
          <a:p>
            <a:pPr>
              <a:buFont typeface="Wingdings" pitchFamily="2" charset="2"/>
              <a:buChar char="Ø"/>
            </a:pPr>
            <a:r>
              <a:rPr lang="en-GB" sz="2800" dirty="0">
                <a:latin typeface="Aharoni" pitchFamily="2" charset="-79"/>
                <a:cs typeface="Aharoni" pitchFamily="2" charset="-79"/>
              </a:rPr>
              <a:t> Traffic is more  spread out.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latin typeface="Aharoni" pitchFamily="2" charset="-79"/>
                <a:cs typeface="Aharoni" pitchFamily="2" charset="-79"/>
              </a:rPr>
              <a:t>Discourage car use</a:t>
            </a:r>
          </a:p>
          <a:p>
            <a:pPr>
              <a:buFont typeface="Wingdings" pitchFamily="2" charset="2"/>
              <a:buChar char="Ø"/>
            </a:pPr>
            <a:endParaRPr lang="en-GB" sz="2800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latin typeface="Aharoni" pitchFamily="2" charset="-79"/>
                <a:cs typeface="Aharoni" pitchFamily="2" charset="-79"/>
              </a:rPr>
              <a:t>Easy to reach a    destination.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7752" y="5286388"/>
            <a:ext cx="100013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1616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1.3 </a:t>
            </a:r>
            <a:r>
              <a:rPr lang="en-GB" dirty="0">
                <a:latin typeface="Arial Black" pitchFamily="34" charset="0"/>
              </a:rPr>
              <a:t>VEHICLE/TRAVEL LANE            WIDTH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3038546"/>
            <a:ext cx="6000792" cy="38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40" y="1571612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haroni" pitchFamily="2" charset="-79"/>
                <a:cs typeface="Aharoni" pitchFamily="2" charset="-79"/>
              </a:rPr>
              <a:t>Street width </a:t>
            </a:r>
            <a:r>
              <a:rPr lang="en-GB" sz="2400" dirty="0">
                <a:latin typeface="Arial Black" pitchFamily="34" charset="0"/>
              </a:rPr>
              <a:t>often means the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roadbed width</a:t>
            </a:r>
            <a:r>
              <a:rPr lang="en-GB" sz="2400" dirty="0">
                <a:latin typeface="Arial Black" pitchFamily="34" charset="0"/>
              </a:rPr>
              <a:t>, which is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distance between curb edges on opposite sides of a stree</a:t>
            </a:r>
            <a:r>
              <a:rPr lang="en-GB" sz="2400" dirty="0">
                <a:solidFill>
                  <a:srgbClr val="C00000"/>
                </a:solidFill>
                <a:latin typeface="Arial Black" pitchFamily="34" charset="0"/>
              </a:rPr>
              <a:t>t</a:t>
            </a:r>
            <a:r>
              <a:rPr lang="en-GB" sz="2400" dirty="0">
                <a:latin typeface="Arial Black" pitchFamily="34" charset="0"/>
              </a:rPr>
              <a:t>, or from pavement edge to pavement edge.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GB" sz="6000" dirty="0"/>
              <a:t>STREETS SAFER </a:t>
            </a:r>
            <a:br>
              <a:rPr lang="en-GB" sz="6000" dirty="0"/>
            </a:br>
            <a:r>
              <a:rPr lang="en-GB" sz="6000" dirty="0"/>
              <a:t>by Design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Black" pitchFamily="34" charset="0"/>
                <a:cs typeface="Arial" pitchFamily="34" charset="0"/>
              </a:rPr>
              <a:t>VEHICLE/TRAVEL LANE 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4357686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5100" b="1" dirty="0"/>
          </a:p>
          <a:p>
            <a:pPr>
              <a:buNone/>
            </a:pPr>
            <a:r>
              <a:rPr lang="en-GB" sz="3600" b="1" dirty="0">
                <a:latin typeface="Aharoni" pitchFamily="2" charset="-79"/>
                <a:cs typeface="Aharoni" pitchFamily="2" charset="-79"/>
              </a:rPr>
              <a:t>Benefits</a:t>
            </a:r>
            <a:endParaRPr lang="en-GB" sz="1800" dirty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  </a:t>
            </a:r>
            <a:r>
              <a:rPr lang="en-GB" b="1" dirty="0"/>
              <a:t>shorten pedestrian    crossing distance.</a:t>
            </a:r>
          </a:p>
          <a:p>
            <a:pPr>
              <a:buFont typeface="Wingdings" pitchFamily="2" charset="2"/>
              <a:buChar char="Ø"/>
            </a:pPr>
            <a:r>
              <a:rPr lang="en-GB" b="1" dirty="0"/>
              <a:t> slows traffic.</a:t>
            </a:r>
          </a:p>
          <a:p>
            <a:pPr>
              <a:buFont typeface="Wingdings" pitchFamily="2" charset="2"/>
              <a:buChar char="Ø"/>
            </a:pPr>
            <a:r>
              <a:rPr lang="en-GB" b="1" dirty="0"/>
              <a:t>lowers vehicle speeds.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22151" y="2357430"/>
            <a:ext cx="512184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1.4 ACCESS TO DESTINATIONS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8353"/>
          <a:stretch>
            <a:fillRect/>
          </a:stretch>
        </p:blipFill>
        <p:spPr bwMode="auto">
          <a:xfrm>
            <a:off x="5485028" y="2214554"/>
            <a:ext cx="36589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2214554"/>
            <a:ext cx="5857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itchFamily="34" charset="0"/>
              </a:rPr>
              <a:t>Pedestrian destinations 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 points of interest are normally places that people find useful</a:t>
            </a:r>
            <a:r>
              <a:rPr lang="en-GB" sz="2800" dirty="0">
                <a:latin typeface="Arial Black" pitchFamily="34" charset="0"/>
              </a:rPr>
              <a:t> or interesting uses concentrate.</a:t>
            </a:r>
          </a:p>
          <a:p>
            <a:r>
              <a:rPr lang="en-GB" sz="2800" dirty="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ACCESS TO DESTINATIONS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714488"/>
            <a:ext cx="8929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High-quality networks should be provided </a:t>
            </a:r>
            <a:r>
              <a:rPr lang="en-GB" sz="2400" dirty="0">
                <a:latin typeface="Arial Black" pitchFamily="34" charset="0"/>
              </a:rPr>
              <a:t>particularly between key destinations such as residential areas, schools, shopping areas, bus stops, stations, and places of work.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t="14232" b="8246"/>
          <a:stretch>
            <a:fillRect/>
          </a:stretch>
        </p:blipFill>
        <p:spPr bwMode="auto">
          <a:xfrm>
            <a:off x="2786050" y="3286124"/>
            <a:ext cx="39290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ACCESS TO DESTINATIONS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68881" y="1643050"/>
            <a:ext cx="507511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1928802"/>
            <a:ext cx="4000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itchFamily="34" charset="0"/>
              </a:rPr>
              <a:t>Benefits</a:t>
            </a:r>
          </a:p>
          <a:p>
            <a:pPr>
              <a:buFont typeface="Wingdings" pitchFamily="2" charset="2"/>
              <a:buChar char="Ø"/>
            </a:pPr>
            <a:endParaRPr lang="en-GB" sz="2400" dirty="0">
              <a:latin typeface="Arial Black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latin typeface="Arial Black" pitchFamily="34" charset="0"/>
                <a:cs typeface="Arial" pitchFamily="34" charset="0"/>
              </a:rPr>
              <a:t>saving time and money.</a:t>
            </a:r>
          </a:p>
          <a:p>
            <a:pPr>
              <a:buFont typeface="Wingdings" pitchFamily="2" charset="2"/>
              <a:buChar char="Ø"/>
            </a:pPr>
            <a:endParaRPr lang="en-GB" sz="2400" dirty="0">
              <a:latin typeface="Arial Black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latin typeface="Arial Black" pitchFamily="34" charset="0"/>
                <a:cs typeface="Arial" pitchFamily="34" charset="0"/>
              </a:rPr>
              <a:t>improve street activity , flexible use of buildings, and crime prevention.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72066" y="5357826"/>
            <a:ext cx="100013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075"/>
          <a:stretch>
            <a:fillRect/>
          </a:stretch>
        </p:blipFill>
        <p:spPr bwMode="auto">
          <a:xfrm>
            <a:off x="857224" y="1500175"/>
            <a:ext cx="7929618" cy="546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2.TRAFFIC CALMING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5926"/>
            <a:ext cx="8229600" cy="462560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Lower automobile </a:t>
            </a:r>
            <a:r>
              <a:rPr lang="en-GB" sz="2400" dirty="0">
                <a:latin typeface="Arial Black" pitchFamily="34" charset="0"/>
              </a:rPr>
              <a:t>speeds, especially those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below 35 km/hr,</a:t>
            </a:r>
            <a:r>
              <a:rPr lang="en-GB" sz="2400" dirty="0">
                <a:latin typeface="Arial Black" pitchFamily="34" charset="0"/>
              </a:rPr>
              <a:t> have been found to greatly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lessen the risk </a:t>
            </a:r>
            <a:r>
              <a:rPr lang="en-GB" sz="2400" dirty="0">
                <a:latin typeface="Arial Black" pitchFamily="34" charset="0"/>
              </a:rPr>
              <a:t>of fatalities. </a:t>
            </a:r>
          </a:p>
          <a:p>
            <a:endParaRPr lang="en-GB" sz="2400" dirty="0">
              <a:latin typeface="Arial Black" pitchFamily="34" charset="0"/>
            </a:endParaRPr>
          </a:p>
          <a:p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Creating safer streets </a:t>
            </a:r>
            <a:r>
              <a:rPr lang="en-GB" sz="2400" dirty="0">
                <a:latin typeface="Arial Black" pitchFamily="34" charset="0"/>
              </a:rPr>
              <a:t>when cars are present means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balancing the 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tension between vehicle speeds and the safety of pedestrians, </a:t>
            </a:r>
            <a:r>
              <a:rPr lang="en-GB" sz="2400" dirty="0">
                <a:latin typeface="Arial Black" pitchFamily="34" charset="0"/>
              </a:rPr>
              <a:t>cyclists, and motor vehicle.</a:t>
            </a:r>
            <a:endParaRPr lang="en-GB" sz="2800" dirty="0">
              <a:latin typeface="Arial Black" pitchFamily="34" charset="0"/>
            </a:endParaRPr>
          </a:p>
          <a:p>
            <a:endParaRPr lang="en-GB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52728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haroni" pitchFamily="2" charset="-79"/>
                <a:cs typeface="Aharoni" pitchFamily="2" charset="-79"/>
              </a:rPr>
              <a:t>2.Traffic calming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Speed humps</a:t>
            </a:r>
          </a:p>
          <a:p>
            <a:r>
              <a:rPr lang="en-GB" dirty="0"/>
              <a:t>Speed cushions </a:t>
            </a:r>
          </a:p>
          <a:p>
            <a:r>
              <a:rPr lang="en-GB" dirty="0"/>
              <a:t>Chicanes </a:t>
            </a:r>
          </a:p>
          <a:p>
            <a:r>
              <a:rPr lang="en-GB" dirty="0"/>
              <a:t>Chokers </a:t>
            </a:r>
          </a:p>
          <a:p>
            <a:r>
              <a:rPr lang="en-GB" dirty="0"/>
              <a:t>Curb extensions </a:t>
            </a:r>
          </a:p>
          <a:p>
            <a:r>
              <a:rPr lang="en-GB" dirty="0"/>
              <a:t>Raised pedestrian crossings</a:t>
            </a:r>
          </a:p>
          <a:p>
            <a:r>
              <a:rPr lang="en-GB" dirty="0"/>
              <a:t>Traffic circles </a:t>
            </a:r>
          </a:p>
          <a:p>
            <a:r>
              <a:rPr lang="en-GB" dirty="0"/>
              <a:t>Roundabouts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itchFamily="34" charset="0"/>
              </a:rPr>
              <a:t>2.1 SPEED HUMPS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3286124"/>
            <a:ext cx="6429420" cy="38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71448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Black" pitchFamily="34" charset="0"/>
              </a:rPr>
              <a:t>Speed humps are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raised pavement that can reduce speeds </a:t>
            </a:r>
            <a:r>
              <a:rPr lang="en-GB" sz="2400" b="1" dirty="0">
                <a:latin typeface="Arial Black" pitchFamily="34" charset="0"/>
              </a:rPr>
              <a:t>to a certain limit based on the height and length of the hump. Humps are artificial elevations on the roadway.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itchFamily="34" charset="0"/>
              </a:rPr>
              <a:t>SPEED HUMPS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29124" y="1714488"/>
            <a:ext cx="4342021" cy="50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2143116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Black" pitchFamily="34" charset="0"/>
              </a:rPr>
              <a:t>Benefits</a:t>
            </a:r>
          </a:p>
          <a:p>
            <a:endParaRPr lang="en-GB" sz="2400" b="1" dirty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>
                <a:latin typeface="Arial Black" pitchFamily="34" charset="0"/>
              </a:rPr>
              <a:t>pedestrian/crossing safety.</a:t>
            </a:r>
          </a:p>
          <a:p>
            <a:endParaRPr lang="en-GB" sz="2400" b="1" dirty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>
                <a:latin typeface="Arial Black" pitchFamily="34" charset="0"/>
              </a:rPr>
              <a:t>Low in cost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1934" y="5929330"/>
            <a:ext cx="114300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itchFamily="34" charset="0"/>
              </a:rPr>
              <a:t>SPEED HUMPS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579179"/>
            <a:ext cx="6715172" cy="527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57488" y="2357430"/>
            <a:ext cx="114300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28662" y="1714488"/>
            <a:ext cx="114300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Black" pitchFamily="34" charset="0"/>
              </a:rPr>
              <a:t>2.2 SPEED CUSHIONS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2428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b="1" dirty="0">
                <a:latin typeface="Aharoni" pitchFamily="2" charset="-79"/>
                <a:cs typeface="Aharoni" pitchFamily="2" charset="-79"/>
              </a:rPr>
              <a:t>    Speed cushions are traffic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calming devices designed </a:t>
            </a:r>
            <a:r>
              <a:rPr lang="en-GB" sz="2800" b="1" dirty="0">
                <a:latin typeface="Aharoni" pitchFamily="2" charset="-79"/>
                <a:cs typeface="Aharoni" pitchFamily="2" charset="-79"/>
              </a:rPr>
              <a:t>as several small speed humps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installed across the width</a:t>
            </a:r>
            <a:r>
              <a:rPr lang="en-GB" sz="2800" b="1" dirty="0">
                <a:latin typeface="Aharoni" pitchFamily="2" charset="-79"/>
                <a:cs typeface="Aharoni" pitchFamily="2" charset="-79"/>
              </a:rPr>
              <a:t> of the road with spaces between them, </a:t>
            </a:r>
            <a:r>
              <a:rPr lang="en-GB" sz="2800" dirty="0">
                <a:latin typeface="Aharoni" pitchFamily="2" charset="-79"/>
                <a:cs typeface="Aharoni" pitchFamily="2" charset="-79"/>
              </a:rPr>
              <a:t>Speed cushions 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force cars to slow down.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495730"/>
            <a:ext cx="6215106" cy="33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cst\Desktop\street safty seminar\Captur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625609"/>
          </a:xfrm>
        </p:spPr>
        <p:txBody>
          <a:bodyPr>
            <a:normAutofit/>
          </a:bodyPr>
          <a:lstStyle/>
          <a:p>
            <a:r>
              <a:rPr lang="en-GB" dirty="0"/>
              <a:t>Many of the world’s cities can become safer, healthier places by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the design of their streets and communities</a:t>
            </a:r>
            <a:r>
              <a:rPr lang="en-GB" dirty="0"/>
              <a:t>. </a:t>
            </a:r>
          </a:p>
          <a:p>
            <a:r>
              <a:rPr lang="en-GB" dirty="0"/>
              <a:t>Where public streets have been designed to serve primarily motor vehicle traffic,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can be safer for all users </a:t>
            </a:r>
            <a:r>
              <a:rPr lang="en-GB" dirty="0"/>
              <a:t>if they are designed to serve pedestrians, public transport users, bicyclists, and other public activity.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itchFamily="34" charset="0"/>
              </a:rPr>
              <a:t>SPEED CUSHIONS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29059" y="1500174"/>
            <a:ext cx="5214942" cy="49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2000240"/>
            <a:ext cx="407196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 Black" pitchFamily="34" charset="0"/>
              </a:rPr>
              <a:t>Benefits</a:t>
            </a:r>
          </a:p>
          <a:p>
            <a:r>
              <a:rPr lang="en-GB" dirty="0"/>
              <a:t> </a:t>
            </a:r>
            <a:endParaRPr lang="en-GB" b="1" dirty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b="1" dirty="0">
                <a:latin typeface="Arial Black" pitchFamily="34" charset="0"/>
              </a:rPr>
              <a:t>Slows down vehicle speed severity of crashes.</a:t>
            </a:r>
          </a:p>
          <a:p>
            <a:r>
              <a:rPr lang="en-GB" sz="2000" dirty="0"/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000" dirty="0">
                <a:latin typeface="Arial Black" pitchFamily="34" charset="0"/>
              </a:rPr>
              <a:t>Easy to install, remove and maintain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0430" y="5715016"/>
            <a:ext cx="114300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86182" y="5357826"/>
            <a:ext cx="114300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Aharoni" pitchFamily="2" charset="-79"/>
                <a:cs typeface="Aharoni" pitchFamily="2" charset="-79"/>
              </a:rPr>
              <a:t>2.3 CHICANES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6116" y="2882630"/>
            <a:ext cx="5857885" cy="39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57161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itchFamily="34" charset="0"/>
                <a:cs typeface="Arial" pitchFamily="34" charset="0"/>
              </a:rPr>
              <a:t>Chicanes are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artificial turns </a:t>
            </a:r>
            <a:r>
              <a:rPr lang="en-GB" sz="2400" dirty="0">
                <a:latin typeface="Arial Black" pitchFamily="34" charset="0"/>
                <a:cs typeface="Arial" pitchFamily="34" charset="0"/>
              </a:rPr>
              <a:t>created to slow traffic. They lead to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reduction in the width of the roadway.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3071810"/>
            <a:ext cx="3143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 Black" pitchFamily="34" charset="0"/>
                <a:cs typeface="Arial" pitchFamily="34" charset="0"/>
              </a:rPr>
              <a:t>Or constructed in a zigzag, staggered pattern that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directs drivers away from a straight line,</a:t>
            </a:r>
            <a:r>
              <a:rPr lang="en-GB" sz="2400" dirty="0">
                <a:latin typeface="Arial Black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 Black" pitchFamily="34" charset="0"/>
                <a:cs typeface="Arial" pitchFamily="34" charset="0"/>
              </a:rPr>
              <a:t>which can   reduce vehicular speeds on both one- and two-lane roads.</a:t>
            </a:r>
            <a:endParaRPr lang="en-GB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CHICANES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14745" y="1714488"/>
            <a:ext cx="5429256" cy="49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2844" y="1714488"/>
            <a:ext cx="35719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 Black" pitchFamily="34" charset="0"/>
              </a:rPr>
              <a:t>Benefits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sz="2000" dirty="0">
                <a:latin typeface="Arial Black" pitchFamily="34" charset="0"/>
                <a:cs typeface="Arial" pitchFamily="34" charset="0"/>
              </a:rPr>
              <a:t>Forces to drive more slowly and with greater awareness at midblock locations. </a:t>
            </a:r>
          </a:p>
          <a:p>
            <a:pPr>
              <a:buFont typeface="Wingdings" pitchFamily="2" charset="2"/>
              <a:buChar char="Ø"/>
            </a:pPr>
            <a:endParaRPr lang="en-GB" sz="2000" dirty="0">
              <a:latin typeface="Arial Black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>
              <a:latin typeface="Arial Black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latin typeface="Arial Black" pitchFamily="34" charset="0"/>
                <a:cs typeface="Arial" pitchFamily="34" charset="0"/>
              </a:rPr>
              <a:t>Improving environmental quality.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7752" y="5357826"/>
            <a:ext cx="10001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43240" y="5786454"/>
            <a:ext cx="857256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2.4 CHOKERS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56" y="2857496"/>
            <a:ext cx="674667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34" y="1643050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 Black" pitchFamily="34" charset="0"/>
              </a:rPr>
              <a:t>Chokers are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extensions that narrow a street </a:t>
            </a:r>
            <a:r>
              <a:rPr lang="en-GB" sz="2000" dirty="0">
                <a:latin typeface="Arial Black" pitchFamily="34" charset="0"/>
              </a:rPr>
              <a:t>by </a:t>
            </a:r>
            <a:r>
              <a:rPr lang="en-GB" sz="2000" u="sng" dirty="0">
                <a:latin typeface="Arial Black" pitchFamily="34" charset="0"/>
              </a:rPr>
              <a:t>widening the sidewalks </a:t>
            </a:r>
            <a:r>
              <a:rPr lang="en-GB" sz="2000" dirty="0">
                <a:latin typeface="Arial Black" pitchFamily="34" charset="0"/>
              </a:rPr>
              <a:t>or placing planting strips, effectively.</a:t>
            </a:r>
          </a:p>
          <a:p>
            <a:endParaRPr lang="en-GB" sz="2000" dirty="0">
              <a:latin typeface="Arial Black" pitchFamily="34" charset="0"/>
            </a:endParaRPr>
          </a:p>
          <a:p>
            <a:r>
              <a:rPr lang="en-GB" sz="2000" dirty="0">
                <a:latin typeface="Arial Black" pitchFamily="34" charset="0"/>
              </a:rPr>
              <a:t>They lead to a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reduction</a:t>
            </a:r>
            <a:r>
              <a:rPr lang="en-GB" sz="2000" dirty="0">
                <a:latin typeface="Arial Black" pitchFamily="34" charset="0"/>
              </a:rPr>
              <a:t> in the </a:t>
            </a:r>
            <a:r>
              <a:rPr lang="en-GB" sz="2000" u="sng" dirty="0">
                <a:latin typeface="Arial Black" pitchFamily="34" charset="0"/>
              </a:rPr>
              <a:t>width of the roadway</a:t>
            </a:r>
            <a:r>
              <a:rPr lang="en-GB" sz="2000" dirty="0">
                <a:latin typeface="Arial Black" pitchFamily="34" charset="0"/>
              </a:rPr>
              <a:t>, </a:t>
            </a:r>
            <a:r>
              <a:rPr lang="en-GB" sz="2000" u="sng" dirty="0">
                <a:latin typeface="Arial Black" pitchFamily="34" charset="0"/>
              </a:rPr>
              <a:t>vehicular speeds</a:t>
            </a:r>
            <a:r>
              <a:rPr lang="en-GB" sz="2000" dirty="0">
                <a:latin typeface="Arial Black" pitchFamily="34" charset="0"/>
              </a:rPr>
              <a:t>, and </a:t>
            </a:r>
            <a:r>
              <a:rPr lang="en-GB" sz="2000" u="sng" dirty="0">
                <a:latin typeface="Arial Black" pitchFamily="34" charset="0"/>
              </a:rPr>
              <a:t>pedestrian crossing distance</a:t>
            </a:r>
            <a:r>
              <a:rPr lang="en-GB" sz="2000" dirty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CHOKERS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57321" y="1857364"/>
            <a:ext cx="548667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1595021"/>
            <a:ext cx="35004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 Black" pitchFamily="34" charset="0"/>
              </a:rPr>
              <a:t>Benefits</a:t>
            </a:r>
            <a:r>
              <a:rPr lang="en-GB" sz="2400" b="1" dirty="0"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GB" sz="2000" b="1" dirty="0"/>
          </a:p>
          <a:p>
            <a:pPr>
              <a:buFont typeface="Wingdings" pitchFamily="2" charset="2"/>
              <a:buChar char="Ø"/>
            </a:pPr>
            <a:r>
              <a:rPr lang="en-GB" sz="2400" b="1" dirty="0">
                <a:latin typeface="Arial Black" pitchFamily="34" charset="0"/>
              </a:rPr>
              <a:t>Pedestrian crossing safety.</a:t>
            </a:r>
          </a:p>
          <a:p>
            <a:pPr>
              <a:buFont typeface="Wingdings" pitchFamily="2" charset="2"/>
              <a:buChar char="Ø"/>
            </a:pPr>
            <a:endParaRPr lang="en-GB" sz="2400" b="1" dirty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>
                <a:latin typeface="Arial Black" pitchFamily="34" charset="0"/>
              </a:rPr>
              <a:t>Planting strip for    landscaping or street furniture.</a:t>
            </a:r>
          </a:p>
          <a:p>
            <a:r>
              <a:rPr lang="en-GB" sz="2400" b="1" dirty="0"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>
                <a:latin typeface="Arial Black" pitchFamily="34" charset="0"/>
              </a:rPr>
              <a:t>Reduce pedestrian crossing distance at a midblock location.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430" y="4786322"/>
            <a:ext cx="121444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2.5 CURB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68579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4686"/>
            <a:ext cx="7176264" cy="39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1571612"/>
            <a:ext cx="8216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Curb extensions are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extensions of the sidewalk</a:t>
            </a: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, usually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 intersections </a:t>
            </a: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that </a:t>
            </a:r>
            <a:r>
              <a:rPr lang="en-GB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improve pedestrian visibility and reduce crossing distances</a:t>
            </a: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Can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reduce speeds of turning vehicles </a:t>
            </a: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and offer </a:t>
            </a:r>
            <a:r>
              <a:rPr lang="en-GB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protection to pedestrians.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CURB EXTENSIONS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09050"/>
            <a:ext cx="5429256" cy="48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34" y="1607187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 Black" pitchFamily="34" charset="0"/>
              </a:rPr>
              <a:t>Benefits </a:t>
            </a:r>
          </a:p>
          <a:p>
            <a:endParaRPr lang="en-GB" b="1" dirty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Black" pitchFamily="34" charset="0"/>
              </a:rPr>
              <a:t>Calms traffic by narrowing the roadway. </a:t>
            </a:r>
          </a:p>
          <a:p>
            <a:r>
              <a:rPr lang="en-GB" b="1" dirty="0"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Black" pitchFamily="34" charset="0"/>
              </a:rPr>
              <a:t>Slows turning vehicles and shortens crossing distance</a:t>
            </a:r>
          </a:p>
          <a:p>
            <a:pPr>
              <a:buFont typeface="Wingdings" pitchFamily="2" charset="2"/>
              <a:buChar char="Ø"/>
            </a:pPr>
            <a:endParaRPr lang="en-GB" b="1" dirty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Black" pitchFamily="34" charset="0"/>
              </a:rPr>
              <a:t>Creates space for  street furniture, bike parking, etc. </a:t>
            </a:r>
          </a:p>
          <a:p>
            <a:pPr>
              <a:buFont typeface="Wingdings" pitchFamily="2" charset="2"/>
              <a:buChar char="Ø"/>
            </a:pPr>
            <a:endParaRPr lang="en-GB" b="1" dirty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Black" pitchFamily="34" charset="0"/>
              </a:rPr>
              <a:t> Physically prevents illegal parking near intersections and crossings.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0496" y="5286388"/>
            <a:ext cx="107157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2.6 </a:t>
            </a:r>
            <a:r>
              <a:rPr lang="en-GB" dirty="0">
                <a:latin typeface="Aharoni" pitchFamily="2" charset="-79"/>
                <a:cs typeface="Aharoni" pitchFamily="2" charset="-79"/>
              </a:rPr>
              <a:t>RAISED INTERSECTIONS/ CROSSINGS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14744" y="2902391"/>
            <a:ext cx="5652120" cy="395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1785926"/>
            <a:ext cx="33575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Raised crossings are elevations of the road that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slow cars as pedestrians cross</a:t>
            </a: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either at the intersection or a midblock</a:t>
            </a: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 location. 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The intersection area is </a:t>
            </a: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raised to the same level as the surrounding pavement. 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Ramps are constructed on the access to the raised intersection area.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RAISED INTERSECTIONS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6604" y="1857364"/>
            <a:ext cx="5787396" cy="452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28736"/>
            <a:ext cx="35638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   Benefits </a:t>
            </a:r>
          </a:p>
          <a:p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Vertical elevation </a:t>
            </a: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helps reduce vehicle speeds.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safety of pedestrians crossing 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to the opposite side of a street.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Visually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 turns intersection into 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pedestrian-oriented zone.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Bicycle friendly.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7554" y="5143512"/>
            <a:ext cx="121444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itchFamily="2" charset="-79"/>
                <a:cs typeface="Aharoni" pitchFamily="2" charset="-79"/>
              </a:rPr>
              <a:t>2.7 TRAFFIC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8686800" cy="2828931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haroni" pitchFamily="2" charset="-79"/>
                <a:cs typeface="Aharoni" pitchFamily="2" charset="-79"/>
              </a:rPr>
              <a:t>Traffic circles or rotaries are generally circular central islands in the middle of an intersection.</a:t>
            </a:r>
          </a:p>
          <a:p>
            <a:r>
              <a:rPr lang="en-GB" sz="2000" dirty="0">
                <a:latin typeface="Aharoni" pitchFamily="2" charset="-79"/>
                <a:cs typeface="Aharoni" pitchFamily="2" charset="-79"/>
              </a:rPr>
              <a:t> Entering traffic must typically alter direction and speed to avoid the island, creating a circular flow in one direction.</a:t>
            </a:r>
          </a:p>
          <a:p>
            <a:r>
              <a:rPr lang="en-GB" sz="2000" dirty="0">
                <a:latin typeface="Aharoni" pitchFamily="2" charset="-79"/>
                <a:cs typeface="Aharoni" pitchFamily="2" charset="-79"/>
              </a:rPr>
              <a:t> In most applications, traffic circles replace the stop lights and traffic signs that regulate flow in other intersections.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00438"/>
            <a:ext cx="6653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haroni" pitchFamily="2" charset="-79"/>
                <a:cs typeface="Aharoni" pitchFamily="2" charset="-79"/>
              </a:rPr>
              <a:t>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625609"/>
          </a:xfrm>
        </p:spPr>
        <p:txBody>
          <a:bodyPr>
            <a:normAutofit/>
          </a:bodyPr>
          <a:lstStyle/>
          <a:p>
            <a:pPr marL="690372" indent="-571500">
              <a:buFont typeface="+mj-lt"/>
              <a:buAutoNum type="romanUcPeriod"/>
            </a:pPr>
            <a:r>
              <a:rPr lang="en-GB" sz="2800" dirty="0">
                <a:latin typeface="Aharoni" pitchFamily="2" charset="-79"/>
                <a:cs typeface="Aharoni" pitchFamily="2" charset="-79"/>
              </a:rPr>
              <a:t>Urban design that reduces the need for vehicle travel and fosters safer vehicle speeds.</a:t>
            </a:r>
          </a:p>
        </p:txBody>
      </p:sp>
      <p:pic>
        <p:nvPicPr>
          <p:cNvPr id="4" name="Picture 3" descr="ch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071810"/>
            <a:ext cx="4881481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25609"/>
          </a:xfrm>
        </p:spPr>
        <p:txBody>
          <a:bodyPr>
            <a:normAutofit/>
          </a:bodyPr>
          <a:lstStyle/>
          <a:p>
            <a:pPr marL="690372" indent="-571500">
              <a:buFont typeface="+mj-lt"/>
              <a:buAutoNum type="romanUcPeriod" startAt="2"/>
            </a:pPr>
            <a:r>
              <a:rPr lang="en-GB" sz="2800" dirty="0">
                <a:latin typeface="Aharoni" pitchFamily="2" charset="-79"/>
                <a:cs typeface="Aharoni" pitchFamily="2" charset="-79"/>
              </a:rPr>
              <a:t>Traffic calming measures that reduce vehicle speeds or allow safer crossings</a:t>
            </a:r>
          </a:p>
        </p:txBody>
      </p:sp>
      <p:pic>
        <p:nvPicPr>
          <p:cNvPr id="4" name="Picture 3" descr="colomb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627764"/>
            <a:ext cx="5449626" cy="42302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625609"/>
          </a:xfrm>
        </p:spPr>
        <p:txBody>
          <a:bodyPr>
            <a:normAutofit/>
          </a:bodyPr>
          <a:lstStyle/>
          <a:p>
            <a:pPr marL="690372" indent="-571500">
              <a:buFont typeface="+mj-lt"/>
              <a:buAutoNum type="romanUcPeriod" startAt="3"/>
            </a:pPr>
            <a:r>
              <a:rPr lang="en-GB" sz="2800" dirty="0">
                <a:latin typeface="Aharoni" pitchFamily="2" charset="-79"/>
                <a:cs typeface="Aharoni" pitchFamily="2" charset="-79"/>
              </a:rPr>
              <a:t>Arterial corridors that ensure safer conditions for all road users.</a:t>
            </a:r>
          </a:p>
          <a:p>
            <a:endParaRPr lang="en-GB" sz="2000" dirty="0"/>
          </a:p>
        </p:txBody>
      </p:sp>
      <p:pic>
        <p:nvPicPr>
          <p:cNvPr id="4" name="Picture 3" descr="Mex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714620"/>
            <a:ext cx="5459689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 DESIGN PRINCIPLES</a:t>
            </a:r>
          </a:p>
        </p:txBody>
      </p:sp>
      <p:pic>
        <p:nvPicPr>
          <p:cNvPr id="4" name="Content Placeholder 3" descr="braz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692419"/>
            <a:ext cx="5357850" cy="4165581"/>
          </a:xfrm>
        </p:spPr>
      </p:pic>
      <p:sp>
        <p:nvSpPr>
          <p:cNvPr id="6" name="Rectangle 5"/>
          <p:cNvSpPr/>
          <p:nvPr/>
        </p:nvSpPr>
        <p:spPr>
          <a:xfrm>
            <a:off x="571472" y="16430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1"/>
              </a:buClr>
              <a:buFont typeface="+mj-lt"/>
              <a:buAutoNum type="romanUcPeriod" startAt="4"/>
            </a:pPr>
            <a:r>
              <a:rPr lang="en-GB" sz="2800" dirty="0">
                <a:latin typeface="Aharoni" pitchFamily="2" charset="-79"/>
                <a:cs typeface="Aharoni" pitchFamily="2" charset="-79"/>
              </a:rPr>
              <a:t>A network of connected and specially designed bicycling infrastructure.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 DESIGN PRINCIPLES</a:t>
            </a:r>
          </a:p>
        </p:txBody>
      </p:sp>
      <p:pic>
        <p:nvPicPr>
          <p:cNvPr id="4" name="Content Placeholder 3" descr="Turk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799023"/>
            <a:ext cx="5357850" cy="4058977"/>
          </a:xfrm>
        </p:spPr>
      </p:pic>
      <p:sp>
        <p:nvSpPr>
          <p:cNvPr id="5" name="Rectangle 4"/>
          <p:cNvSpPr/>
          <p:nvPr/>
        </p:nvSpPr>
        <p:spPr>
          <a:xfrm>
            <a:off x="642910" y="178592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1"/>
              </a:buClr>
              <a:buFont typeface="+mj-lt"/>
              <a:buAutoNum type="romanUcPeriod" startAt="5"/>
            </a:pPr>
            <a:r>
              <a:rPr lang="en-GB" sz="2800" dirty="0">
                <a:latin typeface="Aharoni" pitchFamily="2" charset="-79"/>
                <a:cs typeface="Aharoni" pitchFamily="2" charset="-79"/>
              </a:rPr>
              <a:t>Safe pedestrian facilities and access to public spaces.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 DESIGN PRINCIPLES</a:t>
            </a:r>
          </a:p>
        </p:txBody>
      </p:sp>
      <p:pic>
        <p:nvPicPr>
          <p:cNvPr id="4" name="Content Placeholder 3" descr="In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767153"/>
            <a:ext cx="5286412" cy="4090847"/>
          </a:xfrm>
        </p:spPr>
      </p:pic>
      <p:sp>
        <p:nvSpPr>
          <p:cNvPr id="5" name="Rectangle 4"/>
          <p:cNvSpPr/>
          <p:nvPr/>
        </p:nvSpPr>
        <p:spPr>
          <a:xfrm>
            <a:off x="571472" y="1714488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1"/>
              </a:buClr>
              <a:buFont typeface="+mj-lt"/>
              <a:buAutoNum type="romanUcPeriod" startAt="6"/>
            </a:pPr>
            <a:r>
              <a:rPr lang="en-GB" sz="2800" dirty="0">
                <a:latin typeface="Aharoni" pitchFamily="2" charset="-79"/>
                <a:cs typeface="Aharoni" pitchFamily="2" charset="-79"/>
              </a:rPr>
              <a:t>Safe access to mass transport corridors, stations, and stops.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5962</TotalTime>
  <Words>1072</Words>
  <Application>Microsoft Office PowerPoint</Application>
  <PresentationFormat>On-screen Show (4:3)</PresentationFormat>
  <Paragraphs>172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Aharoni</vt:lpstr>
      <vt:lpstr>Arial</vt:lpstr>
      <vt:lpstr>Arial Black</vt:lpstr>
      <vt:lpstr>Calibri</vt:lpstr>
      <vt:lpstr>Corbel</vt:lpstr>
      <vt:lpstr>Times</vt:lpstr>
      <vt:lpstr>Wingdings</vt:lpstr>
      <vt:lpstr>Wingdings 2</vt:lpstr>
      <vt:lpstr>Wingdings 3</vt:lpstr>
      <vt:lpstr>Module</vt:lpstr>
      <vt:lpstr>PowerPoint Presentation</vt:lpstr>
      <vt:lpstr>STREETS SAFER  by Design </vt:lpstr>
      <vt:lpstr>EXECUTIVE SUMMARY</vt:lpstr>
      <vt:lpstr> DESIGN PRINCIPLES</vt:lpstr>
      <vt:lpstr> DESIGN PRINCIPLES</vt:lpstr>
      <vt:lpstr> DESIGN PRINCIPLES</vt:lpstr>
      <vt:lpstr> DESIGN PRINCIPLES</vt:lpstr>
      <vt:lpstr> DESIGN PRINCIPLES</vt:lpstr>
      <vt:lpstr> DESIGN PRINCIPLES</vt:lpstr>
      <vt:lpstr>TRAFFIC SAFETY FOR PEOPLE</vt:lpstr>
      <vt:lpstr>Traffic Safety Across Selected World Cities</vt:lpstr>
      <vt:lpstr>Creating a Safer System for All People</vt:lpstr>
      <vt:lpstr>  1.Key elements of urban form    </vt:lpstr>
      <vt:lpstr>KEY URBAN DESIGN ELEMENTS</vt:lpstr>
      <vt:lpstr>BLOCK SIZE</vt:lpstr>
      <vt:lpstr>BLOCK SIZE </vt:lpstr>
      <vt:lpstr>1.2 CONNECTIVITY</vt:lpstr>
      <vt:lpstr>Connectivity  </vt:lpstr>
      <vt:lpstr>1.3 VEHICLE/TRAVEL LANE            WIDTH</vt:lpstr>
      <vt:lpstr>VEHICLE/TRAVEL LANE WIDTH</vt:lpstr>
      <vt:lpstr>1.4 ACCESS TO DESTINATIONS</vt:lpstr>
      <vt:lpstr>ACCESS TO DESTINATIONS</vt:lpstr>
      <vt:lpstr>ACCESS TO DESTINATIONS</vt:lpstr>
      <vt:lpstr>2.TRAFFIC CALMING MEASURES</vt:lpstr>
      <vt:lpstr>2.Traffic calming</vt:lpstr>
      <vt:lpstr>2.1 SPEED HUMPS</vt:lpstr>
      <vt:lpstr>SPEED HUMPS</vt:lpstr>
      <vt:lpstr>SPEED HUMPS</vt:lpstr>
      <vt:lpstr>2.2 SPEED CUSHIONS </vt:lpstr>
      <vt:lpstr>SPEED CUSHIONS</vt:lpstr>
      <vt:lpstr>2.3 CHICANES</vt:lpstr>
      <vt:lpstr>CHICANES</vt:lpstr>
      <vt:lpstr>2.4 CHOKERS</vt:lpstr>
      <vt:lpstr>CHOKERS</vt:lpstr>
      <vt:lpstr>2.5 CURB EXTENSIONS</vt:lpstr>
      <vt:lpstr>CURB EXTENSIONS</vt:lpstr>
      <vt:lpstr>2.6 RAISED INTERSECTIONS/ CROSSINGS</vt:lpstr>
      <vt:lpstr>RAISED INTERSECTIONS</vt:lpstr>
      <vt:lpstr>2.7 TRAFFIC CIRCLES</vt:lpstr>
    </vt:vector>
  </TitlesOfParts>
  <Company>Shamfuture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Shamfuture</dc:creator>
  <cp:lastModifiedBy>Farah Maysan</cp:lastModifiedBy>
  <cp:revision>118</cp:revision>
  <dcterms:created xsi:type="dcterms:W3CDTF">2017-01-13T10:35:16Z</dcterms:created>
  <dcterms:modified xsi:type="dcterms:W3CDTF">2019-09-02T10:32:25Z</dcterms:modified>
</cp:coreProperties>
</file>