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6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6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0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5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6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7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9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5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8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803" y="754083"/>
            <a:ext cx="7999006" cy="5005449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n-US" sz="1765" b="1" dirty="0">
              <a:solidFill>
                <a:srgbClr val="000000"/>
              </a:solidFill>
            </a:endParaRPr>
          </a:p>
          <a:p>
            <a:pPr marL="0" indent="0" algn="ctr">
              <a:buNone/>
              <a:defRPr/>
            </a:pPr>
            <a:endParaRPr lang="en-US" sz="1765" b="1" dirty="0">
              <a:solidFill>
                <a:srgbClr val="000000"/>
              </a:solidFill>
            </a:endParaRPr>
          </a:p>
          <a:p>
            <a:pPr marL="0" indent="0" algn="ctr">
              <a:buNone/>
              <a:defRPr/>
            </a:pPr>
            <a:endParaRPr lang="en-US" sz="1765" b="1" dirty="0">
              <a:solidFill>
                <a:srgbClr val="000000"/>
              </a:solidFill>
            </a:endParaRPr>
          </a:p>
          <a:p>
            <a:pPr marL="0" indent="0" algn="ctr">
              <a:buNone/>
              <a:defRPr/>
            </a:pPr>
            <a:r>
              <a:rPr lang="en-US" sz="1765" b="1" dirty="0">
                <a:solidFill>
                  <a:srgbClr val="000000"/>
                </a:solidFill>
              </a:rPr>
              <a:t>Department of Architectural </a:t>
            </a:r>
            <a:r>
              <a:rPr lang="en-US" sz="1765" b="1" dirty="0" smtClean="0">
                <a:solidFill>
                  <a:srgbClr val="000000"/>
                </a:solidFill>
              </a:rPr>
              <a:t>Engineering/2</a:t>
            </a:r>
            <a:r>
              <a:rPr lang="en-US" sz="1765" b="1" baseline="30000" dirty="0" smtClean="0">
                <a:solidFill>
                  <a:srgbClr val="000000"/>
                </a:solidFill>
              </a:rPr>
              <a:t>nd</a:t>
            </a:r>
            <a:r>
              <a:rPr lang="en-US" sz="1765" b="1" dirty="0" smtClean="0">
                <a:solidFill>
                  <a:srgbClr val="000000"/>
                </a:solidFill>
              </a:rPr>
              <a:t>  </a:t>
            </a:r>
            <a:r>
              <a:rPr lang="en-US" sz="1765" b="1" dirty="0">
                <a:solidFill>
                  <a:srgbClr val="000000"/>
                </a:solidFill>
              </a:rPr>
              <a:t>stage</a:t>
            </a:r>
          </a:p>
          <a:p>
            <a:pPr marL="0" indent="0" algn="ctr">
              <a:buNone/>
              <a:defRPr/>
            </a:pPr>
            <a:r>
              <a:rPr lang="en-US" sz="1765" b="1" dirty="0">
                <a:solidFill>
                  <a:srgbClr val="000000"/>
                </a:solidFill>
              </a:rPr>
              <a:t>Dr. Zaid Al Hamdany</a:t>
            </a:r>
          </a:p>
          <a:p>
            <a:pPr>
              <a:defRPr/>
            </a:pPr>
            <a:endParaRPr lang="en-US" sz="3177" b="1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76400" y="2220890"/>
            <a:ext cx="6324600" cy="23622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580"/>
              </a:spcBef>
              <a:buClr>
                <a:schemeClr val="accent4">
                  <a:lumMod val="75000"/>
                </a:schemeClr>
              </a:buClr>
              <a:buFont typeface="+mj-lt"/>
              <a:buAutoNum type="alphaLcParenR"/>
              <a:defRPr/>
            </a:pPr>
            <a:r>
              <a:rPr lang="en-US" dirty="0">
                <a:latin typeface="New times roman"/>
                <a:cs typeface="Times New Roman" pitchFamily="18" charset="0"/>
              </a:rPr>
              <a:t>Assembly and erection .</a:t>
            </a:r>
          </a:p>
          <a:p>
            <a:pPr marL="514350" indent="-514350">
              <a:spcBef>
                <a:spcPts val="580"/>
              </a:spcBef>
              <a:buClr>
                <a:schemeClr val="accent4">
                  <a:lumMod val="75000"/>
                </a:schemeClr>
              </a:buClr>
              <a:buFont typeface="+mj-lt"/>
              <a:buAutoNum type="alphaLcParenR"/>
              <a:defRPr/>
            </a:pPr>
            <a:endParaRPr lang="en-US" dirty="0">
              <a:latin typeface="New times roman"/>
              <a:cs typeface="Times New Roman" pitchFamily="18" charset="0"/>
            </a:endParaRPr>
          </a:p>
          <a:p>
            <a:pPr marL="514350" indent="-514350">
              <a:spcBef>
                <a:spcPts val="580"/>
              </a:spcBef>
              <a:buClr>
                <a:schemeClr val="accent4">
                  <a:lumMod val="75000"/>
                </a:schemeClr>
              </a:buClr>
              <a:buFont typeface="+mj-lt"/>
              <a:buAutoNum type="alphaLcParenR"/>
              <a:defRPr/>
            </a:pPr>
            <a:r>
              <a:rPr lang="en-US" dirty="0">
                <a:latin typeface="New times roman"/>
                <a:cs typeface="Times New Roman" pitchFamily="18" charset="0"/>
              </a:rPr>
              <a:t>Concrete placement.</a:t>
            </a:r>
          </a:p>
          <a:p>
            <a:pPr marL="514350" indent="-514350">
              <a:spcBef>
                <a:spcPts val="580"/>
              </a:spcBef>
              <a:buClr>
                <a:schemeClr val="accent4">
                  <a:lumMod val="75000"/>
                </a:schemeClr>
              </a:buClr>
              <a:buFont typeface="+mj-lt"/>
              <a:buAutoNum type="alphaLcParenR"/>
              <a:defRPr/>
            </a:pPr>
            <a:endParaRPr lang="en-US" dirty="0">
              <a:latin typeface="New times roman"/>
              <a:cs typeface="Times New Roman" pitchFamily="18" charset="0"/>
            </a:endParaRPr>
          </a:p>
          <a:p>
            <a:pPr marL="514350" indent="-514350">
              <a:spcBef>
                <a:spcPts val="580"/>
              </a:spcBef>
              <a:buClr>
                <a:schemeClr val="accent4">
                  <a:lumMod val="75000"/>
                </a:schemeClr>
              </a:buClr>
              <a:buFont typeface="+mj-lt"/>
              <a:buAutoNum type="alphaLcParenR"/>
              <a:defRPr/>
            </a:pPr>
            <a:r>
              <a:rPr lang="en-US" dirty="0">
                <a:latin typeface="New times roman"/>
                <a:cs typeface="Times New Roman" pitchFamily="18" charset="0"/>
              </a:rPr>
              <a:t>Stripping and dismantling.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endParaRPr lang="en-US" dirty="0">
              <a:latin typeface="New times roman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 descr="C:\Users\sai ram\Desktop\Formwork\formwor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1524000"/>
            <a:ext cx="9077466" cy="674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New times roman"/>
                <a:ea typeface="+mj-ea"/>
                <a:cs typeface="+mj-cs"/>
              </a:rPr>
              <a:t>Three  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stages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New times roman"/>
                <a:ea typeface="+mj-ea"/>
                <a:cs typeface="+mj-cs"/>
              </a:rPr>
              <a:t>  in  the  formwork process should be accomplished:</a:t>
            </a:r>
          </a:p>
        </p:txBody>
      </p:sp>
      <p:pic>
        <p:nvPicPr>
          <p:cNvPr id="7" name="Picture 6" descr="TN_construction_worker_with_hammer_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3657600"/>
            <a:ext cx="1828800" cy="2349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1F31-741F-4394-A1B3-623BA5D9051E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1610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686066" y="190502"/>
            <a:ext cx="8229600" cy="571499"/>
          </a:xfrm>
        </p:spPr>
        <p:txBody>
          <a:bodyPr>
            <a:normAutofit fontScale="97500"/>
          </a:bodyPr>
          <a:lstStyle/>
          <a:p>
            <a:pPr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Formwork  detail  for  different structural  members</a:t>
            </a:r>
          </a:p>
          <a:p>
            <a:pPr>
              <a:defRPr/>
            </a:pPr>
            <a:endParaRPr lang="en-US" sz="3600" b="1" u="sng" dirty="0">
              <a:solidFill>
                <a:schemeClr val="accent6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86066" y="6858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latin typeface="New times roman"/>
              </a:rPr>
              <a:t>   </a:t>
            </a:r>
            <a:r>
              <a:rPr lang="en-US" sz="2600" dirty="0">
                <a:latin typeface="New times roman"/>
                <a:cs typeface="Times New Roman" pitchFamily="18" charset="0"/>
              </a:rPr>
              <a:t>In concrete construction formwork is commonly provided for the following structural members.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800" dirty="0">
                <a:latin typeface="New times roman"/>
              </a:rPr>
              <a:t>Wall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800" dirty="0">
                <a:latin typeface="New times roman"/>
              </a:rPr>
              <a:t>Column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800" dirty="0">
                <a:latin typeface="New times roman"/>
              </a:rPr>
              <a:t>Slabs &amp; Beams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800" dirty="0">
                <a:latin typeface="New times roman"/>
              </a:rPr>
              <a:t>Stairs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800" dirty="0">
                <a:latin typeface="New times roman"/>
              </a:rPr>
              <a:t>Chimneys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800" dirty="0">
                <a:latin typeface="New times roman"/>
              </a:rPr>
              <a:t>Water tanks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800" dirty="0">
                <a:latin typeface="New times roman"/>
              </a:rPr>
              <a:t>Towers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New times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5DE3-FE97-4171-8597-894329990720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2554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779494" y="801289"/>
            <a:ext cx="2792506" cy="49411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New times roman"/>
              </a:rPr>
              <a:t>Formwork  for  Wall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70476" y="1214698"/>
            <a:ext cx="4953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It consists of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Timber sheeting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Vertical posts (Stud)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Horizontal members (Wales)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Ties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After completing one side of formwork reinforcement is provided at the place then the second side formwork is provided.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752600" y="152401"/>
            <a:ext cx="22860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7. Form Work</a:t>
            </a:r>
          </a:p>
        </p:txBody>
      </p:sp>
      <p:pic>
        <p:nvPicPr>
          <p:cNvPr id="6" name="Picture 2" descr="npo000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2"/>
          <a:stretch>
            <a:fillRect/>
          </a:stretch>
        </p:blipFill>
        <p:spPr bwMode="auto">
          <a:xfrm>
            <a:off x="1671918" y="1627632"/>
            <a:ext cx="388580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99F4-9339-44CE-9D2B-2A3F41739D3A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1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548992" y="326282"/>
            <a:ext cx="3023009" cy="511918"/>
          </a:xfrm>
        </p:spPr>
        <p:txBody>
          <a:bodyPr>
            <a:normAutofit fontScale="82500" lnSpcReduction="10000"/>
          </a:bodyPr>
          <a:lstStyle/>
          <a:p>
            <a:pPr>
              <a:defRPr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New times roman"/>
              </a:rPr>
              <a:t>Formwork  for  Column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71714" y="381000"/>
            <a:ext cx="4320086" cy="2819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It consists of the following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Side &amp; End Planks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Yoke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Nut &amp; Bolts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Two end &amp; two side planks are joined by the yokes and bolts.</a:t>
            </a:r>
          </a:p>
        </p:txBody>
      </p:sp>
      <p:pic>
        <p:nvPicPr>
          <p:cNvPr id="6" name="Picture 5" descr="col"/>
          <p:cNvPicPr>
            <a:picLocks noChangeAspect="1" noChangeArrowheads="1"/>
          </p:cNvPicPr>
          <p:nvPr/>
        </p:nvPicPr>
        <p:blipFill>
          <a:blip r:embed="rId2" cstate="print"/>
          <a:srcRect l="5777" t="5005" r="7581" b="6569"/>
          <a:stretch>
            <a:fillRect/>
          </a:stretch>
        </p:blipFill>
        <p:spPr bwMode="auto">
          <a:xfrm>
            <a:off x="1676400" y="1059175"/>
            <a:ext cx="4595314" cy="473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5" t="35821" r="24477" b="15742"/>
          <a:stretch/>
        </p:blipFill>
        <p:spPr bwMode="auto">
          <a:xfrm>
            <a:off x="6958651" y="3314700"/>
            <a:ext cx="2224586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A0A0-FFBE-4E91-8DC7-1ED3AD7853A5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899194" y="389923"/>
            <a:ext cx="3962400" cy="40215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New times roman"/>
              </a:rPr>
              <a:t>Formwork  for  columns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 descr="saeulenfor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059174"/>
            <a:ext cx="4173964" cy="4884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Content Placeholder 3" descr="org_22739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18669" y="1208644"/>
            <a:ext cx="4262772" cy="4884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1135-5479-414D-AC7A-EF8C2F16F5E7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4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012" y="685799"/>
            <a:ext cx="4434840" cy="575772"/>
          </a:xfrm>
        </p:spPr>
        <p:txBody>
          <a:bodyPr/>
          <a:lstStyle/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New times roman"/>
              </a:rPr>
              <a:t>Formwork  for  Slabs  &amp;  beams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: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315200" y="1676400"/>
            <a:ext cx="3048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New times roman"/>
              </a:rPr>
              <a:t>It consists of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latin typeface="New times roman"/>
              </a:rPr>
              <a:t>Sole plates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latin typeface="New times roman"/>
              </a:rPr>
              <a:t>Wedges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latin typeface="New times roman"/>
              </a:rPr>
              <a:t>Props (shores)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latin typeface="New times roman"/>
              </a:rPr>
              <a:t>Head tree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latin typeface="New times roman"/>
              </a:rPr>
              <a:t>Planks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latin typeface="New times roman"/>
              </a:rPr>
              <a:t>Batten (joist)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latin typeface="New times roman"/>
              </a:rPr>
              <a:t>Ledgers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New times roman"/>
              </a:rPr>
              <a:t>Beam formwork rests on head tree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New times roman"/>
              </a:rPr>
              <a:t>Slab form work rests on battens and joists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New times roman"/>
              </a:rPr>
              <a:t>If prop height are more than 8 feet provide horizontal braces.</a:t>
            </a:r>
          </a:p>
        </p:txBody>
      </p:sp>
      <p:pic>
        <p:nvPicPr>
          <p:cNvPr id="5" name="Picture 5" descr="Beam &amp; Column Formwork"/>
          <p:cNvPicPr>
            <a:picLocks noChangeAspect="1" noChangeArrowheads="1"/>
          </p:cNvPicPr>
          <p:nvPr/>
        </p:nvPicPr>
        <p:blipFill>
          <a:blip r:embed="rId2" cstate="print"/>
          <a:srcRect l="22881" t="5786" b="5504"/>
          <a:stretch>
            <a:fillRect/>
          </a:stretch>
        </p:blipFill>
        <p:spPr bwMode="auto">
          <a:xfrm>
            <a:off x="1669913" y="1772558"/>
            <a:ext cx="5562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752600" y="152401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7. Form Work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D873-872A-4285-9060-6EF0A28C32BD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752600" y="948228"/>
            <a:ext cx="3505200" cy="49957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New times roman"/>
              </a:rPr>
              <a:t>Lintel  or  Beam  Formwork: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6" descr="BEAM"/>
          <p:cNvPicPr>
            <a:picLocks noChangeAspect="1" noChangeArrowheads="1"/>
          </p:cNvPicPr>
          <p:nvPr/>
        </p:nvPicPr>
        <p:blipFill>
          <a:blip r:embed="rId2" cstate="print"/>
          <a:srcRect l="2362" r="31516" b="56561"/>
          <a:stretch>
            <a:fillRect/>
          </a:stretch>
        </p:blipFill>
        <p:spPr>
          <a:xfrm>
            <a:off x="1524000" y="2362200"/>
            <a:ext cx="4267200" cy="4495800"/>
          </a:xfrm>
          <a:prstGeom prst="rect">
            <a:avLst/>
          </a:prstGeom>
          <a:noFill/>
        </p:spPr>
      </p:pic>
      <p:pic>
        <p:nvPicPr>
          <p:cNvPr id="6" name="Picture 5" descr="Image1"/>
          <p:cNvPicPr>
            <a:picLocks noChangeAspect="1" noChangeArrowheads="1"/>
          </p:cNvPicPr>
          <p:nvPr/>
        </p:nvPicPr>
        <p:blipFill>
          <a:blip r:embed="rId3" cstate="print"/>
          <a:srcRect l="8868" t="41594" r="12808"/>
          <a:stretch>
            <a:fillRect/>
          </a:stretch>
        </p:blipFill>
        <p:spPr bwMode="auto">
          <a:xfrm>
            <a:off x="5791200" y="2514600"/>
            <a:ext cx="487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752600" y="152401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7. Form Work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203D-6075-4B0B-8489-B8D45DFBD677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0"/>
            <a:ext cx="3048000" cy="548645"/>
          </a:xfrm>
        </p:spPr>
        <p:txBody>
          <a:bodyPr/>
          <a:lstStyle/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New times roman"/>
              </a:rPr>
              <a:t>Formwork of  the Slab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Content Placeholder 7" descr="pep20_01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4941" y="1409700"/>
            <a:ext cx="4251159" cy="4846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sl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905000"/>
            <a:ext cx="4351020" cy="4351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752600" y="152401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7. Form Work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B7-8B95-471F-AF02-C606C45BAE7F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743635" y="906987"/>
            <a:ext cx="3150870" cy="502713"/>
          </a:xfrm>
        </p:spPr>
        <p:txBody>
          <a:bodyPr/>
          <a:lstStyle/>
          <a:p>
            <a:pPr eaLnBrk="1" hangingPunct="1"/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New times roman"/>
              </a:rPr>
              <a:t>Formwork of  Stairs:</a:t>
            </a:r>
          </a:p>
          <a:p>
            <a:pPr eaLnBrk="1" hangingPunct="1"/>
            <a:endParaRPr lang="en-US" sz="3200" b="1" dirty="0">
              <a:solidFill>
                <a:schemeClr val="accent6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0" y="1630886"/>
            <a:ext cx="3810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It consists of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Vertical &amp; inclined posts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Inclined members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- Wooden Planks or sheeting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Stringer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300" dirty="0">
                <a:latin typeface="New times roman"/>
                <a:cs typeface="Times New Roman" pitchFamily="18" charset="0"/>
              </a:rPr>
              <a:t>Riser Planks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300" dirty="0">
              <a:latin typeface="New times roman"/>
              <a:cs typeface="Times New Roman" pitchFamily="18" charset="0"/>
            </a:endParaRPr>
          </a:p>
        </p:txBody>
      </p:sp>
      <p:pic>
        <p:nvPicPr>
          <p:cNvPr id="6" name="Picture 4" descr="stair"/>
          <p:cNvPicPr>
            <a:picLocks noChangeAspect="1" noChangeArrowheads="1"/>
          </p:cNvPicPr>
          <p:nvPr/>
        </p:nvPicPr>
        <p:blipFill>
          <a:blip r:embed="rId2" cstate="print"/>
          <a:srcRect r="3629"/>
          <a:stretch>
            <a:fillRect/>
          </a:stretch>
        </p:blipFill>
        <p:spPr bwMode="auto">
          <a:xfrm>
            <a:off x="1524000" y="1630886"/>
            <a:ext cx="5311422" cy="522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752600" y="152401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7. Form Work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C096-5C7C-44F9-8CD5-1D56C764481D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908159" y="685799"/>
            <a:ext cx="2590800" cy="5334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New times roman"/>
              </a:rPr>
              <a:t>Formwork of Stairs: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Content Placeholder 4" descr="oc08^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24000"/>
            <a:ext cx="3886200" cy="472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stair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524000"/>
            <a:ext cx="4343400" cy="472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752600" y="152401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7. Form Work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96CE-8130-4674-A47E-053AC5475F94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5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604428" y="465936"/>
            <a:ext cx="8730343" cy="5707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Formworks</a:t>
            </a:r>
          </a:p>
          <a:p>
            <a:pPr algn="l"/>
            <a:endParaRPr lang="en-IN" sz="2400" dirty="0">
              <a:latin typeface="New times roman"/>
              <a:cs typeface="Times New Roman" pitchFamily="18" charset="0"/>
            </a:endParaRPr>
          </a:p>
          <a:p>
            <a:pPr algn="l"/>
            <a:endParaRPr lang="en-IN" sz="2400" dirty="0" smtClean="0">
              <a:latin typeface="New times roman"/>
              <a:cs typeface="Times New Roman" pitchFamily="18" charset="0"/>
            </a:endParaRPr>
          </a:p>
          <a:p>
            <a:pPr algn="l"/>
            <a:r>
              <a:rPr lang="en-IN" sz="2400" dirty="0" smtClean="0">
                <a:latin typeface="New times roman"/>
                <a:cs typeface="Times New Roman" pitchFamily="18" charset="0"/>
              </a:rPr>
              <a:t>What </a:t>
            </a:r>
            <a:r>
              <a:rPr lang="en-IN" sz="2400" dirty="0">
                <a:latin typeface="New times roman"/>
                <a:cs typeface="Times New Roman" pitchFamily="18" charset="0"/>
              </a:rPr>
              <a:t>is Formwork?</a:t>
            </a:r>
          </a:p>
          <a:p>
            <a:pPr algn="l"/>
            <a:r>
              <a:rPr lang="en-IN" sz="2400" dirty="0">
                <a:solidFill>
                  <a:srgbClr val="000000"/>
                </a:solidFill>
                <a:latin typeface="New times roman"/>
                <a:ea typeface="+mn-ea"/>
                <a:cs typeface="Times New Roman" pitchFamily="18" charset="0"/>
              </a:rPr>
              <a:t> Formwork is a mould including all supporting structures, used to shape and support the concrete until it attains sufficient strength to carry its own weight.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latin typeface="New times roman"/>
                <a:ea typeface="+mn-ea"/>
                <a:cs typeface="Times New Roman" pitchFamily="18" charset="0"/>
              </a:rPr>
              <a:t>It should be capable of carrying all imposed dead and live loads apart from its own weight.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New times roman"/>
                <a:ea typeface="+mn-ea"/>
                <a:cs typeface="Times New Roman" pitchFamily="18" charset="0"/>
              </a:rPr>
              <a:t>Formwork is commonly made of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New times roman"/>
                <a:ea typeface="+mn-ea"/>
                <a:cs typeface="Times New Roman" pitchFamily="18" charset="0"/>
              </a:rPr>
              <a:t>     Steel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New times roman"/>
                <a:ea typeface="+mn-ea"/>
                <a:cs typeface="Times New Roman" pitchFamily="18" charset="0"/>
              </a:rPr>
              <a:t>     Timber</a:t>
            </a:r>
            <a:endParaRPr lang="en-US" sz="2400" b="1" u="sng" dirty="0">
              <a:latin typeface="New times roman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ADB1-B0AF-4623-A86F-0E92C7800292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878330" y="648476"/>
            <a:ext cx="3455670" cy="410699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New times roman"/>
              </a:rPr>
              <a:t>Formwork of SPIRAL  STAIRS 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Content Placeholder 8" descr="200911142240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438400"/>
            <a:ext cx="381000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image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438400"/>
            <a:ext cx="388620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752600" y="152401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7. Form Work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B81E-79EF-41BA-9B9D-D1783A937082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7_-_Concrete_Wall_Formwo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745" y="1059174"/>
            <a:ext cx="3886200" cy="4713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lots-of-concrete-wall-form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6166" y="1081586"/>
            <a:ext cx="39624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26089" y="207594"/>
            <a:ext cx="40175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New times roman"/>
              </a:rPr>
              <a:t>TIMBER  FORMWORK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FEF7-5912-4B1A-8418-39AE0495FA84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146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-1-050720111937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1"/>
            <a:ext cx="4191000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sell_composed_steel_form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447801"/>
            <a:ext cx="3962400" cy="4406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52982" y="0"/>
            <a:ext cx="33480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New times roman"/>
              </a:rPr>
              <a:t>STEEL  FORMWORK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6532-122A-4556-AFC5-98104313288C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142" y="122830"/>
            <a:ext cx="8686800" cy="7039970"/>
          </a:xfrm>
        </p:spPr>
        <p:txBody>
          <a:bodyPr>
            <a:noAutofit/>
          </a:bodyPr>
          <a:lstStyle/>
          <a:p>
            <a:pPr algn="just"/>
            <a:endParaRPr lang="en-US" sz="2200" dirty="0">
              <a:latin typeface="New times roman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IN" sz="2200" dirty="0">
                <a:latin typeface="New times roman"/>
                <a:cs typeface="Times New Roman" pitchFamily="18" charset="0"/>
              </a:rPr>
              <a:t>Formwork has been in use since the beginning of concrete construction. </a:t>
            </a:r>
            <a:endParaRPr lang="en-US" sz="2200" dirty="0">
              <a:latin typeface="New times roman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IN" sz="2200" dirty="0">
                <a:latin typeface="New times roman"/>
                <a:cs typeface="Times New Roman" pitchFamily="18" charset="0"/>
              </a:rPr>
              <a:t>New materials such as steel, plastics and fibreglass are used in formwork. </a:t>
            </a:r>
            <a:endParaRPr lang="en-US" sz="2200" dirty="0">
              <a:latin typeface="New times roman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IN" sz="2200" dirty="0">
                <a:latin typeface="New times roman"/>
                <a:cs typeface="Times New Roman" pitchFamily="18" charset="0"/>
              </a:rPr>
              <a:t>Greater attention is being given to the design, fabrication, erection and dismantling of formwork </a:t>
            </a:r>
          </a:p>
          <a:p>
            <a:pPr algn="just"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200" dirty="0">
                <a:latin typeface="New times roman"/>
                <a:cs typeface="Times New Roman" pitchFamily="18" charset="0"/>
              </a:rPr>
              <a:t>Formwork is designed according to The ACI Code </a:t>
            </a:r>
          </a:p>
          <a:p>
            <a:pPr marL="0" indent="0" algn="just">
              <a:buClr>
                <a:srgbClr val="FF0000"/>
              </a:buClr>
              <a:buSzPct val="130000"/>
            </a:pPr>
            <a:endParaRPr lang="en-US" sz="2200" dirty="0">
              <a:solidFill>
                <a:srgbClr val="C00000"/>
              </a:solidFill>
              <a:latin typeface="New times roman"/>
              <a:cs typeface="Times New Roman" pitchFamily="18" charset="0"/>
            </a:endParaRPr>
          </a:p>
          <a:p>
            <a:pPr marL="0" indent="0" algn="just">
              <a:buClr>
                <a:srgbClr val="FF0000"/>
              </a:buClr>
              <a:buSzPct val="130000"/>
            </a:pPr>
            <a:r>
              <a:rPr lang="en-US" sz="2200" dirty="0">
                <a:solidFill>
                  <a:srgbClr val="C00000"/>
                </a:solidFill>
                <a:latin typeface="New times roman"/>
                <a:cs typeface="Times New Roman" pitchFamily="18" charset="0"/>
              </a:rPr>
              <a:t>Qualities  of  Formwork</a:t>
            </a:r>
          </a:p>
          <a:p>
            <a:pPr defTabSz="1096963">
              <a:lnSpc>
                <a:spcPct val="15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200" dirty="0">
                <a:latin typeface="New times roman"/>
                <a:cs typeface="Times New Roman" pitchFamily="18" charset="0"/>
              </a:rPr>
              <a:t>It should be water tight.</a:t>
            </a:r>
          </a:p>
          <a:p>
            <a:pPr defTabSz="1096963">
              <a:lnSpc>
                <a:spcPct val="15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200" dirty="0">
                <a:latin typeface="New times roman"/>
                <a:cs typeface="Times New Roman" pitchFamily="18" charset="0"/>
              </a:rPr>
              <a:t>It should be strong.</a:t>
            </a:r>
          </a:p>
          <a:p>
            <a:pPr defTabSz="1096963">
              <a:lnSpc>
                <a:spcPct val="15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200" dirty="0">
                <a:latin typeface="New times roman"/>
                <a:cs typeface="Times New Roman" pitchFamily="18" charset="0"/>
              </a:rPr>
              <a:t>It can be reusable.</a:t>
            </a:r>
          </a:p>
          <a:p>
            <a:pPr defTabSz="1096963">
              <a:lnSpc>
                <a:spcPct val="15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200" dirty="0">
                <a:latin typeface="New times roman"/>
                <a:cs typeface="Times New Roman" pitchFamily="18" charset="0"/>
              </a:rPr>
              <a:t>Its contact surface should be uniform.</a:t>
            </a:r>
          </a:p>
          <a:p>
            <a:pPr defTabSz="1096963">
              <a:lnSpc>
                <a:spcPct val="15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200" dirty="0">
                <a:latin typeface="New times roman"/>
                <a:cs typeface="Times New Roman" pitchFamily="18" charset="0"/>
              </a:rPr>
              <a:t>It should be according to the size of member.</a:t>
            </a:r>
          </a:p>
          <a:p>
            <a:pPr algn="just"/>
            <a:endParaRPr lang="en-US" sz="2200" dirty="0">
              <a:latin typeface="New times roman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313B-2E3F-4F52-A045-C101B308C25C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7530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676400" y="406663"/>
            <a:ext cx="8751558" cy="6451337"/>
          </a:xfrm>
        </p:spPr>
        <p:txBody>
          <a:bodyPr>
            <a:noAutofit/>
          </a:bodyPr>
          <a:lstStyle/>
          <a:p>
            <a:pPr algn="just"/>
            <a:r>
              <a:rPr lang="en-IN" sz="2300" dirty="0">
                <a:latin typeface="New times roman"/>
                <a:cs typeface="Times New Roman" pitchFamily="18" charset="0"/>
              </a:rPr>
              <a:t>In  order  to  successfully  carry out  its function, formwork  must  achieve  a  balance of  following  requirements:</a:t>
            </a:r>
          </a:p>
          <a:p>
            <a:pPr marL="800100" lvl="1" indent="-34290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n-IN" sz="2300" dirty="0">
                <a:latin typeface="New times roman"/>
                <a:cs typeface="Times New Roman" pitchFamily="18" charset="0"/>
              </a:rPr>
              <a:t>Containment</a:t>
            </a:r>
            <a:endParaRPr lang="en-US" sz="2300" dirty="0">
              <a:latin typeface="New times roman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Font typeface="Georgia" pitchFamily="18" charset="0"/>
              <a:buChar char="•"/>
              <a:defRPr/>
            </a:pPr>
            <a:r>
              <a:rPr lang="en-IN" sz="2300" b="1" dirty="0">
                <a:latin typeface="New times roman"/>
                <a:cs typeface="Times New Roman" pitchFamily="18" charset="0"/>
              </a:rPr>
              <a:t>Strength</a:t>
            </a:r>
            <a:endParaRPr lang="en-US" sz="2300" b="1" dirty="0">
              <a:latin typeface="New times roman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Font typeface="Georgia" pitchFamily="18" charset="0"/>
              <a:buChar char="•"/>
              <a:defRPr/>
            </a:pPr>
            <a:r>
              <a:rPr lang="en-IN" sz="2300" dirty="0">
                <a:latin typeface="New times roman"/>
                <a:cs typeface="Times New Roman" pitchFamily="18" charset="0"/>
              </a:rPr>
              <a:t>Resistance To Leakage</a:t>
            </a:r>
            <a:endParaRPr lang="en-US" sz="2300" dirty="0">
              <a:latin typeface="New times roman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Font typeface="Georgia" pitchFamily="18" charset="0"/>
              <a:buChar char="•"/>
              <a:defRPr/>
            </a:pPr>
            <a:r>
              <a:rPr lang="en-IN" sz="2300" dirty="0">
                <a:latin typeface="New times roman"/>
                <a:cs typeface="Times New Roman" pitchFamily="18" charset="0"/>
              </a:rPr>
              <a:t>Accuracy</a:t>
            </a:r>
            <a:endParaRPr lang="en-US" sz="2300" dirty="0">
              <a:latin typeface="New times roman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Font typeface="Georgia" pitchFamily="18" charset="0"/>
              <a:buChar char="•"/>
              <a:defRPr/>
            </a:pPr>
            <a:r>
              <a:rPr lang="en-IN" sz="2300" dirty="0">
                <a:latin typeface="New times roman"/>
                <a:cs typeface="Times New Roman" pitchFamily="18" charset="0"/>
              </a:rPr>
              <a:t>Ease Of Handling</a:t>
            </a:r>
            <a:endParaRPr lang="en-US" sz="2300" dirty="0">
              <a:latin typeface="New times roman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Font typeface="Georgia" pitchFamily="18" charset="0"/>
              <a:buChar char="•"/>
              <a:defRPr/>
            </a:pPr>
            <a:r>
              <a:rPr lang="en-IN" sz="2300" dirty="0">
                <a:latin typeface="New times roman"/>
                <a:cs typeface="Times New Roman" pitchFamily="18" charset="0"/>
              </a:rPr>
              <a:t>Finish And Reuse Potential</a:t>
            </a:r>
            <a:endParaRPr lang="en-US" sz="2300" dirty="0">
              <a:latin typeface="New times roman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Font typeface="Georgia" pitchFamily="18" charset="0"/>
              <a:buChar char="•"/>
              <a:defRPr/>
            </a:pPr>
            <a:r>
              <a:rPr lang="en-IN" sz="2300" dirty="0">
                <a:latin typeface="New times roman"/>
                <a:cs typeface="Times New Roman" pitchFamily="18" charset="0"/>
              </a:rPr>
              <a:t>Access For Concrete</a:t>
            </a:r>
            <a:endParaRPr lang="en-US" sz="2300" dirty="0">
              <a:latin typeface="New times roman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Font typeface="Georgia" pitchFamily="18" charset="0"/>
              <a:buChar char="•"/>
              <a:defRPr/>
            </a:pPr>
            <a:r>
              <a:rPr lang="en-IN" sz="2300" dirty="0">
                <a:latin typeface="New times roman"/>
                <a:cs typeface="Times New Roman" pitchFamily="18" charset="0"/>
              </a:rPr>
              <a:t>Economy</a:t>
            </a:r>
            <a:endParaRPr lang="en-US" sz="2300" dirty="0">
              <a:latin typeface="New times roman"/>
              <a:cs typeface="Times New Roman" pitchFamily="18" charset="0"/>
            </a:endParaRPr>
          </a:p>
          <a:p>
            <a:pPr algn="just"/>
            <a:r>
              <a:rPr lang="en-IN" sz="2300" dirty="0">
                <a:solidFill>
                  <a:srgbClr val="0070C0"/>
                </a:solidFill>
                <a:latin typeface="New times roman"/>
                <a:cs typeface="Times New Roman" pitchFamily="18" charset="0"/>
              </a:rPr>
              <a:t>Containment:</a:t>
            </a:r>
            <a:r>
              <a:rPr lang="en-IN" sz="2300" u="sng" dirty="0">
                <a:solidFill>
                  <a:srgbClr val="0070C0"/>
                </a:solidFill>
                <a:latin typeface="New times roman"/>
                <a:cs typeface="Times New Roman" pitchFamily="18" charset="0"/>
              </a:rPr>
              <a:t> </a:t>
            </a:r>
            <a:r>
              <a:rPr lang="en-IN" sz="2300" dirty="0">
                <a:latin typeface="New times roman"/>
                <a:cs typeface="Times New Roman" pitchFamily="18" charset="0"/>
              </a:rPr>
              <a:t>formwork must be capable of shaping and supporting the fluid concrete until it cures.</a:t>
            </a:r>
          </a:p>
          <a:p>
            <a:pPr algn="just"/>
            <a:r>
              <a:rPr lang="en-IN" sz="2300" dirty="0">
                <a:solidFill>
                  <a:srgbClr val="0070C0"/>
                </a:solidFill>
                <a:latin typeface="New times roman"/>
                <a:cs typeface="Times New Roman" pitchFamily="18" charset="0"/>
              </a:rPr>
              <a:t>Strength: </a:t>
            </a:r>
            <a:r>
              <a:rPr lang="en-IN" sz="2300" dirty="0">
                <a:latin typeface="New times roman"/>
                <a:cs typeface="Times New Roman" pitchFamily="18" charset="0"/>
              </a:rPr>
              <a:t>formwork must be capable of safely withstanding without distortion 	or danger the dead weight of the fluid concrete is placed on it, labour weight, equipment weight and any environmental loadings.</a:t>
            </a:r>
            <a:endParaRPr lang="en-US" sz="2300" dirty="0">
              <a:solidFill>
                <a:schemeClr val="accent3">
                  <a:lumMod val="75000"/>
                </a:schemeClr>
              </a:solidFill>
              <a:latin typeface="New times roman"/>
              <a:cs typeface="Times New Roman" pitchFamily="18" charset="0"/>
            </a:endParaRP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>
                <a:latin typeface="New times roman"/>
              </a:rPr>
              <a:t/>
            </a:r>
            <a:br>
              <a:rPr lang="en-US" sz="2300" dirty="0">
                <a:latin typeface="New times roman"/>
              </a:rPr>
            </a:br>
            <a:endParaRPr lang="en-US" sz="2300" dirty="0">
              <a:latin typeface="New times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19400" y="2133600"/>
            <a:ext cx="6248400" cy="360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23AF-F81B-4188-BB93-66B195D09613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4395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52600" y="122830"/>
            <a:ext cx="8163066" cy="60479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sz="2400" dirty="0">
                <a:solidFill>
                  <a:srgbClr val="0070C0"/>
                </a:solidFill>
                <a:latin typeface="New times roman"/>
                <a:cs typeface="Times New Roman" pitchFamily="18" charset="0"/>
              </a:rPr>
              <a:t>Ease of Handling: </a:t>
            </a:r>
            <a:r>
              <a:rPr lang="en-IN" sz="2400" dirty="0">
                <a:latin typeface="New times roman"/>
                <a:cs typeface="Times New Roman" pitchFamily="18" charset="0"/>
              </a:rPr>
              <a:t>form panels and units should be designed so that their maximum size does not exceed that which can be easily handled by hand or mechanical means. </a:t>
            </a:r>
          </a:p>
          <a:p>
            <a:pPr algn="just">
              <a:buNone/>
            </a:pPr>
            <a:endParaRPr lang="en-IN" sz="2400" dirty="0">
              <a:latin typeface="New times roman"/>
              <a:cs typeface="Times New Roman" pitchFamily="18" charset="0"/>
            </a:endParaRPr>
          </a:p>
          <a:p>
            <a:pPr lvl="1" algn="just"/>
            <a:r>
              <a:rPr lang="en-IN" dirty="0">
                <a:latin typeface="New times roman"/>
                <a:cs typeface="Times New Roman" pitchFamily="18" charset="0"/>
              </a:rPr>
              <a:t>In addition all formwork must also be designed and constructed to include facilities for adjustments, levelling, easing and striking without damage to the form work or concrete.</a:t>
            </a:r>
          </a:p>
          <a:p>
            <a:pPr lvl="1" algn="just"/>
            <a:endParaRPr lang="en-IN" dirty="0">
              <a:latin typeface="New times roman"/>
              <a:cs typeface="Times New Roman" pitchFamily="18" charset="0"/>
            </a:endParaRPr>
          </a:p>
          <a:p>
            <a:pPr algn="just"/>
            <a:r>
              <a:rPr lang="en-IN" sz="2400" dirty="0">
                <a:solidFill>
                  <a:srgbClr val="0070C0"/>
                </a:solidFill>
                <a:latin typeface="New times roman"/>
                <a:cs typeface="Times New Roman" pitchFamily="18" charset="0"/>
              </a:rPr>
              <a:t>Economy: </a:t>
            </a:r>
            <a:r>
              <a:rPr lang="en-IN" sz="2400" dirty="0">
                <a:latin typeface="New times roman"/>
                <a:cs typeface="Times New Roman" pitchFamily="18" charset="0"/>
              </a:rPr>
              <a:t>all the formwork is very expensive. On average about 35% of the total cost of any finished concrete unit or element can be attributed to its formwork; of this just over 40% can be taken for material for formwork and 60% for labour. </a:t>
            </a:r>
          </a:p>
          <a:p>
            <a:pPr algn="just"/>
            <a:endParaRPr lang="en-IN" sz="2400" dirty="0">
              <a:latin typeface="New times roman"/>
              <a:cs typeface="Times New Roman" pitchFamily="18" charset="0"/>
            </a:endParaRPr>
          </a:p>
          <a:p>
            <a:pPr lvl="1" algn="just">
              <a:buClr>
                <a:srgbClr val="FBA576"/>
              </a:buClr>
            </a:pPr>
            <a:r>
              <a:rPr lang="en-IN" dirty="0">
                <a:solidFill>
                  <a:srgbClr val="000000"/>
                </a:solidFill>
                <a:latin typeface="New times roman"/>
                <a:cs typeface="Times New Roman" pitchFamily="18" charset="0"/>
              </a:rPr>
              <a:t>The formwork designer must therefore not only consider the maximum number of times that any form can be reused, but also produce a design that will minimize the time taken for erection and striking.</a:t>
            </a:r>
            <a:endParaRPr lang="en-US" dirty="0">
              <a:solidFill>
                <a:srgbClr val="000000"/>
              </a:solidFill>
              <a:latin typeface="New times roman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BC30-5DE5-47A3-8484-91E03DA340E1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5695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38" y="122830"/>
            <a:ext cx="8229600" cy="45706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580"/>
              </a:spcBef>
              <a:buClr>
                <a:srgbClr val="CDD7D9">
                  <a:lumMod val="50000"/>
                </a:srgbClr>
              </a:buClr>
              <a:defRPr/>
            </a:pPr>
            <a:r>
              <a:rPr lang="en-US" sz="2300" b="1" dirty="0">
                <a:solidFill>
                  <a:srgbClr val="C00000"/>
                </a:solidFill>
                <a:latin typeface="New times roman"/>
              </a:rPr>
              <a:t>Major  objectives  considered  in formwork:</a:t>
            </a:r>
            <a:r>
              <a:rPr lang="en-US" sz="2300" dirty="0">
                <a:solidFill>
                  <a:srgbClr val="C00000"/>
                </a:solidFill>
                <a:latin typeface="New times roman"/>
              </a:rPr>
              <a:t/>
            </a:r>
            <a:br>
              <a:rPr lang="en-US" sz="2300" dirty="0">
                <a:solidFill>
                  <a:srgbClr val="C00000"/>
                </a:solidFill>
                <a:latin typeface="New times roman"/>
              </a:rPr>
            </a:br>
            <a:r>
              <a:rPr lang="en-US" sz="2300" dirty="0">
                <a:solidFill>
                  <a:srgbClr val="0033CC"/>
                </a:solidFill>
                <a:latin typeface="New times roman"/>
              </a:rPr>
              <a:t>1. Quality: </a:t>
            </a:r>
            <a:r>
              <a:rPr lang="en-US" sz="1800" dirty="0">
                <a:solidFill>
                  <a:srgbClr val="000000"/>
                </a:solidFill>
                <a:latin typeface="New times roman"/>
                <a:ea typeface="+mn-ea"/>
                <a:cs typeface="Times New Roman" pitchFamily="18" charset="0"/>
              </a:rPr>
              <a:t>Forms  must  be  designed  and  built  with  sufficient  stiffness  and  accuracy  so  that  the  size,  shape,  position, and  finish  of  the  cast  concrete  are   maintained.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300" dirty="0">
                <a:solidFill>
                  <a:srgbClr val="0033CC"/>
                </a:solidFill>
                <a:latin typeface="New times roman"/>
              </a:rPr>
              <a:t>2. Safety: </a:t>
            </a:r>
            <a:r>
              <a:rPr lang="en-US" sz="1800" dirty="0">
                <a:solidFill>
                  <a:srgbClr val="000000"/>
                </a:solidFill>
                <a:latin typeface="New times roman"/>
                <a:ea typeface="+mn-ea"/>
                <a:cs typeface="Times New Roman" pitchFamily="18" charset="0"/>
              </a:rPr>
              <a:t>Forms  must  be  built  sufficient  strength  and  factor  of  safety   so  that they  have  the  capable  of  all  supporting  loads.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300" dirty="0">
                <a:solidFill>
                  <a:srgbClr val="0033CC"/>
                </a:solidFill>
                <a:latin typeface="New times roman"/>
              </a:rPr>
              <a:t>3. Economy: </a:t>
            </a:r>
            <a:r>
              <a:rPr lang="en-US" sz="1800" dirty="0">
                <a:solidFill>
                  <a:srgbClr val="000000"/>
                </a:solidFill>
                <a:latin typeface="New times roman"/>
                <a:ea typeface="+mn-ea"/>
                <a:cs typeface="Times New Roman" pitchFamily="18" charset="0"/>
              </a:rPr>
              <a:t>Forms  must  be  built  efficiently,  minimizing  time   and  cost.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300" dirty="0">
              <a:solidFill>
                <a:srgbClr val="C00000"/>
              </a:solidFill>
              <a:latin typeface="New times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EBE9-A6F7-4C7B-A488-BB1555BAC299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9748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581"/>
            <a:ext cx="69342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New times roman"/>
                <a:cs typeface="Times New Roman" panose="02020603050405020304" pitchFamily="18" charset="0"/>
              </a:rPr>
              <a:t>Formwork requirements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52982" y="614263"/>
            <a:ext cx="70104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Bef>
                <a:spcPts val="580"/>
              </a:spcBef>
              <a:buClr>
                <a:srgbClr val="C00000"/>
              </a:buClr>
              <a:buSzPct val="130000"/>
              <a:defRPr/>
            </a:pPr>
            <a:r>
              <a:rPr lang="en-US" sz="2200" dirty="0">
                <a:latin typeface="New times roman"/>
                <a:cs typeface="Times New Roman" pitchFamily="18" charset="0"/>
              </a:rPr>
              <a:t>Material should  be cheap and reusable</a:t>
            </a:r>
          </a:p>
          <a:p>
            <a:pPr>
              <a:lnSpc>
                <a:spcPct val="160000"/>
              </a:lnSpc>
              <a:spcBef>
                <a:spcPts val="580"/>
              </a:spcBef>
              <a:buClr>
                <a:srgbClr val="C00000"/>
              </a:buClr>
              <a:buSzPct val="130000"/>
              <a:defRPr/>
            </a:pPr>
            <a:r>
              <a:rPr lang="en-US" sz="2200" dirty="0">
                <a:latin typeface="New times roman"/>
                <a:cs typeface="Times New Roman" pitchFamily="18" charset="0"/>
              </a:rPr>
              <a:t>It should be practically water  proof,  so that  it should  not absorb  water  from concrete</a:t>
            </a:r>
          </a:p>
          <a:p>
            <a:pPr marL="342900" lvl="3" indent="-342900">
              <a:lnSpc>
                <a:spcPct val="160000"/>
              </a:lnSpc>
              <a:spcBef>
                <a:spcPts val="370"/>
              </a:spcBef>
              <a:buClr>
                <a:srgbClr val="C00000"/>
              </a:buClr>
              <a:buSzPct val="130000"/>
              <a:defRPr/>
            </a:pPr>
            <a:r>
              <a:rPr lang="en-US" sz="2200" dirty="0">
                <a:latin typeface="New times roman"/>
                <a:cs typeface="Times New Roman" pitchFamily="18" charset="0"/>
              </a:rPr>
              <a:t>Swelling and shrinkage should be minimum</a:t>
            </a:r>
          </a:p>
          <a:p>
            <a:pPr marL="342900" lvl="3" indent="-342900">
              <a:lnSpc>
                <a:spcPct val="160000"/>
              </a:lnSpc>
              <a:spcBef>
                <a:spcPts val="370"/>
              </a:spcBef>
              <a:buClr>
                <a:srgbClr val="C00000"/>
              </a:buClr>
              <a:buSzPct val="130000"/>
              <a:defRPr/>
            </a:pPr>
            <a:r>
              <a:rPr lang="en-US" sz="2200" dirty="0">
                <a:latin typeface="New times roman"/>
                <a:cs typeface="Times New Roman" pitchFamily="18" charset="0"/>
              </a:rPr>
              <a:t>Strong  enough  to  withstand  all  external  loads</a:t>
            </a:r>
          </a:p>
          <a:p>
            <a:pPr marL="342900" lvl="3" indent="-342900">
              <a:lnSpc>
                <a:spcPct val="160000"/>
              </a:lnSpc>
              <a:spcBef>
                <a:spcPts val="370"/>
              </a:spcBef>
              <a:buClr>
                <a:srgbClr val="C00000"/>
              </a:buClr>
              <a:buSzPct val="130000"/>
              <a:defRPr/>
            </a:pPr>
            <a:r>
              <a:rPr lang="en-US" sz="2200" dirty="0">
                <a:latin typeface="New times roman"/>
                <a:cs typeface="Times New Roman" pitchFamily="18" charset="0"/>
              </a:rPr>
              <a:t>Deflection  should  be minimum</a:t>
            </a:r>
          </a:p>
          <a:p>
            <a:pPr marL="342900" lvl="3" indent="-342900">
              <a:lnSpc>
                <a:spcPct val="160000"/>
              </a:lnSpc>
              <a:spcBef>
                <a:spcPts val="370"/>
              </a:spcBef>
              <a:buClr>
                <a:srgbClr val="C00000"/>
              </a:buClr>
              <a:buSzPct val="130000"/>
              <a:defRPr/>
            </a:pPr>
            <a:r>
              <a:rPr lang="en-US" sz="2200" dirty="0">
                <a:latin typeface="New times roman"/>
                <a:cs typeface="Times New Roman" pitchFamily="18" charset="0"/>
              </a:rPr>
              <a:t>Surface  should  be smooth, and afford easy striping</a:t>
            </a:r>
          </a:p>
          <a:p>
            <a:pPr marL="342900" lvl="3" indent="-342900">
              <a:lnSpc>
                <a:spcPct val="160000"/>
              </a:lnSpc>
              <a:spcBef>
                <a:spcPts val="370"/>
              </a:spcBef>
              <a:buClr>
                <a:srgbClr val="C00000"/>
              </a:buClr>
              <a:buSzPct val="130000"/>
              <a:defRPr/>
            </a:pPr>
            <a:r>
              <a:rPr lang="en-US" sz="2200" dirty="0">
                <a:latin typeface="New times roman"/>
                <a:cs typeface="Times New Roman" pitchFamily="18" charset="0"/>
              </a:rPr>
              <a:t>Light in weight, so that easy to transfer</a:t>
            </a:r>
          </a:p>
          <a:p>
            <a:pPr marL="342900" lvl="3" indent="-342900">
              <a:lnSpc>
                <a:spcPct val="160000"/>
              </a:lnSpc>
              <a:spcBef>
                <a:spcPts val="370"/>
              </a:spcBef>
              <a:buClr>
                <a:srgbClr val="C00000"/>
              </a:buClr>
              <a:buSzPct val="130000"/>
              <a:defRPr/>
            </a:pPr>
            <a:r>
              <a:rPr lang="en-US" sz="2200" dirty="0">
                <a:latin typeface="New times roman"/>
                <a:cs typeface="Times New Roman" pitchFamily="18" charset="0"/>
              </a:rPr>
              <a:t>Joints should be stiff, so that lateral deformation and leak is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New times roman"/>
                <a:cs typeface="Times New Roman" pitchFamily="18" charset="0"/>
              </a:rPr>
              <a:t>minimum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927-617F-4E26-99A5-324A6BFCA9B0}" type="datetime1">
              <a:rPr lang="en-US" smtClean="0"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3781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730</Words>
  <Application>Microsoft Office PowerPoint</Application>
  <PresentationFormat>Widescreen</PresentationFormat>
  <Paragraphs>161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Bradley Hand ITC</vt:lpstr>
      <vt:lpstr>Calibri</vt:lpstr>
      <vt:lpstr>Calibri Light</vt:lpstr>
      <vt:lpstr>Courier New</vt:lpstr>
      <vt:lpstr>Georgia</vt:lpstr>
      <vt:lpstr>New times roman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 objectives  considered  in formwork: 1. Quality: Forms  must  be  designed  and  built  with  sufficient  stiffness  and  accuracy  so  that  the  size,  shape,  position, and  finish  of  the  cast  concrete  are   maintained. 2. Safety: Forms  must  be  built  sufficient  strength  and  factor  of  safety   so  that they  have  the  capable  of  all  supporting  loads. 3. Economy: Forms  must  be  built  efficiently,  minimizing  time   and  cost. </vt:lpstr>
      <vt:lpstr>Formwork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zaid khaleel</dc:creator>
  <cp:lastModifiedBy>zaid khaleel</cp:lastModifiedBy>
  <cp:revision>110</cp:revision>
  <dcterms:created xsi:type="dcterms:W3CDTF">2019-02-10T12:47:02Z</dcterms:created>
  <dcterms:modified xsi:type="dcterms:W3CDTF">2019-04-09T17:04:18Z</dcterms:modified>
</cp:coreProperties>
</file>