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0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5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9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7056-EEA2-4B18-809F-40B1FF51C89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5B74E-DCD8-4E36-9785-09BE4DA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803" y="754083"/>
            <a:ext cx="7999006" cy="5005449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endParaRPr lang="en-US" sz="1765" b="1" dirty="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en-US" sz="1765" b="1" dirty="0">
                <a:solidFill>
                  <a:srgbClr val="000000"/>
                </a:solidFill>
              </a:rPr>
              <a:t>Department of Architectural </a:t>
            </a:r>
            <a:r>
              <a:rPr lang="en-US" sz="1765" b="1" dirty="0" smtClean="0">
                <a:solidFill>
                  <a:srgbClr val="000000"/>
                </a:solidFill>
              </a:rPr>
              <a:t>Engineering/2</a:t>
            </a:r>
            <a:r>
              <a:rPr lang="en-US" sz="1765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1765" b="1" dirty="0" smtClean="0">
                <a:solidFill>
                  <a:srgbClr val="000000"/>
                </a:solidFill>
              </a:rPr>
              <a:t>  </a:t>
            </a:r>
            <a:r>
              <a:rPr lang="en-US" sz="1765" b="1" dirty="0">
                <a:solidFill>
                  <a:srgbClr val="000000"/>
                </a:solidFill>
              </a:rPr>
              <a:t>stage</a:t>
            </a:r>
          </a:p>
          <a:p>
            <a:pPr marL="0" indent="0" algn="ctr">
              <a:buNone/>
              <a:defRPr/>
            </a:pPr>
            <a:r>
              <a:rPr lang="en-US" sz="1765" b="1" dirty="0">
                <a:solidFill>
                  <a:srgbClr val="000000"/>
                </a:solidFill>
              </a:rPr>
              <a:t>Dr. Zaid Al Hamdany</a:t>
            </a:r>
          </a:p>
          <a:p>
            <a:pPr>
              <a:defRPr/>
            </a:pPr>
            <a:endParaRPr lang="en-US" sz="3177" b="1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765175"/>
            <a:ext cx="6403227" cy="45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5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948"/>
            <a:ext cx="10515600" cy="58358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c) Transporting. </a:t>
            </a:r>
            <a:r>
              <a:rPr lang="en-US" sz="2000" dirty="0" smtClean="0"/>
              <a:t>Concrete </a:t>
            </a:r>
            <a:r>
              <a:rPr lang="en-US" sz="2000" dirty="0"/>
              <a:t>can be transported by a variety of methods and </a:t>
            </a:r>
            <a:r>
              <a:rPr lang="en-US" sz="2000" dirty="0" err="1" smtClean="0"/>
              <a:t>equipments</a:t>
            </a:r>
            <a:r>
              <a:rPr lang="en-US" sz="2000" dirty="0" smtClean="0"/>
              <a:t>. </a:t>
            </a:r>
            <a:r>
              <a:rPr lang="en-US" sz="2000" dirty="0"/>
              <a:t>The </a:t>
            </a:r>
            <a:r>
              <a:rPr lang="en-US" sz="2000" dirty="0" smtClean="0"/>
              <a:t>precaution to </a:t>
            </a:r>
            <a:r>
              <a:rPr lang="en-US" sz="2000" dirty="0"/>
              <a:t>be taken while transporting concrete is that the homogeneity obtained at the time of </a:t>
            </a:r>
            <a:r>
              <a:rPr lang="en-US" sz="2000" dirty="0" smtClean="0"/>
              <a:t>mixing should </a:t>
            </a:r>
            <a:r>
              <a:rPr lang="en-US" sz="2000" dirty="0"/>
              <a:t>be maintained while being transported to the final place of deposition. </a:t>
            </a:r>
            <a:endParaRPr lang="en-US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d) Placing. </a:t>
            </a:r>
            <a:r>
              <a:rPr lang="en-US" sz="2000" dirty="0" smtClean="0"/>
              <a:t>It </a:t>
            </a:r>
            <a:r>
              <a:rPr lang="en-US" sz="2000" dirty="0"/>
              <a:t>is not enough that </a:t>
            </a:r>
            <a:r>
              <a:rPr lang="en-US" sz="2000" dirty="0" smtClean="0"/>
              <a:t>a concrete </a:t>
            </a:r>
            <a:r>
              <a:rPr lang="en-US" sz="2000" dirty="0"/>
              <a:t>mix correctly </a:t>
            </a:r>
            <a:r>
              <a:rPr lang="en-US" sz="2000" dirty="0" smtClean="0"/>
              <a:t>designed, batched</a:t>
            </a:r>
            <a:r>
              <a:rPr lang="en-US" sz="2000" dirty="0"/>
              <a:t>, mixed </a:t>
            </a:r>
            <a:r>
              <a:rPr lang="en-US" sz="2000" dirty="0" smtClean="0"/>
              <a:t>and transported</a:t>
            </a:r>
            <a:r>
              <a:rPr lang="en-US" sz="2000" dirty="0"/>
              <a:t>, </a:t>
            </a:r>
            <a:r>
              <a:rPr lang="en-US" sz="2000" dirty="0" smtClean="0"/>
              <a:t>it is </a:t>
            </a:r>
            <a:r>
              <a:rPr lang="en-US" sz="2000" dirty="0"/>
              <a:t>of utmost importance that </a:t>
            </a:r>
            <a:r>
              <a:rPr lang="en-US" sz="2000" dirty="0" smtClean="0"/>
              <a:t>the concrete </a:t>
            </a:r>
            <a:r>
              <a:rPr lang="en-US" sz="2000" dirty="0"/>
              <a:t>must be placed </a:t>
            </a:r>
            <a:r>
              <a:rPr lang="en-US" sz="2000" dirty="0" smtClean="0"/>
              <a:t>in systematic </a:t>
            </a:r>
            <a:r>
              <a:rPr lang="en-US" sz="2000" dirty="0"/>
              <a:t>manner to </a:t>
            </a:r>
            <a:r>
              <a:rPr lang="en-US" sz="2000" dirty="0" smtClean="0"/>
              <a:t>yield optimum </a:t>
            </a:r>
            <a:r>
              <a:rPr lang="en-US" sz="2000" dirty="0"/>
              <a:t>results.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712" y="3238257"/>
            <a:ext cx="4752550" cy="29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8245"/>
            <a:ext cx="10515600" cy="600475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Concrete is invariably laid </a:t>
            </a:r>
            <a:r>
              <a:rPr lang="en-US" sz="2000" dirty="0" smtClean="0"/>
              <a:t>as foundation </a:t>
            </a:r>
            <a:r>
              <a:rPr lang="en-US" sz="2000" dirty="0"/>
              <a:t>bed below the walls </a:t>
            </a:r>
            <a:r>
              <a:rPr lang="en-US" sz="2000" dirty="0" smtClean="0"/>
              <a:t>or columns. Before </a:t>
            </a:r>
            <a:r>
              <a:rPr lang="en-US" sz="2000" dirty="0"/>
              <a:t>placing the concrete in </a:t>
            </a:r>
            <a:r>
              <a:rPr lang="en-US" sz="2000" dirty="0" smtClean="0"/>
              <a:t>the foundation</a:t>
            </a:r>
            <a:r>
              <a:rPr lang="en-US" sz="2000" dirty="0"/>
              <a:t>, all the loose earth must </a:t>
            </a:r>
            <a:r>
              <a:rPr lang="en-US" sz="2000" dirty="0" smtClean="0"/>
              <a:t>be removed </a:t>
            </a:r>
            <a:r>
              <a:rPr lang="en-US" sz="2000" dirty="0"/>
              <a:t>from the bed. Any root of </a:t>
            </a:r>
            <a:r>
              <a:rPr lang="en-US" sz="2000" dirty="0" smtClean="0"/>
              <a:t>trees passing </a:t>
            </a:r>
            <a:r>
              <a:rPr lang="en-US" sz="2000" dirty="0"/>
              <a:t>through the foundation must </a:t>
            </a:r>
            <a:r>
              <a:rPr lang="en-US" sz="2000" dirty="0" smtClean="0"/>
              <a:t>be cut</a:t>
            </a:r>
            <a:r>
              <a:rPr lang="en-US" sz="2000" dirty="0"/>
              <a:t>, charred or tarred effectively to </a:t>
            </a:r>
            <a:r>
              <a:rPr lang="en-US" sz="2000" dirty="0" smtClean="0"/>
              <a:t>prevent its </a:t>
            </a:r>
            <a:r>
              <a:rPr lang="en-US" sz="2000" dirty="0"/>
              <a:t>further growth and piercing the </a:t>
            </a:r>
            <a:r>
              <a:rPr lang="en-US" sz="2000" dirty="0" smtClean="0"/>
              <a:t>concrete at </a:t>
            </a:r>
            <a:r>
              <a:rPr lang="en-US" sz="2000" dirty="0"/>
              <a:t>a later date. The surface of the earth, </a:t>
            </a:r>
            <a:r>
              <a:rPr lang="en-US" sz="2000" dirty="0" smtClean="0"/>
              <a:t>if dry</a:t>
            </a:r>
            <a:r>
              <a:rPr lang="en-US" sz="2000" dirty="0"/>
              <a:t>, must be just made damp so that </a:t>
            </a:r>
            <a:r>
              <a:rPr lang="en-US" sz="2000" dirty="0" smtClean="0"/>
              <a:t>the earth </a:t>
            </a:r>
            <a:r>
              <a:rPr lang="en-US" sz="2000" dirty="0"/>
              <a:t>does not absorb water from </a:t>
            </a:r>
            <a:r>
              <a:rPr lang="en-US" sz="2000" dirty="0" smtClean="0"/>
              <a:t>concrete.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i="1" dirty="0"/>
              <a:t>When concrete is laid in great thickness, as in the case of concrete raft for a high </a:t>
            </a:r>
            <a:r>
              <a:rPr lang="en-US" sz="2000" i="1" dirty="0" smtClean="0"/>
              <a:t>rise building </a:t>
            </a:r>
            <a:r>
              <a:rPr lang="en-US" sz="2000" i="1" dirty="0"/>
              <a:t>or in the construction of concrete pier or abutment or in the construction of </a:t>
            </a:r>
            <a:r>
              <a:rPr lang="en-US" sz="2000" i="1" dirty="0" smtClean="0"/>
              <a:t>mass concrete </a:t>
            </a:r>
            <a:r>
              <a:rPr lang="en-US" sz="2000" i="1" dirty="0"/>
              <a:t>dam, concrete is placed in layers. The thickness of layers depends upon the </a:t>
            </a:r>
            <a:r>
              <a:rPr lang="en-US" sz="2000" i="1" dirty="0" smtClean="0"/>
              <a:t>mode of </a:t>
            </a:r>
            <a:r>
              <a:rPr lang="en-US" sz="2000" i="1" dirty="0"/>
              <a:t>compaction. In reinforced concrete, it is a good practice to place concrete in layers of </a:t>
            </a:r>
            <a:r>
              <a:rPr lang="en-US" sz="2000" i="1" dirty="0" smtClean="0"/>
              <a:t>about 15 </a:t>
            </a:r>
            <a:r>
              <a:rPr lang="en-US" sz="2000" i="1" dirty="0"/>
              <a:t>to 30 cm thick and in mass concrete, the thickness of layer may vary anything </a:t>
            </a:r>
            <a:r>
              <a:rPr lang="en-US" sz="2000" i="1" dirty="0" smtClean="0"/>
              <a:t>between 35 </a:t>
            </a:r>
            <a:r>
              <a:rPr lang="en-US" sz="2000" i="1" dirty="0"/>
              <a:t>to 45 cm. Several such layers may be placed in succession to form one lift, provided </a:t>
            </a:r>
            <a:r>
              <a:rPr lang="en-US" sz="2000" i="1" dirty="0" smtClean="0"/>
              <a:t>they follow </a:t>
            </a:r>
            <a:r>
              <a:rPr lang="en-US" sz="2000" i="1" dirty="0"/>
              <a:t>one another quickly enough to avoid cold joints. The thickness of layer is limited by </a:t>
            </a:r>
            <a:r>
              <a:rPr lang="en-US" sz="2000" i="1" dirty="0" smtClean="0"/>
              <a:t>the method </a:t>
            </a:r>
            <a:r>
              <a:rPr lang="en-US" sz="2000" i="1" dirty="0"/>
              <a:t>of compaction and size and frequency of vibrator </a:t>
            </a:r>
            <a:r>
              <a:rPr lang="en-US" sz="2000" i="1" dirty="0" smtClean="0"/>
              <a:t>used.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24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5167"/>
            <a:ext cx="10515600" cy="57517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e) </a:t>
            </a:r>
            <a:r>
              <a:rPr lang="en-US" sz="2400" dirty="0" smtClean="0">
                <a:solidFill>
                  <a:schemeClr val="accent1"/>
                </a:solidFill>
              </a:rPr>
              <a:t>Compacting.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Compaction of concrete is the process adopted for expelling the entrapped air from </a:t>
            </a:r>
            <a:r>
              <a:rPr lang="en-US" sz="2000" dirty="0" smtClean="0"/>
              <a:t>the concrete</a:t>
            </a:r>
            <a:r>
              <a:rPr lang="en-US" sz="2000" dirty="0"/>
              <a:t>. In the process of mixing, transporting and placing of concrete air is likely to </a:t>
            </a:r>
            <a:r>
              <a:rPr lang="en-US" sz="2000" dirty="0" smtClean="0"/>
              <a:t>get entrapped </a:t>
            </a:r>
            <a:r>
              <a:rPr lang="en-US" sz="2000" dirty="0"/>
              <a:t>in the concrete. The lower the workability, higher is the amount of air </a:t>
            </a:r>
            <a:r>
              <a:rPr lang="en-US" sz="2000" dirty="0" smtClean="0"/>
              <a:t>entrapped. In </a:t>
            </a:r>
            <a:r>
              <a:rPr lang="en-US" sz="2000" dirty="0"/>
              <a:t>other words, stiff concrete mix has high percentage of entrapped air and, therefore , </a:t>
            </a:r>
            <a:r>
              <a:rPr lang="en-US" sz="2000" dirty="0" smtClean="0"/>
              <a:t>would need </a:t>
            </a:r>
            <a:r>
              <a:rPr lang="en-US" sz="2000" dirty="0"/>
              <a:t>higher compacting efforts than high workable </a:t>
            </a:r>
            <a:r>
              <a:rPr lang="en-US" sz="2000" dirty="0" smtClean="0"/>
              <a:t>mixes.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59243"/>
            <a:ext cx="8358218" cy="27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969169"/>
            <a:ext cx="7810500" cy="4953000"/>
          </a:xfrm>
        </p:spPr>
      </p:pic>
    </p:spTree>
    <p:extLst>
      <p:ext uri="{BB962C8B-B14F-4D97-AF65-F5344CB8AC3E}">
        <p14:creationId xmlns:p14="http://schemas.microsoft.com/office/powerpoint/2010/main" val="92490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425003"/>
            <a:ext cx="11030755" cy="604019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curing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typical definition of curing (BS 8110, 1997) is ‘the process of preventing the loss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moisture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concrete whilst maintaining a satisfactory temperature regime’.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particular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 adds that the curing regime should prevent the development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temperature gradients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concrete.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definitions exist which include references to hydration, durability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 but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three basic elements to consider: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Moisture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Heat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Time</a:t>
            </a:r>
          </a:p>
        </p:txBody>
      </p:sp>
    </p:spTree>
    <p:extLst>
      <p:ext uri="{BB962C8B-B14F-4D97-AF65-F5344CB8AC3E}">
        <p14:creationId xmlns:p14="http://schemas.microsoft.com/office/powerpoint/2010/main" val="31713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0912"/>
            <a:ext cx="10515600" cy="59500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rgbClr val="0070C0"/>
                </a:solidFill>
              </a:rPr>
              <a:t>Why cure concrete?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the British Standard for the structural use of concrete, BS 8110 (1997),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intention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curing is to protect concrete against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premature drying out, particularly by solar radiation and wind (plastic shrinkage)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leaching out by rain and flowing water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rapid cooling during the first few days after placing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high internal thermal gradients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low temperature or frost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 vibration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impact which may disrupt the concrete and interfere with bond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reinforcement.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Adequate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curing will facilitate, but not necessarily ensure, the optimal development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zone of fresh, newly cast concrete into strong, impermeable, crack-free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durable-hardened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concrete.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6416"/>
            <a:ext cx="10515600" cy="578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CURING METHODS AND </a:t>
            </a:r>
            <a:r>
              <a:rPr lang="en-US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Concrete can be kept moist (and in some cases at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favorable temperature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by three curing methods: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Methods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maintain the presence of mixing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water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concrete during the early hardening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period. These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include ponding or immersion, spraying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fogging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saturated wet coverings. These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afford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cooling through evaporation, which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beneficial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hot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Methods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reduce the loss of mixing 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surface of the concrete. This can be done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covering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concrete with impervious paper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plastic sheets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by applying membrane-forming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curing compounds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09" y="539126"/>
            <a:ext cx="11062655" cy="563783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Methods that accelerate strength gain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supplying heat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additional moisture to the concrete. This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usually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accomplished with live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steam, heating coils,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electrically heated forms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pads.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or combination of methods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chosen depends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factors such as availability of curing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materials, size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shape, and age of concrete, production facilities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place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in a plant), esthetic appearance, and economics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270" y="692524"/>
            <a:ext cx="10533529" cy="54844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pond curing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60" y="1397000"/>
            <a:ext cx="541528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354"/>
            <a:ext cx="10515600" cy="565860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4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</a:t>
            </a: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plastic concrete is a freshly mixed material which can be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moulded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into any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relative quantities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cement, aggregates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mixed together, control the properties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concrete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wet state as well as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hardened state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Workability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enable the concrete to be fully compacted with given efforts, normally a higher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water/ cement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ratio than that calculated by theoretical considerations may be required. That is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say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function of water is also to lubricate the concrete so that the concrete can be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compacted with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effort forthcoming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the site of work. The lubrication required for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concrete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without segregation, for placing without loss of homogeneity,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compacting with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amount of efforts forth-coming and to finish it sufficiently easily, 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quantity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water is of vital importance.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2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9762"/>
            <a:ext cx="10515600" cy="5627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Plastic sheeting curing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67" y="1813679"/>
            <a:ext cx="7041757" cy="30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351"/>
            <a:ext cx="10515600" cy="52906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Steam curing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12" y="1903831"/>
            <a:ext cx="5250788" cy="39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4321"/>
            <a:ext cx="10515600" cy="5732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How long should curing be applied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depends upon: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reason for curing (plastic shrinkage, temperature control, strength, durability, etc.)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size of the element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type of concrete (especially rate of hardening)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ambient conditions during curing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exposure conditions to be expected after curing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the requirements of the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3601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following circumstances warrant particular consideration of curing needs: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horizontal surfaces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dry, hot, windy conditions (one or more of these)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wear-resistant floors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high-strength concrete (initial curing is especially important)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list is not exhaustive and curing may still be of great importance in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conditions. Abrasion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resistance is particularly dependent on good curing but also relies upon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factors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materials and surface finishing.</a:t>
            </a:r>
          </a:p>
        </p:txBody>
      </p:sp>
    </p:spTree>
    <p:extLst>
      <p:ext uri="{BB962C8B-B14F-4D97-AF65-F5344CB8AC3E}">
        <p14:creationId xmlns:p14="http://schemas.microsoft.com/office/powerpoint/2010/main" val="9375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79" y="502276"/>
            <a:ext cx="10904088" cy="58773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proper curing, concrete becomes stronger,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more impermeable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more resistant to stress, abrasion,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freezing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thawing. The improvement is rapid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early ages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continues more slowly thereafter for 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indefinite period. For example,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shows the strength gain of concrete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different moist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curing.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425" y="2681492"/>
            <a:ext cx="4686300" cy="369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409"/>
            <a:ext cx="10515600" cy="56935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g ) finishing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Finishing operation is the last operation in making concrete. Finishing in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sense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apply to all concrete operations. For a beam concreting, finishing may not be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applicable, whereas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the concrete road pavement, airfield pavement or for the flooring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domestic building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careful finishing is of great importance. Concrete is often dubbed as a drab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material, incapable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offering pleasant architectural appearance and finish. This shortcoming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of concrete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is being rectified and concretes these days are made to exhibit pleasant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finishes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Particularly, many types of prefabricated concrete panels used as floor slab or wall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unit 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made in such a way as to give very attractive architectural affect. Even concrete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claddings are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made to give attractive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look.</a:t>
            </a:r>
          </a:p>
          <a:p>
            <a:pPr marL="0" indent="0" algn="just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980"/>
            <a:ext cx="10515600" cy="624354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Factors affecting Workability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42" y="1274950"/>
            <a:ext cx="10429529" cy="37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7475"/>
            <a:ext cx="10515600" cy="576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Measurement of Workability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br>
              <a:rPr lang="en-US" sz="2000" dirty="0">
                <a:solidFill>
                  <a:srgbClr val="C00000"/>
                </a:solidFill>
              </a:rPr>
            </a:br>
            <a:endParaRPr lang="en-US" sz="2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Slump Test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lump test is the most commonly used method of measuring consistency of concrete</a:t>
            </a:r>
            <a:br>
              <a:rPr lang="en-US" sz="2200" dirty="0"/>
            </a:br>
            <a:r>
              <a:rPr lang="en-US" sz="2200" dirty="0"/>
              <a:t>which can be employed either in laboratory or at site of work. It is not a suitable method </a:t>
            </a:r>
            <a:r>
              <a:rPr lang="en-US" sz="2200" dirty="0" smtClean="0"/>
              <a:t>for very </a:t>
            </a:r>
            <a:r>
              <a:rPr lang="en-US" sz="2200" dirty="0"/>
              <a:t>wet or very dry concrete. It does not measure all factors contributing to workability, </a:t>
            </a:r>
            <a:r>
              <a:rPr lang="en-US" sz="2200" dirty="0" smtClean="0"/>
              <a:t>nor is </a:t>
            </a:r>
            <a:r>
              <a:rPr lang="en-US" sz="2200" dirty="0"/>
              <a:t>it always representative of the </a:t>
            </a:r>
            <a:r>
              <a:rPr lang="en-US" sz="2200" dirty="0" err="1"/>
              <a:t>placability</a:t>
            </a:r>
            <a:r>
              <a:rPr lang="en-US" sz="2200" dirty="0"/>
              <a:t> of the concrete. However, it is used </a:t>
            </a:r>
            <a:r>
              <a:rPr lang="en-US" sz="2200" dirty="0" smtClean="0"/>
              <a:t>conveniently as </a:t>
            </a:r>
            <a:r>
              <a:rPr lang="en-US" sz="2200" dirty="0"/>
              <a:t>a control test and gives an indication of the uniformity of concrete from batch to </a:t>
            </a:r>
            <a:r>
              <a:rPr lang="en-US" sz="2200" dirty="0" smtClean="0"/>
              <a:t>batch. Repeated </a:t>
            </a:r>
            <a:r>
              <a:rPr lang="en-US" sz="2200" dirty="0"/>
              <a:t>batches of the same mix, brought to the same slump, will have the same </a:t>
            </a:r>
            <a:r>
              <a:rPr lang="en-US" sz="2200" dirty="0" smtClean="0"/>
              <a:t>water content </a:t>
            </a:r>
            <a:r>
              <a:rPr lang="en-US" sz="2200" dirty="0"/>
              <a:t>and water cement ratio, provided the weights of aggregate, cement and </a:t>
            </a:r>
            <a:r>
              <a:rPr lang="en-US" sz="2200" dirty="0" smtClean="0"/>
              <a:t>admixtures are </a:t>
            </a:r>
            <a:r>
              <a:rPr lang="en-US" sz="2200" dirty="0"/>
              <a:t>uniform and aggregate grading is within acceptable limits. </a:t>
            </a:r>
            <a:br>
              <a:rPr lang="en-US" sz="2200" dirty="0"/>
            </a:br>
            <a:endParaRPr lang="en-US" sz="2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37" y="865489"/>
            <a:ext cx="3184100" cy="2564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1" y="2193408"/>
            <a:ext cx="6350116" cy="37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948"/>
            <a:ext cx="10515600" cy="56120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Slump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57" y="1714499"/>
            <a:ext cx="6724893" cy="39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190"/>
            <a:ext cx="10515600" cy="5553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Process of Manufacture of Concrete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Production </a:t>
            </a:r>
            <a:r>
              <a:rPr lang="en-US" sz="2000" dirty="0"/>
              <a:t>of quality concrete requires meticulous care exercised at every stage </a:t>
            </a:r>
            <a:r>
              <a:rPr lang="en-US" sz="2000" dirty="0" smtClean="0"/>
              <a:t>of manufacture </a:t>
            </a:r>
            <a:r>
              <a:rPr lang="en-US" sz="2000" dirty="0"/>
              <a:t>of concrete. It is interesting to note that the ingredients of good concrete </a:t>
            </a:r>
            <a:r>
              <a:rPr lang="en-US" sz="2000" dirty="0" smtClean="0"/>
              <a:t>and bad </a:t>
            </a:r>
            <a:r>
              <a:rPr lang="en-US" sz="2000" dirty="0"/>
              <a:t>concrete are the same. If meticulous care is not exercised, and good rules are </a:t>
            </a:r>
            <a:r>
              <a:rPr lang="en-US" sz="2000" dirty="0" smtClean="0"/>
              <a:t>not observed</a:t>
            </a:r>
            <a:r>
              <a:rPr lang="en-US" sz="2000" dirty="0"/>
              <a:t>, the resultant concrete is going to be of bad quality. With the same material if </a:t>
            </a:r>
            <a:r>
              <a:rPr lang="en-US" sz="2000" dirty="0" smtClean="0"/>
              <a:t>intense care </a:t>
            </a:r>
            <a:r>
              <a:rPr lang="en-US" sz="2000" dirty="0"/>
              <a:t>is taken to exercise control at every stage, it will result in good concrete. Therefore, it </a:t>
            </a:r>
            <a:r>
              <a:rPr lang="en-US" sz="2000" dirty="0" smtClean="0"/>
              <a:t>is necessary </a:t>
            </a:r>
            <a:r>
              <a:rPr lang="en-US" sz="2000" dirty="0"/>
              <a:t>for us to know what are the good rules to be followed in each stage of </a:t>
            </a:r>
            <a:r>
              <a:rPr lang="en-US" sz="2000" dirty="0" smtClean="0"/>
              <a:t>manufacture of </a:t>
            </a:r>
            <a:r>
              <a:rPr lang="en-US" sz="2000" dirty="0"/>
              <a:t>concrete for producing good quality concrete. The various stages of manufacture </a:t>
            </a:r>
            <a:r>
              <a:rPr lang="en-US" sz="2000" dirty="0" smtClean="0"/>
              <a:t>of concrete </a:t>
            </a:r>
            <a:r>
              <a:rPr lang="en-US" sz="2000" dirty="0"/>
              <a:t>are: </a:t>
            </a:r>
            <a:endParaRPr lang="en-US" sz="20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75" y="4534205"/>
            <a:ext cx="9514355" cy="8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2420"/>
            <a:ext cx="10515600" cy="577761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000" dirty="0" smtClean="0">
                <a:solidFill>
                  <a:schemeClr val="accent1"/>
                </a:solidFill>
              </a:rPr>
              <a:t>Batching:</a:t>
            </a:r>
          </a:p>
          <a:p>
            <a:pPr marL="0" indent="0">
              <a:buNone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measurement of materials for making concrete is known </a:t>
            </a:r>
            <a:r>
              <a:rPr lang="en-US" sz="2000" dirty="0" smtClean="0"/>
              <a:t>as batching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1"/>
                </a:solidFill>
              </a:rPr>
              <a:t>b) Mixing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</a:t>
            </a:r>
            <a:r>
              <a:rPr lang="en-US" sz="2000" dirty="0" smtClean="0"/>
              <a:t>horough </a:t>
            </a:r>
            <a:r>
              <a:rPr lang="en-US" sz="2000" dirty="0"/>
              <a:t>mixing of the materials is essential for the production of uniform concrete. </a:t>
            </a:r>
            <a:r>
              <a:rPr lang="en-US" sz="2000" dirty="0" smtClean="0"/>
              <a:t>The mixing </a:t>
            </a:r>
            <a:r>
              <a:rPr lang="en-US" sz="2000" dirty="0"/>
              <a:t>should ensure that the mass becomes homogeneous, uniform in </a:t>
            </a:r>
            <a:r>
              <a:rPr lang="en-US" sz="2000" dirty="0" err="1"/>
              <a:t>colour</a:t>
            </a:r>
            <a:r>
              <a:rPr lang="en-US" sz="2000" dirty="0"/>
              <a:t> </a:t>
            </a:r>
            <a:r>
              <a:rPr lang="en-US" sz="2000" dirty="0" smtClean="0"/>
              <a:t>and consistency</a:t>
            </a:r>
            <a:r>
              <a:rPr lang="en-US" sz="2000" dirty="0"/>
              <a:t>. There are two methods adopted for mixing concrete: </a:t>
            </a:r>
            <a:br>
              <a:rPr lang="en-US" sz="2000" dirty="0"/>
            </a:br>
            <a:r>
              <a:rPr lang="en-US" sz="2200" b="1" i="1" dirty="0"/>
              <a:t>Hand Mixing</a:t>
            </a:r>
            <a:r>
              <a:rPr lang="en-US" sz="2200" dirty="0"/>
              <a:t>: Hand mixing is </a:t>
            </a:r>
            <a:r>
              <a:rPr lang="en-US" sz="2200" dirty="0" smtClean="0"/>
              <a:t>practiced </a:t>
            </a:r>
            <a:r>
              <a:rPr lang="en-US" sz="2200" dirty="0"/>
              <a:t>for small scale unimportant concrete works. </a:t>
            </a:r>
            <a:r>
              <a:rPr lang="en-US" sz="2200" dirty="0" smtClean="0"/>
              <a:t>As the </a:t>
            </a:r>
            <a:r>
              <a:rPr lang="en-US" sz="2200" dirty="0"/>
              <a:t>mixing cannot be thorough and efficient, it is desirable to add 10 per cent more </a:t>
            </a:r>
            <a:r>
              <a:rPr lang="en-US" sz="2200" dirty="0" smtClean="0"/>
              <a:t>cement to </a:t>
            </a:r>
            <a:r>
              <a:rPr lang="en-US" sz="2200" dirty="0"/>
              <a:t>cater for the inferior concrete produced by this method. 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5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0991"/>
            <a:ext cx="10515600" cy="604552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/>
              <a:t>Hand mixing should be done over an impervious concrete or brick floor of </a:t>
            </a:r>
            <a:r>
              <a:rPr lang="en-US" sz="2000" dirty="0" smtClean="0"/>
              <a:t>sufficiently large </a:t>
            </a:r>
            <a:r>
              <a:rPr lang="en-US" sz="2000" dirty="0"/>
              <a:t>size to take one bag of cement. Spread out the measured quantity of coarse </a:t>
            </a:r>
            <a:r>
              <a:rPr lang="en-US" sz="2000" dirty="0" smtClean="0"/>
              <a:t>aggregate and </a:t>
            </a:r>
            <a:r>
              <a:rPr lang="en-US" sz="2000" dirty="0"/>
              <a:t>fine aggregate in alternate layers. Pour the cement on the top of it, and mix them </a:t>
            </a:r>
            <a:r>
              <a:rPr lang="en-US" sz="2000" dirty="0" smtClean="0"/>
              <a:t>dry by </a:t>
            </a:r>
            <a:r>
              <a:rPr lang="en-US" sz="2000" dirty="0"/>
              <a:t>shovel, turning the mixture over and over again until uniformity of </a:t>
            </a:r>
            <a:r>
              <a:rPr lang="en-US" sz="2000" dirty="0" err="1"/>
              <a:t>colour</a:t>
            </a:r>
            <a:r>
              <a:rPr lang="en-US" sz="2000" dirty="0"/>
              <a:t> is achieved. </a:t>
            </a:r>
            <a:r>
              <a:rPr lang="en-US" sz="2000" dirty="0" smtClean="0"/>
              <a:t>This uniform </a:t>
            </a:r>
            <a:r>
              <a:rPr lang="en-US" sz="2000" dirty="0"/>
              <a:t>mixture is spread out in thickness of about 20 cm. Water is taken in a water-can </a:t>
            </a:r>
            <a:r>
              <a:rPr lang="en-US" sz="2000" dirty="0" smtClean="0"/>
              <a:t>fitted with a </a:t>
            </a:r>
            <a:r>
              <a:rPr lang="en-US" sz="2000" dirty="0"/>
              <a:t>rose-head and sprinkled over the mixture and simultaneously turned over. </a:t>
            </a:r>
            <a:r>
              <a:rPr lang="en-US" sz="2000" dirty="0" smtClean="0"/>
              <a:t>This operation </a:t>
            </a:r>
            <a:r>
              <a:rPr lang="en-US" sz="2000" dirty="0"/>
              <a:t>is continued till such time a good uniform, homogeneous concrete is obtained</a:t>
            </a:r>
            <a:r>
              <a:rPr lang="en-US" sz="20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i="1" dirty="0"/>
              <a:t>Machine Mixing: </a:t>
            </a:r>
            <a:r>
              <a:rPr lang="en-US" sz="2000" dirty="0"/>
              <a:t>Mixing of concrete </a:t>
            </a:r>
            <a:r>
              <a:rPr lang="en-US" sz="2000" dirty="0" smtClean="0"/>
              <a:t>is almost </a:t>
            </a:r>
            <a:r>
              <a:rPr lang="en-US" sz="2000" dirty="0"/>
              <a:t>invariably carried out </a:t>
            </a:r>
            <a:r>
              <a:rPr lang="en-US" sz="2000" dirty="0" smtClean="0"/>
              <a:t>by machine</a:t>
            </a:r>
            <a:r>
              <a:rPr lang="en-US" sz="2000" dirty="0"/>
              <a:t>, </a:t>
            </a:r>
            <a:r>
              <a:rPr lang="en-US" sz="2000" dirty="0" smtClean="0"/>
              <a:t>for reinforced </a:t>
            </a:r>
            <a:r>
              <a:rPr lang="en-US" sz="2000" dirty="0"/>
              <a:t>concrete work and for medium </a:t>
            </a:r>
            <a:r>
              <a:rPr lang="en-US" sz="2000" dirty="0" smtClean="0"/>
              <a:t>or large </a:t>
            </a:r>
            <a:r>
              <a:rPr lang="en-US" sz="2000" dirty="0"/>
              <a:t>scale mass concrete work. </a:t>
            </a:r>
            <a:r>
              <a:rPr lang="en-US" sz="2000" dirty="0" smtClean="0"/>
              <a:t>Machine mixing </a:t>
            </a:r>
            <a:r>
              <a:rPr lang="en-US" sz="2000" dirty="0"/>
              <a:t>is not only efficient, but </a:t>
            </a:r>
            <a:r>
              <a:rPr lang="en-US" sz="2000" dirty="0" smtClean="0"/>
              <a:t>also</a:t>
            </a:r>
            <a:r>
              <a:rPr lang="en-US" sz="2000" dirty="0"/>
              <a:t> </a:t>
            </a:r>
            <a:r>
              <a:rPr lang="en-US" sz="2000" dirty="0" smtClean="0"/>
              <a:t>economical</a:t>
            </a:r>
            <a:r>
              <a:rPr lang="en-US" sz="2000" dirty="0"/>
              <a:t>, when the quantity of concrete </a:t>
            </a:r>
            <a:r>
              <a:rPr lang="en-US" sz="2000" dirty="0" smtClean="0"/>
              <a:t>to be </a:t>
            </a:r>
            <a:r>
              <a:rPr lang="en-US" sz="2000" dirty="0"/>
              <a:t>produced is </a:t>
            </a:r>
            <a:r>
              <a:rPr lang="en-US" sz="2000" dirty="0" smtClean="0"/>
              <a:t>large.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23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1434</Words>
  <Application>Microsoft Office PowerPoint</Application>
  <PresentationFormat>Widescreen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zaid khaleel</dc:creator>
  <cp:lastModifiedBy>zaid khaleel</cp:lastModifiedBy>
  <cp:revision>110</cp:revision>
  <dcterms:created xsi:type="dcterms:W3CDTF">2019-02-10T12:47:02Z</dcterms:created>
  <dcterms:modified xsi:type="dcterms:W3CDTF">2019-04-09T17:04:39Z</dcterms:modified>
</cp:coreProperties>
</file>