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5" r:id="rId7"/>
    <p:sldId id="260" r:id="rId8"/>
    <p:sldId id="261" r:id="rId9"/>
    <p:sldId id="269" r:id="rId10"/>
    <p:sldId id="270" r:id="rId11"/>
    <p:sldId id="262" r:id="rId12"/>
    <p:sldId id="271" r:id="rId13"/>
    <p:sldId id="272" r:id="rId14"/>
    <p:sldId id="273" r:id="rId15"/>
    <p:sldId id="263" r:id="rId16"/>
    <p:sldId id="267"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6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23109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223779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73096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B7056-EEA2-4B18-809F-40B1FF51C89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46500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FB7056-EEA2-4B18-809F-40B1FF51C89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06905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B7056-EEA2-4B18-809F-40B1FF51C89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4133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B7056-EEA2-4B18-809F-40B1FF51C890}"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79346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B7056-EEA2-4B18-809F-40B1FF51C890}"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15917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B7056-EEA2-4B18-809F-40B1FF51C890}"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129329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FB7056-EEA2-4B18-809F-40B1FF51C89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17795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FB7056-EEA2-4B18-809F-40B1FF51C89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5B74E-DCD8-4E36-9785-09BE4DA6F09B}" type="slidenum">
              <a:rPr lang="en-US" smtClean="0"/>
              <a:t>‹#›</a:t>
            </a:fld>
            <a:endParaRPr lang="en-US"/>
          </a:p>
        </p:txBody>
      </p:sp>
    </p:spTree>
    <p:extLst>
      <p:ext uri="{BB962C8B-B14F-4D97-AF65-F5344CB8AC3E}">
        <p14:creationId xmlns:p14="http://schemas.microsoft.com/office/powerpoint/2010/main" val="368568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7056-EEA2-4B18-809F-40B1FF51C890}" type="datetimeFigureOut">
              <a:rPr lang="en-US" smtClean="0"/>
              <a:t>4/19/2019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5B74E-DCD8-4E36-9785-09BE4DA6F09B}" type="slidenum">
              <a:rPr lang="en-US" smtClean="0"/>
              <a:t>‹#›</a:t>
            </a:fld>
            <a:endParaRPr lang="en-US"/>
          </a:p>
        </p:txBody>
      </p:sp>
    </p:spTree>
    <p:extLst>
      <p:ext uri="{BB962C8B-B14F-4D97-AF65-F5344CB8AC3E}">
        <p14:creationId xmlns:p14="http://schemas.microsoft.com/office/powerpoint/2010/main" val="1103691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803" y="754083"/>
            <a:ext cx="7999006" cy="5005449"/>
          </a:xfrm>
        </p:spPr>
        <p:txBody>
          <a:bodyPr/>
          <a:lstStyle/>
          <a:p>
            <a:pPr marL="0" indent="0">
              <a:buNone/>
              <a:defRPr/>
            </a:pPr>
            <a:endParaRPr lang="en-US" dirty="0" smtClean="0"/>
          </a:p>
          <a:p>
            <a:pPr marL="0" indent="0" algn="ctr">
              <a:buNone/>
              <a:defRPr/>
            </a:pPr>
            <a:endParaRPr lang="en-US" dirty="0"/>
          </a:p>
          <a:p>
            <a:pPr marL="0" indent="0" algn="ctr">
              <a:buNone/>
              <a:defRPr/>
            </a:pPr>
            <a:endParaRPr lang="en-US" sz="3200" b="1" dirty="0">
              <a:solidFill>
                <a:srgbClr val="FF0000"/>
              </a:solidFill>
              <a:latin typeface="Arial" panose="020B0604020202020204" pitchFamily="34" charset="0"/>
              <a:cs typeface="Arial" panose="020B0604020202020204" pitchFamily="34" charset="0"/>
            </a:endParaRPr>
          </a:p>
          <a:p>
            <a:pPr marL="0" indent="0" algn="ctr">
              <a:buNone/>
              <a:defRPr/>
            </a:pPr>
            <a:r>
              <a:rPr lang="en-US" sz="3200" b="1" dirty="0" smtClean="0">
                <a:solidFill>
                  <a:srgbClr val="FF0000"/>
                </a:solidFill>
                <a:latin typeface="Arial" panose="020B0604020202020204" pitchFamily="34" charset="0"/>
                <a:cs typeface="Arial" panose="020B0604020202020204" pitchFamily="34" charset="0"/>
              </a:rPr>
              <a:t>Concrete 2</a:t>
            </a:r>
            <a:endParaRPr lang="en-US" sz="2400" dirty="0">
              <a:latin typeface="Arial" panose="020B0604020202020204" pitchFamily="34" charset="0"/>
              <a:cs typeface="Arial" panose="020B0604020202020204" pitchFamily="34" charset="0"/>
            </a:endParaRPr>
          </a:p>
          <a:p>
            <a:pPr marL="0" indent="0" algn="ctr">
              <a:buNone/>
              <a:defRPr/>
            </a:pPr>
            <a:endParaRPr lang="en-US" sz="1765" b="1" dirty="0">
              <a:solidFill>
                <a:srgbClr val="000000"/>
              </a:solidFill>
            </a:endParaRPr>
          </a:p>
          <a:p>
            <a:pPr marL="0" indent="0" algn="ctr">
              <a:buNone/>
              <a:defRPr/>
            </a:pPr>
            <a:endParaRPr lang="en-US" sz="1765" b="1" dirty="0">
              <a:solidFill>
                <a:srgbClr val="000000"/>
              </a:solidFill>
            </a:endParaRPr>
          </a:p>
          <a:p>
            <a:pPr marL="0" indent="0" algn="ctr">
              <a:buNone/>
              <a:defRPr/>
            </a:pPr>
            <a:endParaRPr lang="en-US" sz="1765" b="1" dirty="0">
              <a:solidFill>
                <a:srgbClr val="000000"/>
              </a:solidFill>
            </a:endParaRPr>
          </a:p>
          <a:p>
            <a:pPr marL="0" indent="0" algn="ctr">
              <a:buNone/>
              <a:defRPr/>
            </a:pPr>
            <a:r>
              <a:rPr lang="en-US" sz="1765" b="1" dirty="0">
                <a:solidFill>
                  <a:srgbClr val="000000"/>
                </a:solidFill>
              </a:rPr>
              <a:t>Department of Architectural </a:t>
            </a:r>
            <a:r>
              <a:rPr lang="en-US" sz="1765" b="1" dirty="0" smtClean="0">
                <a:solidFill>
                  <a:srgbClr val="000000"/>
                </a:solidFill>
              </a:rPr>
              <a:t>Engineering/2</a:t>
            </a:r>
            <a:r>
              <a:rPr lang="en-US" sz="1765" b="1" baseline="30000" dirty="0" smtClean="0">
                <a:solidFill>
                  <a:srgbClr val="000000"/>
                </a:solidFill>
              </a:rPr>
              <a:t>nd</a:t>
            </a:r>
            <a:r>
              <a:rPr lang="en-US" sz="1765" b="1" dirty="0" smtClean="0">
                <a:solidFill>
                  <a:srgbClr val="000000"/>
                </a:solidFill>
              </a:rPr>
              <a:t>  </a:t>
            </a:r>
            <a:r>
              <a:rPr lang="en-US" sz="1765" b="1" dirty="0">
                <a:solidFill>
                  <a:srgbClr val="000000"/>
                </a:solidFill>
              </a:rPr>
              <a:t>stage</a:t>
            </a:r>
          </a:p>
          <a:p>
            <a:pPr marL="0" indent="0" algn="ctr">
              <a:buNone/>
              <a:defRPr/>
            </a:pPr>
            <a:r>
              <a:rPr lang="en-US" sz="1765" b="1" dirty="0">
                <a:solidFill>
                  <a:srgbClr val="000000"/>
                </a:solidFill>
              </a:rPr>
              <a:t>Dr. Zaid Al Hamdany</a:t>
            </a:r>
          </a:p>
          <a:p>
            <a:pPr>
              <a:defRPr/>
            </a:pPr>
            <a:endParaRPr lang="en-US" sz="3177" b="1" dirty="0"/>
          </a:p>
          <a:p>
            <a:pPr marL="0" indent="0">
              <a:buNone/>
              <a:defRPr/>
            </a:pPr>
            <a:endParaRPr lang="en-US" dirty="0"/>
          </a:p>
        </p:txBody>
      </p:sp>
    </p:spTree>
    <p:extLst>
      <p:ext uri="{BB962C8B-B14F-4D97-AF65-F5344CB8AC3E}">
        <p14:creationId xmlns:p14="http://schemas.microsoft.com/office/powerpoint/2010/main" val="355386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9849" y="902752"/>
            <a:ext cx="10515600" cy="2413361"/>
          </a:xfrm>
          <a:prstGeom prst="rect">
            <a:avLst/>
          </a:prstGeom>
        </p:spPr>
      </p:pic>
    </p:spTree>
    <p:extLst>
      <p:ext uri="{BB962C8B-B14F-4D97-AF65-F5344CB8AC3E}">
        <p14:creationId xmlns:p14="http://schemas.microsoft.com/office/powerpoint/2010/main" val="49563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6925"/>
            <a:ext cx="10515600" cy="6127062"/>
          </a:xfrm>
        </p:spPr>
        <p:txBody>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Shape of aggregate </a:t>
            </a:r>
          </a:p>
          <a:p>
            <a:pPr marL="0" indent="0">
              <a:lnSpc>
                <a:spcPct val="150000"/>
              </a:lnSpc>
              <a:buNone/>
            </a:pPr>
            <a:r>
              <a:rPr lang="en-US" sz="2000" dirty="0"/>
              <a:t>The shape of aggregates is an important characteristic since it affects the workability </a:t>
            </a:r>
            <a:r>
              <a:rPr lang="en-US" sz="2000" dirty="0" smtClean="0"/>
              <a:t>of concrete</a:t>
            </a:r>
            <a:r>
              <a:rPr lang="en-US" sz="2000" dirty="0"/>
              <a:t>. It is difficult to really measure the shape of irregular body like concrete </a:t>
            </a:r>
            <a:r>
              <a:rPr lang="en-US" sz="2000" dirty="0" smtClean="0"/>
              <a:t>aggregate which </a:t>
            </a:r>
            <a:r>
              <a:rPr lang="en-US" sz="2000" dirty="0"/>
              <a:t>are derived from various rocks. Not only the characteristic of the parent rock, but </a:t>
            </a:r>
            <a:r>
              <a:rPr lang="en-US" sz="2000" dirty="0" smtClean="0"/>
              <a:t>also the </a:t>
            </a:r>
            <a:r>
              <a:rPr lang="en-US" sz="2000" dirty="0"/>
              <a:t>type of crusher used will influence the shape of </a:t>
            </a:r>
            <a:r>
              <a:rPr lang="en-US" sz="2000" dirty="0" smtClean="0"/>
              <a:t>aggregates.</a:t>
            </a:r>
          </a:p>
          <a:p>
            <a:pPr marL="0" indent="0">
              <a:lnSpc>
                <a:spcPct val="150000"/>
              </a:lnSpc>
              <a:buNone/>
            </a:pPr>
            <a:r>
              <a:rPr lang="en-US" sz="2000" dirty="0"/>
              <a:t/>
            </a:r>
            <a:br>
              <a:rPr lang="en-US" sz="2000" dirty="0"/>
            </a:br>
            <a:endParaRPr lang="en-US" sz="2000" dirty="0"/>
          </a:p>
        </p:txBody>
      </p:sp>
      <p:pic>
        <p:nvPicPr>
          <p:cNvPr id="4" name="Picture 3"/>
          <p:cNvPicPr>
            <a:picLocks noChangeAspect="1"/>
          </p:cNvPicPr>
          <p:nvPr/>
        </p:nvPicPr>
        <p:blipFill>
          <a:blip r:embed="rId2"/>
          <a:stretch>
            <a:fillRect/>
          </a:stretch>
        </p:blipFill>
        <p:spPr>
          <a:xfrm>
            <a:off x="838200" y="2949202"/>
            <a:ext cx="8148032" cy="2857529"/>
          </a:xfrm>
          <a:prstGeom prst="rect">
            <a:avLst/>
          </a:prstGeom>
        </p:spPr>
      </p:pic>
    </p:spTree>
    <p:extLst>
      <p:ext uri="{BB962C8B-B14F-4D97-AF65-F5344CB8AC3E}">
        <p14:creationId xmlns:p14="http://schemas.microsoft.com/office/powerpoint/2010/main" val="58407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2858"/>
            <a:ext cx="10515600" cy="6255195"/>
          </a:xfrm>
        </p:spPr>
        <p:txBody>
          <a:bodyPr>
            <a:normAutofit lnSpcReduction="10000"/>
          </a:bodyPr>
          <a:lstStyle/>
          <a:p>
            <a:pPr marL="0" indent="0">
              <a:lnSpc>
                <a:spcPct val="150000"/>
              </a:lnSpc>
              <a:buNone/>
            </a:pPr>
            <a:r>
              <a:rPr lang="en-US" sz="2200" dirty="0" smtClean="0"/>
              <a:t>Based on their shape, aggregates can be </a:t>
            </a:r>
            <a:r>
              <a:rPr lang="en-US" sz="2200" dirty="0"/>
              <a:t>classified as rounded, irregular, angular, and flaky. </a:t>
            </a:r>
            <a:br>
              <a:rPr lang="en-US" sz="2200" dirty="0"/>
            </a:br>
            <a:r>
              <a:rPr lang="en-US" sz="2200" b="1" i="1" dirty="0"/>
              <a:t/>
            </a:r>
            <a:br>
              <a:rPr lang="en-US" sz="2200" b="1" i="1" dirty="0"/>
            </a:br>
            <a:r>
              <a:rPr lang="en-US" sz="2000" b="1" i="1" dirty="0" smtClean="0"/>
              <a:t>Rounded aggregate </a:t>
            </a:r>
            <a:r>
              <a:rPr lang="en-US" sz="2000" dirty="0"/>
              <a:t>These are generally obtained from river or sea shore and </a:t>
            </a:r>
            <a:r>
              <a:rPr lang="en-US" sz="2000" dirty="0" smtClean="0"/>
              <a:t>produce minimum </a:t>
            </a:r>
            <a:r>
              <a:rPr lang="en-US" sz="2000" dirty="0"/>
              <a:t>voids (about 32 per cent) in the concrete. They have minimum ratio of surface area </a:t>
            </a:r>
            <a:r>
              <a:rPr lang="en-US" sz="2000" dirty="0" smtClean="0"/>
              <a:t> to </a:t>
            </a:r>
            <a:r>
              <a:rPr lang="en-US" sz="2000" dirty="0"/>
              <a:t>the volume, and the cement paste required is minimum. Poor interlocking bond makes </a:t>
            </a:r>
            <a:r>
              <a:rPr lang="en-US" sz="2000" dirty="0" smtClean="0"/>
              <a:t>it unsuitable </a:t>
            </a:r>
            <a:r>
              <a:rPr lang="en-US" sz="2000" dirty="0"/>
              <a:t>for high strength concrete and pavements. </a:t>
            </a:r>
            <a:br>
              <a:rPr lang="en-US" sz="2000" dirty="0"/>
            </a:br>
            <a:endParaRPr lang="en-US" sz="2000" dirty="0" smtClean="0"/>
          </a:p>
          <a:p>
            <a:pPr marL="0" indent="0">
              <a:lnSpc>
                <a:spcPct val="150000"/>
              </a:lnSpc>
              <a:buNone/>
            </a:pPr>
            <a:r>
              <a:rPr lang="en-US" sz="2000" b="1" i="1" dirty="0" smtClean="0"/>
              <a:t>Irregular aggregate</a:t>
            </a:r>
          </a:p>
          <a:p>
            <a:pPr marL="0" indent="0">
              <a:lnSpc>
                <a:spcPct val="150000"/>
              </a:lnSpc>
              <a:buNone/>
            </a:pPr>
            <a:r>
              <a:rPr lang="en-US" sz="2000" dirty="0"/>
              <a:t>They have voids about 36 per cent and require more cement paste </a:t>
            </a:r>
            <a:r>
              <a:rPr lang="en-US" sz="2000" dirty="0" smtClean="0"/>
              <a:t>as compared </a:t>
            </a:r>
            <a:r>
              <a:rPr lang="en-US" sz="2000" dirty="0"/>
              <a:t>to rounded aggregate. Because of irregularity in shape they develop good bond </a:t>
            </a:r>
            <a:r>
              <a:rPr lang="en-US" sz="2000" dirty="0" smtClean="0"/>
              <a:t>and are </a:t>
            </a:r>
            <a:r>
              <a:rPr lang="en-US" sz="2000" dirty="0"/>
              <a:t>suitable for making ordinary concrete. </a:t>
            </a:r>
            <a:br>
              <a:rPr lang="en-US" sz="2000" dirty="0"/>
            </a:br>
            <a:endParaRPr lang="en-US" sz="2000" dirty="0" smtClean="0"/>
          </a:p>
          <a:p>
            <a:pPr marL="0" indent="0">
              <a:buNone/>
            </a:pPr>
            <a:endParaRPr lang="en-US" sz="2000" dirty="0"/>
          </a:p>
        </p:txBody>
      </p:sp>
    </p:spTree>
    <p:extLst>
      <p:ext uri="{BB962C8B-B14F-4D97-AF65-F5344CB8AC3E}">
        <p14:creationId xmlns:p14="http://schemas.microsoft.com/office/powerpoint/2010/main" val="402639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882"/>
            <a:ext cx="10515600" cy="5981457"/>
          </a:xfrm>
        </p:spPr>
        <p:txBody>
          <a:bodyPr/>
          <a:lstStyle/>
          <a:p>
            <a:pPr marL="0" indent="0">
              <a:lnSpc>
                <a:spcPct val="150000"/>
              </a:lnSpc>
              <a:buNone/>
            </a:pPr>
            <a:r>
              <a:rPr lang="en-US" sz="2000" b="1" i="1" dirty="0" smtClean="0">
                <a:latin typeface="Arial" panose="020B0604020202020204" pitchFamily="34" charset="0"/>
                <a:cs typeface="Arial" panose="020B0604020202020204" pitchFamily="34" charset="0"/>
              </a:rPr>
              <a:t>Angular aggregate</a:t>
            </a:r>
          </a:p>
          <a:p>
            <a:pPr marL="0" indent="0">
              <a:lnSpc>
                <a:spcPct val="150000"/>
              </a:lnSpc>
              <a:buNone/>
            </a:pPr>
            <a:r>
              <a:rPr lang="en-US" sz="2000" dirty="0"/>
              <a:t>They have sharp, angular and rough particles having maximum </a:t>
            </a:r>
            <a:r>
              <a:rPr lang="en-US" sz="2000" dirty="0" smtClean="0"/>
              <a:t>voids, about </a:t>
            </a:r>
            <a:r>
              <a:rPr lang="en-US" sz="2000" dirty="0"/>
              <a:t>40 per </a:t>
            </a:r>
            <a:r>
              <a:rPr lang="en-US" sz="2000" dirty="0" smtClean="0"/>
              <a:t>cent. </a:t>
            </a:r>
            <a:r>
              <a:rPr lang="en-US" sz="2000" dirty="0"/>
              <a:t>Angular aggregate provide very good bond than the earlier two, are </a:t>
            </a:r>
            <a:r>
              <a:rPr lang="en-US" sz="2000" dirty="0" smtClean="0"/>
              <a:t>most suitable </a:t>
            </a:r>
            <a:r>
              <a:rPr lang="en-US" sz="2000" dirty="0"/>
              <a:t>for high strength concrete and pavements; the requirement of cement paste is </a:t>
            </a:r>
            <a:r>
              <a:rPr lang="en-US" sz="2000" dirty="0" smtClean="0"/>
              <a:t>relatively more</a:t>
            </a:r>
            <a:r>
              <a:rPr lang="en-US" sz="2000" dirty="0"/>
              <a:t>. </a:t>
            </a:r>
            <a:br>
              <a:rPr lang="en-US" sz="2000" dirty="0"/>
            </a:br>
            <a:endParaRPr lang="en-US" sz="2000" dirty="0" smtClean="0"/>
          </a:p>
          <a:p>
            <a:pPr marL="0" indent="0">
              <a:lnSpc>
                <a:spcPct val="150000"/>
              </a:lnSpc>
              <a:buNone/>
            </a:pPr>
            <a:r>
              <a:rPr lang="en-US" sz="2000" b="1" i="1" dirty="0" smtClean="0">
                <a:latin typeface="Arial" panose="020B0604020202020204" pitchFamily="34" charset="0"/>
                <a:cs typeface="Arial" panose="020B0604020202020204" pitchFamily="34" charset="0"/>
              </a:rPr>
              <a:t>Flaky aggregate </a:t>
            </a:r>
          </a:p>
          <a:p>
            <a:pPr marL="0" indent="0">
              <a:lnSpc>
                <a:spcPct val="150000"/>
              </a:lnSpc>
              <a:buNone/>
            </a:pPr>
            <a:r>
              <a:rPr lang="en-US" sz="2000" dirty="0"/>
              <a:t>These are sometimes wrongly called as </a:t>
            </a:r>
            <a:r>
              <a:rPr lang="en-US" sz="2000" i="1" dirty="0"/>
              <a:t>elongated </a:t>
            </a:r>
            <a:r>
              <a:rPr lang="en-US" sz="2000" dirty="0"/>
              <a:t>aggregate. However, </a:t>
            </a:r>
            <a:r>
              <a:rPr lang="en-US" sz="2000" dirty="0" smtClean="0"/>
              <a:t>both of </a:t>
            </a:r>
            <a:r>
              <a:rPr lang="en-US" sz="2000" dirty="0"/>
              <a:t>these influence the concrete properties adversely. The least lateral dimension of flaky </a:t>
            </a:r>
            <a:r>
              <a:rPr lang="en-US" sz="2000" dirty="0" smtClean="0"/>
              <a:t>aggregate (thickness</a:t>
            </a:r>
            <a:r>
              <a:rPr lang="en-US" sz="2000" dirty="0"/>
              <a:t>) should be less than 0.6 times the mean dimension. </a:t>
            </a:r>
            <a:br>
              <a:rPr lang="en-US" sz="2000" dirty="0"/>
            </a:br>
            <a:endParaRPr lang="en-US" sz="2000" dirty="0"/>
          </a:p>
        </p:txBody>
      </p:sp>
    </p:spTree>
    <p:extLst>
      <p:ext uri="{BB962C8B-B14F-4D97-AF65-F5344CB8AC3E}">
        <p14:creationId xmlns:p14="http://schemas.microsoft.com/office/powerpoint/2010/main" val="280554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826"/>
            <a:ext cx="10515600" cy="5917391"/>
          </a:xfrm>
        </p:spPr>
        <p:txBody>
          <a:bodyPr>
            <a:normAutofit/>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Aggregates units weight.</a:t>
            </a:r>
          </a:p>
          <a:p>
            <a:pPr marL="0" indent="0">
              <a:buNone/>
            </a:pPr>
            <a:endParaRPr lang="en-US" sz="2400" b="1" dirty="0">
              <a:solidFill>
                <a:srgbClr val="C00000"/>
              </a:solidFill>
              <a:latin typeface="Arial" panose="020B0604020202020204" pitchFamily="34" charset="0"/>
              <a:cs typeface="Arial" panose="020B0604020202020204" pitchFamily="34" charset="0"/>
            </a:endParaRPr>
          </a:p>
          <a:p>
            <a:pPr marL="0" indent="0">
              <a:buNone/>
            </a:pPr>
            <a:endParaRPr lang="en-US" sz="2400" b="1"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1418449"/>
            <a:ext cx="10474476" cy="3755651"/>
          </a:xfrm>
          <a:prstGeom prst="rect">
            <a:avLst/>
          </a:prstGeom>
        </p:spPr>
      </p:pic>
    </p:spTree>
    <p:extLst>
      <p:ext uri="{BB962C8B-B14F-4D97-AF65-F5344CB8AC3E}">
        <p14:creationId xmlns:p14="http://schemas.microsoft.com/office/powerpoint/2010/main" val="126649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4397"/>
            <a:ext cx="10515600" cy="6167832"/>
          </a:xfrm>
        </p:spPr>
        <p:txBody>
          <a:bodyPr/>
          <a:lstStyle/>
          <a:p>
            <a:pPr marL="0" indent="0">
              <a:buNone/>
            </a:pPr>
            <a:r>
              <a:rPr lang="en-US" sz="2400" b="1" dirty="0">
                <a:solidFill>
                  <a:srgbClr val="C00000"/>
                </a:solidFill>
                <a:latin typeface="Arial" panose="020B0604020202020204" pitchFamily="34" charset="0"/>
                <a:cs typeface="Arial" panose="020B0604020202020204" pitchFamily="34" charset="0"/>
              </a:rPr>
              <a:t>Absorption and surface moisture</a:t>
            </a:r>
            <a:r>
              <a:rPr lang="en-US" sz="2400" dirty="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of aggregates</a:t>
            </a:r>
            <a:r>
              <a:rPr lang="en-US" dirty="0"/>
              <a:t/>
            </a:r>
            <a:br>
              <a:rPr lang="en-US" dirty="0"/>
            </a:br>
            <a:endParaRPr lang="en-US" dirty="0" smtClean="0"/>
          </a:p>
          <a:p>
            <a:pPr marL="0" indent="0">
              <a:buNone/>
            </a:pPr>
            <a:r>
              <a:rPr lang="en-US" sz="2000" dirty="0">
                <a:latin typeface="Arial" panose="020B0604020202020204" pitchFamily="34" charset="0"/>
                <a:cs typeface="Arial" panose="020B0604020202020204" pitchFamily="34" charset="0"/>
              </a:rPr>
              <a:t>Various states of moisture absorption in which an aggregate particle can exist </a:t>
            </a:r>
            <a:r>
              <a:rPr lang="en-US" sz="2000" dirty="0" smtClean="0">
                <a:latin typeface="Arial" panose="020B0604020202020204" pitchFamily="34" charset="0"/>
                <a:cs typeface="Arial" panose="020B0604020202020204" pitchFamily="34" charset="0"/>
              </a:rPr>
              <a:t>are shown </a:t>
            </a:r>
            <a:r>
              <a:rPr lang="en-US" sz="2000" dirty="0">
                <a:latin typeface="Arial" panose="020B0604020202020204" pitchFamily="34" charset="0"/>
                <a:cs typeface="Arial" panose="020B0604020202020204" pitchFamily="34" charset="0"/>
              </a:rPr>
              <a:t>in Fig </a:t>
            </a:r>
            <a:r>
              <a:rPr lang="en-US" sz="2000" dirty="0" smtClean="0">
                <a:latin typeface="Arial" panose="020B0604020202020204" pitchFamily="34" charset="0"/>
                <a:cs typeface="Arial" panose="020B0604020202020204" pitchFamily="34" charset="0"/>
              </a:rPr>
              <a:t>Below:</a:t>
            </a:r>
          </a:p>
          <a:p>
            <a:pPr marL="0" indent="0">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2240589"/>
            <a:ext cx="8513594" cy="3350647"/>
          </a:xfrm>
          <a:prstGeom prst="rect">
            <a:avLst/>
          </a:prstGeom>
        </p:spPr>
      </p:pic>
    </p:spTree>
    <p:extLst>
      <p:ext uri="{BB962C8B-B14F-4D97-AF65-F5344CB8AC3E}">
        <p14:creationId xmlns:p14="http://schemas.microsoft.com/office/powerpoint/2010/main" val="121899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2639"/>
            <a:ext cx="10515600" cy="6039700"/>
          </a:xfrm>
        </p:spPr>
        <p:txBody>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Soundness of aggregates </a:t>
            </a:r>
          </a:p>
          <a:p>
            <a:pPr marL="0" indent="0">
              <a:lnSpc>
                <a:spcPct val="200000"/>
              </a:lnSpc>
              <a:buNone/>
            </a:pPr>
            <a:r>
              <a:rPr lang="en-US" sz="2000" dirty="0">
                <a:latin typeface="Arial" panose="020B0604020202020204" pitchFamily="34" charset="0"/>
                <a:cs typeface="Arial" panose="020B0604020202020204" pitchFamily="34" charset="0"/>
              </a:rPr>
              <a:t>An aggregate is considered </a:t>
            </a:r>
            <a:r>
              <a:rPr lang="en-US" sz="2000" i="1" dirty="0">
                <a:latin typeface="Arial" panose="020B0604020202020204" pitchFamily="34" charset="0"/>
                <a:cs typeface="Arial" panose="020B0604020202020204" pitchFamily="34" charset="0"/>
              </a:rPr>
              <a:t>unsound </a:t>
            </a:r>
            <a:r>
              <a:rPr lang="en-US" sz="2000" dirty="0">
                <a:latin typeface="Arial" panose="020B0604020202020204" pitchFamily="34" charset="0"/>
                <a:cs typeface="Arial" panose="020B0604020202020204" pitchFamily="34" charset="0"/>
              </a:rPr>
              <a:t>when the volume changes in </a:t>
            </a:r>
            <a:r>
              <a:rPr lang="en-US" sz="2000" dirty="0" smtClean="0">
                <a:latin typeface="Arial" panose="020B0604020202020204" pitchFamily="34" charset="0"/>
                <a:cs typeface="Arial" panose="020B0604020202020204" pitchFamily="34" charset="0"/>
              </a:rPr>
              <a:t>aggregate induced </a:t>
            </a:r>
            <a:r>
              <a:rPr lang="en-US" sz="2000" dirty="0">
                <a:latin typeface="Arial" panose="020B0604020202020204" pitchFamily="34" charset="0"/>
                <a:cs typeface="Arial" panose="020B0604020202020204" pitchFamily="34" charset="0"/>
              </a:rPr>
              <a:t>by weather (e.g., alternate cycles of wetting and drying, or freezing </a:t>
            </a:r>
            <a:r>
              <a:rPr lang="en-US" sz="2000" dirty="0" smtClean="0">
                <a:latin typeface="Arial" panose="020B0604020202020204" pitchFamily="34" charset="0"/>
                <a:cs typeface="Arial" panose="020B0604020202020204" pitchFamily="34" charset="0"/>
              </a:rPr>
              <a:t>and thawing</a:t>
            </a:r>
            <a:r>
              <a:rPr lang="en-US" sz="2000" dirty="0">
                <a:latin typeface="Arial" panose="020B0604020202020204" pitchFamily="34" charset="0"/>
                <a:cs typeface="Arial" panose="020B0604020202020204" pitchFamily="34" charset="0"/>
              </a:rPr>
              <a:t>), result in the deterioration of concrete. Unsoundness is shown generally by rocks having a certain characteristic pore structure. Concretes containing some </a:t>
            </a:r>
            <a:r>
              <a:rPr lang="en-US" sz="2000" dirty="0" err="1">
                <a:latin typeface="Arial" panose="020B0604020202020204" pitchFamily="34" charset="0"/>
                <a:cs typeface="Arial" panose="020B0604020202020204" pitchFamily="34" charset="0"/>
              </a:rPr>
              <a:t>cherts</a:t>
            </a:r>
            <a:r>
              <a:rPr lang="en-US" sz="2000" dirty="0">
                <a:latin typeface="Arial" panose="020B0604020202020204" pitchFamily="34" charset="0"/>
                <a:cs typeface="Arial" panose="020B0604020202020204" pitchFamily="34" charset="0"/>
              </a:rPr>
              <a:t>, shales, </a:t>
            </a:r>
            <a:r>
              <a:rPr lang="en-US" sz="2000" dirty="0" err="1">
                <a:latin typeface="Arial" panose="020B0604020202020204" pitchFamily="34" charset="0"/>
                <a:cs typeface="Arial" panose="020B0604020202020204" pitchFamily="34" charset="0"/>
              </a:rPr>
              <a:t>limestones</a:t>
            </a:r>
            <a:r>
              <a:rPr lang="en-US" sz="2000" dirty="0">
                <a:latin typeface="Arial" panose="020B0604020202020204" pitchFamily="34" charset="0"/>
                <a:cs typeface="Arial" panose="020B0604020202020204" pitchFamily="34" charset="0"/>
              </a:rPr>
              <a:t>, and sandstones have been found </a:t>
            </a:r>
            <a:r>
              <a:rPr lang="en-US" sz="2000" dirty="0" smtClean="0">
                <a:latin typeface="Arial" panose="020B0604020202020204" pitchFamily="34" charset="0"/>
                <a:cs typeface="Arial" panose="020B0604020202020204" pitchFamily="34" charset="0"/>
              </a:rPr>
              <a:t>susceptible to </a:t>
            </a:r>
            <a:r>
              <a:rPr lang="en-US" sz="2000" dirty="0">
                <a:latin typeface="Arial" panose="020B0604020202020204" pitchFamily="34" charset="0"/>
                <a:cs typeface="Arial" panose="020B0604020202020204" pitchFamily="34" charset="0"/>
              </a:rPr>
              <a:t>damage by frost action or by salt crystallization within the aggregate particle.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37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2859"/>
            <a:ext cx="10515600" cy="5874104"/>
          </a:xfrm>
        </p:spPr>
        <p:txBody>
          <a:bodyPr/>
          <a:lstStyle/>
          <a:p>
            <a:pPr marL="0" indent="0">
              <a:buNone/>
            </a:pPr>
            <a:r>
              <a:rPr lang="en-US" sz="2400" b="1" dirty="0" smtClean="0">
                <a:solidFill>
                  <a:srgbClr val="C00000"/>
                </a:solidFill>
              </a:rPr>
              <a:t>Strength of aggregate</a:t>
            </a:r>
          </a:p>
          <a:p>
            <a:pPr marL="0" indent="0">
              <a:buNone/>
            </a:pPr>
            <a:r>
              <a:rPr lang="en-US" sz="2000" dirty="0" smtClean="0"/>
              <a:t>The strength should be at least equal to that of the concrete. Rocks commonly used as aggregates have a compressive strength much higher than the usual range of concrete strength. </a:t>
            </a:r>
            <a:br>
              <a:rPr lang="en-US" sz="2000" dirty="0" smtClean="0"/>
            </a:br>
            <a:endParaRPr lang="en-US" sz="2000" dirty="0"/>
          </a:p>
        </p:txBody>
      </p:sp>
      <p:pic>
        <p:nvPicPr>
          <p:cNvPr id="4" name="Picture 3"/>
          <p:cNvPicPr>
            <a:picLocks noChangeAspect="1"/>
          </p:cNvPicPr>
          <p:nvPr/>
        </p:nvPicPr>
        <p:blipFill>
          <a:blip r:embed="rId2"/>
          <a:stretch>
            <a:fillRect/>
          </a:stretch>
        </p:blipFill>
        <p:spPr>
          <a:xfrm>
            <a:off x="2934913" y="1986569"/>
            <a:ext cx="5460889" cy="4410531"/>
          </a:xfrm>
          <a:prstGeom prst="rect">
            <a:avLst/>
          </a:prstGeom>
        </p:spPr>
      </p:pic>
    </p:spTree>
    <p:extLst>
      <p:ext uri="{BB962C8B-B14F-4D97-AF65-F5344CB8AC3E}">
        <p14:creationId xmlns:p14="http://schemas.microsoft.com/office/powerpoint/2010/main" val="278864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5936"/>
            <a:ext cx="10515600" cy="5711027"/>
          </a:xfrm>
        </p:spPr>
        <p:txBody>
          <a:bodyPr>
            <a:normAutofit fontScale="92500" lnSpcReduction="20000"/>
          </a:bodyPr>
          <a:lstStyle/>
          <a:p>
            <a:pPr marL="0" indent="0">
              <a:buNone/>
            </a:pPr>
            <a:r>
              <a:rPr lang="en-US" sz="2400" b="1" dirty="0" smtClean="0">
                <a:solidFill>
                  <a:srgbClr val="C00000"/>
                </a:solidFill>
              </a:rPr>
              <a:t>Bond Strength of Aggregates </a:t>
            </a:r>
          </a:p>
          <a:p>
            <a:pPr marL="0" indent="0" algn="just">
              <a:lnSpc>
                <a:spcPct val="160000"/>
              </a:lnSpc>
              <a:buNone/>
            </a:pPr>
            <a:r>
              <a:rPr lang="en-US" sz="2600" dirty="0"/>
              <a:t>Due to difference between the coefficients of thermal expansion of paste and</a:t>
            </a:r>
            <a:br>
              <a:rPr lang="en-US" sz="2600" dirty="0"/>
            </a:br>
            <a:r>
              <a:rPr lang="en-US" sz="2600" dirty="0"/>
              <a:t>aggregate and to the shrinkage of cement paste during hardening, concrete is in a state </a:t>
            </a:r>
            <a:r>
              <a:rPr lang="en-US" sz="2600" dirty="0" smtClean="0"/>
              <a:t>of internal </a:t>
            </a:r>
            <a:r>
              <a:rPr lang="en-US" sz="2600" dirty="0"/>
              <a:t>stress even if no external forces are present. It is reported that the stresses are likely </a:t>
            </a:r>
            <a:r>
              <a:rPr lang="en-US" sz="2600" dirty="0" smtClean="0"/>
              <a:t>to</a:t>
            </a:r>
            <a:r>
              <a:rPr lang="en-US" sz="2600" dirty="0"/>
              <a:t> </a:t>
            </a:r>
            <a:r>
              <a:rPr lang="en-US" sz="2600" dirty="0" smtClean="0"/>
              <a:t>be </a:t>
            </a:r>
            <a:r>
              <a:rPr lang="en-US" sz="2600" dirty="0"/>
              <a:t>greatest at the paste-aggregate interfaces where minute cracks exist, even in concrete </a:t>
            </a:r>
            <a:r>
              <a:rPr lang="en-US" sz="2600" dirty="0" smtClean="0"/>
              <a:t>that has </a:t>
            </a:r>
            <a:r>
              <a:rPr lang="en-US" sz="2600" dirty="0"/>
              <a:t>never been loaded. Under increasing external load, these cracks spread along the </a:t>
            </a:r>
            <a:r>
              <a:rPr lang="en-US" sz="2600" dirty="0" smtClean="0"/>
              <a:t>interfaces before </a:t>
            </a:r>
            <a:r>
              <a:rPr lang="en-US" sz="2600" dirty="0"/>
              <a:t>extending into the paste or aggregate particles. The strength of the bond </a:t>
            </a:r>
            <a:r>
              <a:rPr lang="en-US" sz="2600" dirty="0" smtClean="0"/>
              <a:t>between aggregate </a:t>
            </a:r>
            <a:r>
              <a:rPr lang="en-US" sz="2600" dirty="0"/>
              <a:t>and cement paste thus has an important influence on the strength of concrete</a:t>
            </a:r>
            <a:r>
              <a:rPr lang="en-US" sz="2600" dirty="0" smtClean="0"/>
              <a:t>.</a:t>
            </a:r>
          </a:p>
          <a:p>
            <a:pPr marL="0" indent="0" algn="just">
              <a:lnSpc>
                <a:spcPct val="160000"/>
              </a:lnSpc>
              <a:buNone/>
            </a:pPr>
            <a:r>
              <a:rPr lang="en-US" sz="2600" dirty="0" smtClean="0"/>
              <a:t> </a:t>
            </a:r>
            <a:r>
              <a:rPr lang="en-US" sz="2600" dirty="0"/>
              <a:t/>
            </a:r>
            <a:br>
              <a:rPr lang="en-US" sz="2600" dirty="0"/>
            </a:br>
            <a:endParaRPr lang="en-US" sz="2600" dirty="0" smtClean="0"/>
          </a:p>
          <a:p>
            <a:pPr marL="0" indent="0">
              <a:buNone/>
            </a:pPr>
            <a:endParaRPr lang="en-US" sz="2600" dirty="0" smtClean="0"/>
          </a:p>
          <a:p>
            <a:pPr marL="0" indent="0">
              <a:buNone/>
            </a:pPr>
            <a:endParaRPr lang="en-US" sz="2600" dirty="0"/>
          </a:p>
        </p:txBody>
      </p:sp>
    </p:spTree>
    <p:extLst>
      <p:ext uri="{BB962C8B-B14F-4D97-AF65-F5344CB8AC3E}">
        <p14:creationId xmlns:p14="http://schemas.microsoft.com/office/powerpoint/2010/main" val="277494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6596"/>
            <a:ext cx="10515600" cy="5600367"/>
          </a:xfrm>
        </p:spPr>
        <p:txBody>
          <a:bodyPr/>
          <a:lstStyle/>
          <a:p>
            <a:pPr marL="0" indent="0">
              <a:buNone/>
            </a:pPr>
            <a:r>
              <a:rPr lang="en-US" dirty="0"/>
              <a:t>There is no standard test for bond but it is known that the rougher the surface texture of the particles, the better the bond. The role of particle shape is less well understood; the greater specific surface of angular particles should enable greater adhesive force to be developed, but the angular shape probably causes more severe concentrations of internal stress.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962" y="3206193"/>
            <a:ext cx="5301330" cy="2909221"/>
          </a:xfrm>
          <a:prstGeom prst="rect">
            <a:avLst/>
          </a:prstGeom>
        </p:spPr>
      </p:pic>
    </p:spTree>
    <p:extLst>
      <p:ext uri="{BB962C8B-B14F-4D97-AF65-F5344CB8AC3E}">
        <p14:creationId xmlns:p14="http://schemas.microsoft.com/office/powerpoint/2010/main" val="99150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2" y="442640"/>
            <a:ext cx="10515600" cy="5859149"/>
          </a:xfrm>
        </p:spPr>
        <p:txBody>
          <a:bodyPr>
            <a:normAutofit fontScale="92500"/>
          </a:bodyPr>
          <a:lstStyle/>
          <a:p>
            <a:pPr marL="0" indent="0" algn="just">
              <a:lnSpc>
                <a:spcPct val="200000"/>
              </a:lnSpc>
              <a:buNone/>
            </a:pPr>
            <a:r>
              <a:rPr lang="en-US" sz="2600" b="1" i="1" dirty="0" smtClean="0">
                <a:solidFill>
                  <a:srgbClr val="FF0000"/>
                </a:solidFill>
                <a:latin typeface="Arial" panose="020B0604020202020204" pitchFamily="34" charset="0"/>
                <a:cs typeface="Arial" panose="020B0604020202020204" pitchFamily="34" charset="0"/>
              </a:rPr>
              <a:t>Aggregate</a:t>
            </a:r>
            <a:r>
              <a:rPr lang="en-US" sz="2600" i="1" dirty="0">
                <a:solidFill>
                  <a:srgbClr val="FF0000"/>
                </a:solidFill>
                <a:latin typeface="Arial" panose="020B0604020202020204" pitchFamily="34" charset="0"/>
                <a:cs typeface="Arial" panose="020B0604020202020204" pitchFamily="34" charset="0"/>
              </a:rPr>
              <a:t>s</a:t>
            </a:r>
            <a:r>
              <a:rPr lang="en-US" sz="2000"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important constituents in concrete. They give body to the concrete, </a:t>
            </a:r>
            <a:r>
              <a:rPr lang="en-US" sz="2000" dirty="0" smtClean="0">
                <a:latin typeface="Arial" panose="020B0604020202020204" pitchFamily="34" charset="0"/>
                <a:cs typeface="Arial" panose="020B0604020202020204" pitchFamily="34" charset="0"/>
              </a:rPr>
              <a:t>reduce shrinkage </a:t>
            </a:r>
            <a:r>
              <a:rPr lang="en-US" sz="2000" dirty="0">
                <a:latin typeface="Arial" panose="020B0604020202020204" pitchFamily="34" charset="0"/>
                <a:cs typeface="Arial" panose="020B0604020202020204" pitchFamily="34" charset="0"/>
              </a:rPr>
              <a:t>and effect economy. </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mere fact that the aggregates </a:t>
            </a:r>
            <a:r>
              <a:rPr lang="en-US" sz="2000" dirty="0" smtClean="0">
                <a:latin typeface="Arial" panose="020B0604020202020204" pitchFamily="34" charset="0"/>
                <a:cs typeface="Arial" panose="020B0604020202020204" pitchFamily="34" charset="0"/>
              </a:rPr>
              <a:t>occupy 70–80 </a:t>
            </a:r>
            <a:r>
              <a:rPr lang="en-US" sz="2000" dirty="0">
                <a:latin typeface="Arial" panose="020B0604020202020204" pitchFamily="34" charset="0"/>
                <a:cs typeface="Arial" panose="020B0604020202020204" pitchFamily="34" charset="0"/>
              </a:rPr>
              <a:t>per cent of the volume of concrete, </a:t>
            </a:r>
            <a:r>
              <a:rPr lang="en-US" sz="2000" dirty="0" smtClean="0">
                <a:latin typeface="Arial" panose="020B0604020202020204" pitchFamily="34" charset="0"/>
                <a:cs typeface="Arial" panose="020B0604020202020204" pitchFamily="34" charset="0"/>
              </a:rPr>
              <a:t>their impact </a:t>
            </a:r>
            <a:r>
              <a:rPr lang="en-US" sz="2000" dirty="0">
                <a:latin typeface="Arial" panose="020B0604020202020204" pitchFamily="34" charset="0"/>
                <a:cs typeface="Arial" panose="020B0604020202020204" pitchFamily="34" charset="0"/>
              </a:rPr>
              <a:t>on various characteristics and properties </a:t>
            </a:r>
            <a:r>
              <a:rPr lang="en-US" sz="2000" dirty="0" smtClean="0">
                <a:latin typeface="Arial" panose="020B0604020202020204" pitchFamily="34" charset="0"/>
                <a:cs typeface="Arial" panose="020B0604020202020204" pitchFamily="34" charset="0"/>
              </a:rPr>
              <a:t>of concrete </a:t>
            </a:r>
            <a:r>
              <a:rPr lang="en-US" sz="2000" dirty="0">
                <a:latin typeface="Arial" panose="020B0604020202020204" pitchFamily="34" charset="0"/>
                <a:cs typeface="Arial" panose="020B0604020202020204" pitchFamily="34" charset="0"/>
              </a:rPr>
              <a:t>is undoubtedly considerable. To know </a:t>
            </a:r>
            <a:r>
              <a:rPr lang="en-US" sz="2000" dirty="0" smtClean="0">
                <a:latin typeface="Arial" panose="020B0604020202020204" pitchFamily="34" charset="0"/>
                <a:cs typeface="Arial" panose="020B0604020202020204" pitchFamily="34" charset="0"/>
              </a:rPr>
              <a:t>more about </a:t>
            </a:r>
            <a:r>
              <a:rPr lang="en-US" sz="2000" dirty="0">
                <a:latin typeface="Arial" panose="020B0604020202020204" pitchFamily="34" charset="0"/>
                <a:cs typeface="Arial" panose="020B0604020202020204" pitchFamily="34" charset="0"/>
              </a:rPr>
              <a:t>the concrete it is very essential that one </a:t>
            </a:r>
            <a:r>
              <a:rPr lang="en-US" sz="2000" dirty="0" smtClean="0">
                <a:latin typeface="Arial" panose="020B0604020202020204" pitchFamily="34" charset="0"/>
                <a:cs typeface="Arial" panose="020B0604020202020204" pitchFamily="34" charset="0"/>
              </a:rPr>
              <a:t>should know </a:t>
            </a:r>
            <a:r>
              <a:rPr lang="en-US" sz="2000" dirty="0">
                <a:latin typeface="Arial" panose="020B0604020202020204" pitchFamily="34" charset="0"/>
                <a:cs typeface="Arial" panose="020B0604020202020204" pitchFamily="34" charset="0"/>
              </a:rPr>
              <a:t>more about the aggregates which </a:t>
            </a:r>
            <a:r>
              <a:rPr lang="en-US" sz="2000" dirty="0" smtClean="0">
                <a:latin typeface="Arial" panose="020B0604020202020204" pitchFamily="34" charset="0"/>
                <a:cs typeface="Arial" panose="020B0604020202020204" pitchFamily="34" charset="0"/>
              </a:rPr>
              <a:t>constitute major </a:t>
            </a:r>
            <a:r>
              <a:rPr lang="en-US" sz="2000" dirty="0">
                <a:latin typeface="Arial" panose="020B0604020202020204" pitchFamily="34" charset="0"/>
                <a:cs typeface="Arial" panose="020B0604020202020204" pitchFamily="34" charset="0"/>
              </a:rPr>
              <a:t>volume </a:t>
            </a:r>
            <a:r>
              <a:rPr lang="en-US" sz="2000" dirty="0" smtClean="0">
                <a:latin typeface="Arial" panose="020B0604020202020204" pitchFamily="34" charset="0"/>
                <a:cs typeface="Arial" panose="020B0604020202020204" pitchFamily="34" charset="0"/>
              </a:rPr>
              <a:t>in concrete</a:t>
            </a:r>
            <a:r>
              <a:rPr lang="en-US" sz="2000" dirty="0">
                <a:latin typeface="Arial" panose="020B0604020202020204" pitchFamily="34" charset="0"/>
                <a:cs typeface="Arial" panose="020B0604020202020204" pitchFamily="34" charset="0"/>
              </a:rPr>
              <a:t>. Without the study of </a:t>
            </a:r>
            <a:r>
              <a:rPr lang="en-US" sz="2000" dirty="0" smtClean="0">
                <a:latin typeface="Arial" panose="020B0604020202020204" pitchFamily="34" charset="0"/>
                <a:cs typeface="Arial" panose="020B0604020202020204" pitchFamily="34" charset="0"/>
              </a:rPr>
              <a:t>the aggregate </a:t>
            </a:r>
            <a:r>
              <a:rPr lang="en-US" sz="2000" dirty="0">
                <a:latin typeface="Arial" panose="020B0604020202020204" pitchFamily="34" charset="0"/>
                <a:cs typeface="Arial" panose="020B0604020202020204" pitchFamily="34" charset="0"/>
              </a:rPr>
              <a:t>in depth and range, the study of </a:t>
            </a:r>
            <a:r>
              <a:rPr lang="en-US" sz="2000" dirty="0" smtClean="0">
                <a:latin typeface="Arial" panose="020B0604020202020204" pitchFamily="34" charset="0"/>
                <a:cs typeface="Arial" panose="020B0604020202020204" pitchFamily="34" charset="0"/>
              </a:rPr>
              <a:t>the concrete </a:t>
            </a:r>
            <a:r>
              <a:rPr lang="en-US" sz="2000" dirty="0">
                <a:latin typeface="Arial" panose="020B0604020202020204" pitchFamily="34" charset="0"/>
                <a:cs typeface="Arial" panose="020B0604020202020204" pitchFamily="34" charset="0"/>
              </a:rPr>
              <a:t>is incomplete. Cement is the only </a:t>
            </a:r>
            <a:r>
              <a:rPr lang="en-US" sz="2000" dirty="0" smtClean="0">
                <a:latin typeface="Arial" panose="020B0604020202020204" pitchFamily="34" charset="0"/>
                <a:cs typeface="Arial" panose="020B0604020202020204" pitchFamily="34" charset="0"/>
              </a:rPr>
              <a:t>factory made </a:t>
            </a:r>
            <a:r>
              <a:rPr lang="en-US" sz="2000" dirty="0">
                <a:latin typeface="Arial" panose="020B0604020202020204" pitchFamily="34" charset="0"/>
                <a:cs typeface="Arial" panose="020B0604020202020204" pitchFamily="34" charset="0"/>
              </a:rPr>
              <a:t>standard component in concrete. </a:t>
            </a:r>
            <a:r>
              <a:rPr lang="en-US" sz="2000" dirty="0" smtClean="0">
                <a:latin typeface="Arial" panose="020B0604020202020204" pitchFamily="34" charset="0"/>
                <a:cs typeface="Arial" panose="020B0604020202020204" pitchFamily="34" charset="0"/>
              </a:rPr>
              <a:t>Other ingredients</a:t>
            </a:r>
            <a:r>
              <a:rPr lang="en-US" sz="2000" dirty="0">
                <a:latin typeface="Arial" panose="020B0604020202020204" pitchFamily="34" charset="0"/>
                <a:cs typeface="Arial" panose="020B0604020202020204" pitchFamily="34" charset="0"/>
              </a:rPr>
              <a:t>, namely, water and aggregates are </a:t>
            </a:r>
            <a:r>
              <a:rPr lang="en-US" sz="2000" dirty="0" smtClean="0">
                <a:latin typeface="Arial" panose="020B0604020202020204" pitchFamily="34" charset="0"/>
                <a:cs typeface="Arial" panose="020B0604020202020204" pitchFamily="34" charset="0"/>
              </a:rPr>
              <a:t>natural materials </a:t>
            </a:r>
            <a:r>
              <a:rPr lang="en-US" sz="2000" dirty="0">
                <a:latin typeface="Arial" panose="020B0604020202020204" pitchFamily="34" charset="0"/>
                <a:cs typeface="Arial" panose="020B0604020202020204" pitchFamily="34" charset="0"/>
              </a:rPr>
              <a:t>and can vary to any extent in many of </a:t>
            </a:r>
            <a:r>
              <a:rPr lang="en-US" sz="2000" dirty="0" smtClean="0">
                <a:latin typeface="Arial" panose="020B0604020202020204" pitchFamily="34" charset="0"/>
                <a:cs typeface="Arial" panose="020B0604020202020204" pitchFamily="34" charset="0"/>
              </a:rPr>
              <a:t>their properties.</a:t>
            </a:r>
          </a:p>
          <a:p>
            <a:pPr marL="0" indent="0" algn="just">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58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5936"/>
            <a:ext cx="10515600" cy="6051348"/>
          </a:xfrm>
        </p:spPr>
        <p:txBody>
          <a:bodyPr>
            <a:normAutofit/>
          </a:bodyPr>
          <a:lstStyle/>
          <a:p>
            <a:pPr marL="0" indent="0" algn="just">
              <a:lnSpc>
                <a:spcPct val="150000"/>
              </a:lnSpc>
              <a:buNone/>
            </a:pPr>
            <a:r>
              <a:rPr lang="en-US" sz="2000" dirty="0">
                <a:latin typeface="Arial" panose="020B0604020202020204" pitchFamily="34" charset="0"/>
                <a:cs typeface="Arial" panose="020B0604020202020204" pitchFamily="34" charset="0"/>
              </a:rPr>
              <a:t>Aggregate is relatively inexpensive and does not enter into complex </a:t>
            </a:r>
            <a:r>
              <a:rPr lang="en-US" sz="2000" dirty="0" smtClean="0">
                <a:latin typeface="Arial" panose="020B0604020202020204" pitchFamily="34" charset="0"/>
                <a:cs typeface="Arial" panose="020B0604020202020204" pitchFamily="34" charset="0"/>
              </a:rPr>
              <a:t>chemical reactions </a:t>
            </a:r>
            <a:r>
              <a:rPr lang="en-US" sz="2000" dirty="0">
                <a:latin typeface="Arial" panose="020B0604020202020204" pitchFamily="34" charset="0"/>
                <a:cs typeface="Arial" panose="020B0604020202020204" pitchFamily="34" charset="0"/>
              </a:rPr>
              <a:t>with water; it has been customary, therefore, to treat it as an inert </a:t>
            </a:r>
            <a:r>
              <a:rPr lang="en-US" sz="2000" dirty="0" smtClean="0">
                <a:latin typeface="Arial" panose="020B0604020202020204" pitchFamily="34" charset="0"/>
                <a:cs typeface="Arial" panose="020B0604020202020204" pitchFamily="34" charset="0"/>
              </a:rPr>
              <a:t>filler in </a:t>
            </a:r>
            <a:r>
              <a:rPr lang="en-US" sz="2000" dirty="0">
                <a:latin typeface="Arial" panose="020B0604020202020204" pitchFamily="34" charset="0"/>
                <a:cs typeface="Arial" panose="020B0604020202020204" pitchFamily="34" charset="0"/>
              </a:rPr>
              <a:t>concrete. However, due to </a:t>
            </a:r>
            <a:r>
              <a:rPr lang="en-US" sz="2000" dirty="0" smtClean="0">
                <a:latin typeface="Arial" panose="020B0604020202020204" pitchFamily="34" charset="0"/>
                <a:cs typeface="Arial" panose="020B0604020202020204" pitchFamily="34" charset="0"/>
              </a:rPr>
              <a:t>increasing awareness </a:t>
            </a:r>
            <a:r>
              <a:rPr lang="en-US" sz="2000" dirty="0">
                <a:latin typeface="Arial" panose="020B0604020202020204" pitchFamily="34" charset="0"/>
                <a:cs typeface="Arial" panose="020B0604020202020204" pitchFamily="34" charset="0"/>
              </a:rPr>
              <a:t>of the role played by aggregates in determining </a:t>
            </a:r>
            <a:r>
              <a:rPr lang="en-US" sz="2000" dirty="0" smtClean="0">
                <a:latin typeface="Arial" panose="020B0604020202020204" pitchFamily="34" charset="0"/>
                <a:cs typeface="Arial" panose="020B0604020202020204" pitchFamily="34" charset="0"/>
              </a:rPr>
              <a:t>many important </a:t>
            </a:r>
            <a:r>
              <a:rPr lang="en-US" sz="2000" dirty="0">
                <a:latin typeface="Arial" panose="020B0604020202020204" pitchFamily="34" charset="0"/>
                <a:cs typeface="Arial" panose="020B0604020202020204" pitchFamily="34" charset="0"/>
              </a:rPr>
              <a:t>properties of concrete, the </a:t>
            </a:r>
            <a:r>
              <a:rPr lang="en-US" sz="2000" dirty="0" smtClean="0">
                <a:latin typeface="Arial" panose="020B0604020202020204" pitchFamily="34" charset="0"/>
                <a:cs typeface="Arial" panose="020B0604020202020204" pitchFamily="34" charset="0"/>
              </a:rPr>
              <a:t>traditional view </a:t>
            </a:r>
            <a:r>
              <a:rPr lang="en-US" sz="2000" dirty="0">
                <a:latin typeface="Arial" panose="020B0604020202020204" pitchFamily="34" charset="0"/>
                <a:cs typeface="Arial" panose="020B0604020202020204" pitchFamily="34" charset="0"/>
              </a:rPr>
              <a:t>of the aggregate as an inert filler is </a:t>
            </a:r>
            <a:r>
              <a:rPr lang="en-US" sz="2000" dirty="0" smtClean="0">
                <a:latin typeface="Arial" panose="020B0604020202020204" pitchFamily="34" charset="0"/>
                <a:cs typeface="Arial" panose="020B0604020202020204" pitchFamily="34" charset="0"/>
              </a:rPr>
              <a:t>being seriously </a:t>
            </a:r>
            <a:r>
              <a:rPr lang="en-US" sz="2000" dirty="0">
                <a:latin typeface="Arial" panose="020B0604020202020204" pitchFamily="34" charset="0"/>
                <a:cs typeface="Arial" panose="020B0604020202020204" pitchFamily="34" charset="0"/>
              </a:rPr>
              <a:t>questioned</a:t>
            </a:r>
            <a:r>
              <a:rPr lang="en-US" sz="2000" dirty="0" smtClean="0">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97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046"/>
            <a:ext cx="10515600" cy="5976471"/>
          </a:xfrm>
        </p:spPr>
        <p:txBody>
          <a:bodyPr>
            <a:normAutofit/>
          </a:bodyPr>
          <a:lstStyle/>
          <a:p>
            <a:pPr marL="0" indent="0">
              <a:lnSpc>
                <a:spcPct val="200000"/>
              </a:lnSpc>
              <a:buNone/>
            </a:pPr>
            <a:r>
              <a:rPr lang="en-US" sz="2000" b="1" dirty="0" smtClean="0">
                <a:solidFill>
                  <a:srgbClr val="C00000"/>
                </a:solidFill>
                <a:latin typeface="Arial" panose="020B0604020202020204" pitchFamily="34" charset="0"/>
                <a:cs typeface="Arial" panose="020B0604020202020204" pitchFamily="34" charset="0"/>
              </a:rPr>
              <a:t>Classification</a:t>
            </a:r>
          </a:p>
          <a:p>
            <a:pPr marL="0" indent="0">
              <a:lnSpc>
                <a:spcPct val="150000"/>
              </a:lnSpc>
              <a:buNone/>
            </a:pPr>
            <a:r>
              <a:rPr lang="en-US" sz="2000" dirty="0" smtClean="0">
                <a:latin typeface="Arial" panose="020B0604020202020204" pitchFamily="34" charset="0"/>
                <a:cs typeface="Arial" panose="020B0604020202020204" pitchFamily="34" charset="0"/>
              </a:rPr>
              <a:t>Aggregates </a:t>
            </a:r>
            <a:r>
              <a:rPr lang="en-US" sz="2000" dirty="0">
                <a:latin typeface="Arial" panose="020B0604020202020204" pitchFamily="34" charset="0"/>
                <a:cs typeface="Arial" panose="020B0604020202020204" pitchFamily="34" charset="0"/>
              </a:rPr>
              <a:t>can be classified as </a:t>
            </a:r>
            <a:endParaRPr lang="en-US" sz="20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Normal </a:t>
            </a:r>
            <a:r>
              <a:rPr lang="en-US" sz="2000" dirty="0">
                <a:latin typeface="Arial" panose="020B0604020202020204" pitchFamily="34" charset="0"/>
                <a:cs typeface="Arial" panose="020B0604020202020204" pitchFamily="34" charset="0"/>
              </a:rPr>
              <a:t>weight </a:t>
            </a:r>
            <a:r>
              <a:rPr lang="en-US" sz="2000" dirty="0" smtClean="0">
                <a:latin typeface="Arial" panose="020B0604020202020204" pitchFamily="34" charset="0"/>
                <a:cs typeface="Arial" panose="020B0604020202020204" pitchFamily="34" charset="0"/>
              </a:rPr>
              <a:t>aggregates</a:t>
            </a:r>
          </a:p>
          <a:p>
            <a:pPr>
              <a:lnSpc>
                <a:spcPct val="150000"/>
              </a:lnSpc>
            </a:pPr>
            <a:r>
              <a:rPr lang="en-US" sz="2000" dirty="0" smtClean="0">
                <a:latin typeface="Arial" panose="020B0604020202020204" pitchFamily="34" charset="0"/>
                <a:cs typeface="Arial" panose="020B0604020202020204" pitchFamily="34" charset="0"/>
              </a:rPr>
              <a:t>Light weight aggregates</a:t>
            </a:r>
          </a:p>
          <a:p>
            <a:pPr>
              <a:lnSpc>
                <a:spcPct val="150000"/>
              </a:lnSpc>
            </a:pPr>
            <a:r>
              <a:rPr lang="en-US" sz="2000" dirty="0" smtClean="0">
                <a:latin typeface="Arial" panose="020B0604020202020204" pitchFamily="34" charset="0"/>
                <a:cs typeface="Arial" panose="020B0604020202020204" pitchFamily="34" charset="0"/>
              </a:rPr>
              <a:t>Heavy </a:t>
            </a:r>
            <a:r>
              <a:rPr lang="en-US" sz="2000" dirty="0">
                <a:latin typeface="Arial" panose="020B0604020202020204" pitchFamily="34" charset="0"/>
                <a:cs typeface="Arial" panose="020B0604020202020204" pitchFamily="34" charset="0"/>
              </a:rPr>
              <a:t>weight aggregates</a:t>
            </a:r>
            <a:r>
              <a:rPr lang="en-US" sz="2000" dirty="0" smtClean="0">
                <a:latin typeface="Arial" panose="020B0604020202020204" pitchFamily="34" charset="0"/>
                <a:cs typeface="Arial" panose="020B0604020202020204" pitchFamily="34" charset="0"/>
              </a:rPr>
              <a:t>.</a:t>
            </a:r>
          </a:p>
          <a:p>
            <a:pPr marL="0" indent="0">
              <a:lnSpc>
                <a:spcPct val="150000"/>
              </a:lnSpc>
              <a:buNone/>
            </a:pPr>
            <a:r>
              <a:rPr lang="en-US" sz="2000" dirty="0" smtClean="0">
                <a:latin typeface="Arial" panose="020B0604020202020204" pitchFamily="34" charset="0"/>
                <a:cs typeface="Arial" panose="020B0604020202020204" pitchFamily="34" charset="0"/>
              </a:rPr>
              <a:t>Normal </a:t>
            </a:r>
            <a:r>
              <a:rPr lang="en-US" sz="2000" dirty="0">
                <a:latin typeface="Arial" panose="020B0604020202020204" pitchFamily="34" charset="0"/>
                <a:cs typeface="Arial" panose="020B0604020202020204" pitchFamily="34" charset="0"/>
              </a:rPr>
              <a:t>weight aggregates can be further classified as natural aggregates and </a:t>
            </a:r>
            <a:r>
              <a:rPr lang="en-US" sz="2000" dirty="0" smtClean="0">
                <a:latin typeface="Arial" panose="020B0604020202020204" pitchFamily="34" charset="0"/>
                <a:cs typeface="Arial" panose="020B0604020202020204" pitchFamily="34" charset="0"/>
              </a:rPr>
              <a:t>artificial aggregates</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36009" y="4287129"/>
            <a:ext cx="7560302" cy="1682679"/>
          </a:xfrm>
          <a:prstGeom prst="rect">
            <a:avLst/>
          </a:prstGeom>
        </p:spPr>
      </p:pic>
    </p:spTree>
    <p:extLst>
      <p:ext uri="{BB962C8B-B14F-4D97-AF65-F5344CB8AC3E}">
        <p14:creationId xmlns:p14="http://schemas.microsoft.com/office/powerpoint/2010/main" val="70064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815"/>
            <a:ext cx="10515600" cy="5740148"/>
          </a:xfrm>
        </p:spPr>
        <p:txBody>
          <a:bodyPr/>
          <a:lstStyle/>
          <a:p>
            <a:pPr marL="0" indent="0">
              <a:buNone/>
            </a:pPr>
            <a:r>
              <a:rPr lang="en-US" sz="2000" b="1" i="1" dirty="0" smtClean="0">
                <a:solidFill>
                  <a:srgbClr val="00B0F0"/>
                </a:solidFill>
              </a:rPr>
              <a:t>Natural aggregates</a:t>
            </a:r>
          </a:p>
          <a:p>
            <a:pPr marL="0" indent="0">
              <a:lnSpc>
                <a:spcPct val="200000"/>
              </a:lnSpc>
              <a:buNone/>
            </a:pPr>
            <a:r>
              <a:rPr lang="en-US" sz="2000" dirty="0">
                <a:latin typeface="Arial" panose="020B0604020202020204" pitchFamily="34" charset="0"/>
                <a:cs typeface="Arial" panose="020B0604020202020204" pitchFamily="34" charset="0"/>
              </a:rPr>
              <a:t>Natural mineral aggregates form the most important class of aggregates </a:t>
            </a:r>
            <a:r>
              <a:rPr lang="en-US" sz="2000" dirty="0" smtClean="0">
                <a:latin typeface="Arial" panose="020B0604020202020204" pitchFamily="34" charset="0"/>
                <a:cs typeface="Arial" panose="020B0604020202020204" pitchFamily="34" charset="0"/>
              </a:rPr>
              <a:t>for making </a:t>
            </a:r>
            <a:r>
              <a:rPr lang="en-US" sz="2000" dirty="0" err="1">
                <a:latin typeface="Arial" panose="020B0604020202020204" pitchFamily="34" charset="0"/>
                <a:cs typeface="Arial" panose="020B0604020202020204" pitchFamily="34" charset="0"/>
              </a:rPr>
              <a:t>portland</a:t>
            </a:r>
            <a:r>
              <a:rPr lang="en-US" sz="2000" dirty="0">
                <a:latin typeface="Arial" panose="020B0604020202020204" pitchFamily="34" charset="0"/>
                <a:cs typeface="Arial" panose="020B0604020202020204" pitchFamily="34" charset="0"/>
              </a:rPr>
              <a:t> cement concrete. Approximately half of the total coarse aggregate consumed by </a:t>
            </a:r>
            <a:r>
              <a:rPr lang="en-US" sz="2000" dirty="0" smtClean="0">
                <a:latin typeface="Arial" panose="020B0604020202020204" pitchFamily="34" charset="0"/>
                <a:cs typeface="Arial" panose="020B0604020202020204" pitchFamily="34" charset="0"/>
              </a:rPr>
              <a:t>the concrete </a:t>
            </a:r>
            <a:r>
              <a:rPr lang="en-US" sz="2000" dirty="0">
                <a:latin typeface="Arial" panose="020B0604020202020204" pitchFamily="34" charset="0"/>
                <a:cs typeface="Arial" panose="020B0604020202020204" pitchFamily="34" charset="0"/>
              </a:rPr>
              <a:t>industry in the United States consists of </a:t>
            </a:r>
            <a:r>
              <a:rPr lang="en-US" sz="2000" dirty="0" smtClean="0">
                <a:latin typeface="Arial" panose="020B0604020202020204" pitchFamily="34" charset="0"/>
                <a:cs typeface="Arial" panose="020B0604020202020204" pitchFamily="34" charset="0"/>
              </a:rPr>
              <a:t>gravel; most </a:t>
            </a:r>
            <a:r>
              <a:rPr lang="en-US" sz="2000" dirty="0">
                <a:latin typeface="Arial" panose="020B0604020202020204" pitchFamily="34" charset="0"/>
                <a:cs typeface="Arial" panose="020B0604020202020204" pitchFamily="34" charset="0"/>
              </a:rPr>
              <a:t>of the remainder is crushed rock. Carbonate rocks comprise about </a:t>
            </a:r>
            <a:r>
              <a:rPr lang="en-US" sz="2000" dirty="0" smtClean="0">
                <a:latin typeface="Arial" panose="020B0604020202020204" pitchFamily="34" charset="0"/>
                <a:cs typeface="Arial" panose="020B0604020202020204" pitchFamily="34" charset="0"/>
              </a:rPr>
              <a:t>two-thirds of </a:t>
            </a:r>
            <a:r>
              <a:rPr lang="en-US" sz="2000" dirty="0">
                <a:latin typeface="Arial" panose="020B0604020202020204" pitchFamily="34" charset="0"/>
                <a:cs typeface="Arial" panose="020B0604020202020204" pitchFamily="34" charset="0"/>
              </a:rPr>
              <a:t>the crushed aggregate; sandstone, granite, diorite, gabbro, and basalt </a:t>
            </a:r>
            <a:r>
              <a:rPr lang="en-US" sz="2000" dirty="0" smtClean="0">
                <a:latin typeface="Arial" panose="020B0604020202020204" pitchFamily="34" charset="0"/>
                <a:cs typeface="Arial" panose="020B0604020202020204" pitchFamily="34" charset="0"/>
              </a:rPr>
              <a:t>make up </a:t>
            </a:r>
            <a:r>
              <a:rPr lang="en-US" sz="2000" dirty="0">
                <a:latin typeface="Arial" panose="020B0604020202020204" pitchFamily="34" charset="0"/>
                <a:cs typeface="Arial" panose="020B0604020202020204" pitchFamily="34" charset="0"/>
              </a:rPr>
              <a:t>the rest. Natural silica sand is predominantly used as fine aggregate, </a:t>
            </a:r>
            <a:r>
              <a:rPr lang="en-US" sz="2000" dirty="0" smtClean="0">
                <a:latin typeface="Arial" panose="020B0604020202020204" pitchFamily="34" charset="0"/>
                <a:cs typeface="Arial" panose="020B0604020202020204" pitchFamily="34" charset="0"/>
              </a:rPr>
              <a:t>even with </a:t>
            </a:r>
            <a:r>
              <a:rPr lang="en-US" sz="2000" dirty="0">
                <a:latin typeface="Arial" panose="020B0604020202020204" pitchFamily="34" charset="0"/>
                <a:cs typeface="Arial" panose="020B0604020202020204" pitchFamily="34" charset="0"/>
              </a:rPr>
              <a:t>most lightweight concrete.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87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2420"/>
            <a:ext cx="10515600" cy="5818380"/>
          </a:xfrm>
        </p:spPr>
        <p:txBody>
          <a:bodyPr>
            <a:normAutofit fontScale="92500" lnSpcReduction="20000"/>
          </a:bodyPr>
          <a:lstStyle/>
          <a:p>
            <a:pPr marL="0" indent="0" algn="just">
              <a:lnSpc>
                <a:spcPct val="150000"/>
              </a:lnSpc>
              <a:buNone/>
            </a:pPr>
            <a:r>
              <a:rPr lang="en-US" sz="2400" b="1" dirty="0">
                <a:solidFill>
                  <a:srgbClr val="00B0F0"/>
                </a:solidFill>
              </a:rPr>
              <a:t>Aggregates from Recycled </a:t>
            </a:r>
            <a:r>
              <a:rPr lang="en-US" sz="2400" b="1" dirty="0" smtClean="0">
                <a:solidFill>
                  <a:srgbClr val="00B0F0"/>
                </a:solidFill>
              </a:rPr>
              <a:t>Concert and </a:t>
            </a:r>
            <a:r>
              <a:rPr lang="en-US" sz="2400" b="1" dirty="0">
                <a:solidFill>
                  <a:srgbClr val="00B0F0"/>
                </a:solidFill>
              </a:rPr>
              <a:t>Municipal Waste </a:t>
            </a:r>
            <a:r>
              <a:rPr lang="en-US" sz="2400" b="1" dirty="0" smtClean="0">
                <a:solidFill>
                  <a:srgbClr val="00B0F0"/>
                </a:solidFill>
              </a:rPr>
              <a:t>(Artificial aggregates)</a:t>
            </a:r>
          </a:p>
          <a:p>
            <a:pPr marL="0" indent="0" algn="just">
              <a:lnSpc>
                <a:spcPct val="150000"/>
              </a:lnSpc>
              <a:buNone/>
            </a:pPr>
            <a:r>
              <a:rPr lang="en-US" sz="2000" b="1" dirty="0">
                <a:solidFill>
                  <a:srgbClr val="00B0F0"/>
                </a:solidFill>
              </a:rPr>
              <a:t/>
            </a:r>
            <a:br>
              <a:rPr lang="en-US" sz="2000" b="1" dirty="0">
                <a:solidFill>
                  <a:srgbClr val="00B0F0"/>
                </a:solidFill>
              </a:rPr>
            </a:br>
            <a:r>
              <a:rPr lang="en-US" sz="2200" dirty="0">
                <a:latin typeface="Arial" panose="020B0604020202020204" pitchFamily="34" charset="0"/>
                <a:cs typeface="Arial" panose="020B0604020202020204" pitchFamily="34" charset="0"/>
              </a:rPr>
              <a:t>Rubble from demolished concrete buildings yields fragments in which </a:t>
            </a:r>
            <a:r>
              <a:rPr lang="en-US" sz="2200" dirty="0" smtClean="0">
                <a:latin typeface="Arial" panose="020B0604020202020204" pitchFamily="34" charset="0"/>
                <a:cs typeface="Arial" panose="020B0604020202020204" pitchFamily="34" charset="0"/>
              </a:rPr>
              <a:t>the aggregate </a:t>
            </a:r>
            <a:r>
              <a:rPr lang="en-US" sz="2200" dirty="0">
                <a:latin typeface="Arial" panose="020B0604020202020204" pitchFamily="34" charset="0"/>
                <a:cs typeface="Arial" panose="020B0604020202020204" pitchFamily="34" charset="0"/>
              </a:rPr>
              <a:t>is contaminated with hydrated cement paste, gypsum, and </a:t>
            </a:r>
            <a:r>
              <a:rPr lang="en-US" sz="2200" dirty="0" smtClean="0">
                <a:latin typeface="Arial" panose="020B0604020202020204" pitchFamily="34" charset="0"/>
                <a:cs typeface="Arial" panose="020B0604020202020204" pitchFamily="34" charset="0"/>
              </a:rPr>
              <a:t>minor quantities </a:t>
            </a:r>
            <a:r>
              <a:rPr lang="en-US" sz="2200" dirty="0">
                <a:latin typeface="Arial" panose="020B0604020202020204" pitchFamily="34" charset="0"/>
                <a:cs typeface="Arial" panose="020B0604020202020204" pitchFamily="34" charset="0"/>
              </a:rPr>
              <a:t>of other substances. The size fraction that corresponds to fine </a:t>
            </a:r>
            <a:r>
              <a:rPr lang="en-US" sz="2200" dirty="0" smtClean="0">
                <a:latin typeface="Arial" panose="020B0604020202020204" pitchFamily="34" charset="0"/>
                <a:cs typeface="Arial" panose="020B0604020202020204" pitchFamily="34" charset="0"/>
              </a:rPr>
              <a:t>aggregate contains </a:t>
            </a:r>
            <a:r>
              <a:rPr lang="en-US" sz="2200" dirty="0">
                <a:latin typeface="Arial" panose="020B0604020202020204" pitchFamily="34" charset="0"/>
                <a:cs typeface="Arial" panose="020B0604020202020204" pitchFamily="34" charset="0"/>
              </a:rPr>
              <a:t>large amounts of hydrated cement and gypsum, and it is </a:t>
            </a:r>
            <a:r>
              <a:rPr lang="en-US" sz="2200" dirty="0" smtClean="0">
                <a:latin typeface="Arial" panose="020B0604020202020204" pitchFamily="34" charset="0"/>
                <a:cs typeface="Arial" panose="020B0604020202020204" pitchFamily="34" charset="0"/>
              </a:rPr>
              <a:t>unsuitable for </a:t>
            </a:r>
            <a:r>
              <a:rPr lang="en-US" sz="2200" dirty="0">
                <a:latin typeface="Arial" panose="020B0604020202020204" pitchFamily="34" charset="0"/>
                <a:cs typeface="Arial" panose="020B0604020202020204" pitchFamily="34" charset="0"/>
              </a:rPr>
              <a:t>making fresh concrete mixtures. However, the size fraction that </a:t>
            </a:r>
            <a:r>
              <a:rPr lang="en-US" sz="2200" dirty="0" smtClean="0">
                <a:latin typeface="Arial" panose="020B0604020202020204" pitchFamily="34" charset="0"/>
                <a:cs typeface="Arial" panose="020B0604020202020204" pitchFamily="34" charset="0"/>
              </a:rPr>
              <a:t>corresponds to </a:t>
            </a:r>
            <a:r>
              <a:rPr lang="en-US" sz="2200" dirty="0">
                <a:latin typeface="Arial" panose="020B0604020202020204" pitchFamily="34" charset="0"/>
                <a:cs typeface="Arial" panose="020B0604020202020204" pitchFamily="34" charset="0"/>
              </a:rPr>
              <a:t>coarse aggregate, although coated with cement paste, has been used successfully in several laboratory and field studies. C</a:t>
            </a:r>
            <a:r>
              <a:rPr lang="en-US" sz="2200" dirty="0" smtClean="0">
                <a:latin typeface="Arial" panose="020B0604020202020204" pitchFamily="34" charset="0"/>
                <a:cs typeface="Arial" panose="020B0604020202020204" pitchFamily="34" charset="0"/>
              </a:rPr>
              <a:t>ompared </a:t>
            </a:r>
            <a:r>
              <a:rPr lang="en-US" sz="2200" dirty="0">
                <a:latin typeface="Arial" panose="020B0604020202020204" pitchFamily="34" charset="0"/>
                <a:cs typeface="Arial" panose="020B0604020202020204" pitchFamily="34" charset="0"/>
              </a:rPr>
              <a:t>with concrete mixtures containing natural </a:t>
            </a:r>
            <a:r>
              <a:rPr lang="en-US" sz="2200" dirty="0" smtClean="0">
                <a:latin typeface="Arial" panose="020B0604020202020204" pitchFamily="34" charset="0"/>
                <a:cs typeface="Arial" panose="020B0604020202020204" pitchFamily="34" charset="0"/>
              </a:rPr>
              <a:t>aggregate, the </a:t>
            </a:r>
            <a:r>
              <a:rPr lang="en-US" sz="2200" dirty="0">
                <a:latin typeface="Arial" panose="020B0604020202020204" pitchFamily="34" charset="0"/>
                <a:cs typeface="Arial" panose="020B0604020202020204" pitchFamily="34" charset="0"/>
              </a:rPr>
              <a:t>mixtures containing recycled-concrete aggregate generally gave at </a:t>
            </a:r>
            <a:r>
              <a:rPr lang="en-US" sz="2200" dirty="0" smtClean="0">
                <a:latin typeface="Arial" panose="020B0604020202020204" pitchFamily="34" charset="0"/>
                <a:cs typeface="Arial" panose="020B0604020202020204" pitchFamily="34" charset="0"/>
              </a:rPr>
              <a:t>least two-thirds </a:t>
            </a:r>
            <a:r>
              <a:rPr lang="en-US" sz="2200" dirty="0">
                <a:latin typeface="Arial" panose="020B0604020202020204" pitchFamily="34" charset="0"/>
                <a:cs typeface="Arial" panose="020B0604020202020204" pitchFamily="34" charset="0"/>
              </a:rPr>
              <a:t>of the compressive strength and modulus of elasticity, and show satisfactory workability and </a:t>
            </a:r>
            <a:r>
              <a:rPr lang="en-US" sz="2200" dirty="0" smtClean="0">
                <a:latin typeface="Arial" panose="020B0604020202020204" pitchFamily="34" charset="0"/>
                <a:cs typeface="Arial" panose="020B0604020202020204" pitchFamily="34" charset="0"/>
              </a:rPr>
              <a:t>durability.</a:t>
            </a:r>
          </a:p>
          <a:p>
            <a:pPr marL="0" indent="0" algn="just">
              <a:lnSpc>
                <a:spcPct val="150000"/>
              </a:lnSpc>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10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5716"/>
            <a:ext cx="10515600" cy="5748489"/>
          </a:xfrm>
        </p:spPr>
        <p:txBody>
          <a:bodyPr>
            <a:normAutofit fontScale="92500" lnSpcReduction="10000"/>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Source of </a:t>
            </a:r>
            <a:r>
              <a:rPr lang="en-US" sz="2400" b="1" dirty="0" err="1" smtClean="0">
                <a:solidFill>
                  <a:srgbClr val="C00000"/>
                </a:solidFill>
                <a:latin typeface="Arial" panose="020B0604020202020204" pitchFamily="34" charset="0"/>
                <a:cs typeface="Arial" panose="020B0604020202020204" pitchFamily="34" charset="0"/>
              </a:rPr>
              <a:t>aggeragte</a:t>
            </a:r>
            <a:endParaRPr lang="en-US" sz="2400" b="1" dirty="0" smtClean="0">
              <a:solidFill>
                <a:srgbClr val="C00000"/>
              </a:solidFill>
              <a:latin typeface="Arial" panose="020B0604020202020204" pitchFamily="34" charset="0"/>
              <a:cs typeface="Arial" panose="020B0604020202020204" pitchFamily="34" charset="0"/>
            </a:endParaRPr>
          </a:p>
          <a:p>
            <a:pPr marL="0" indent="0" algn="just">
              <a:lnSpc>
                <a:spcPct val="200000"/>
              </a:lnSpc>
              <a:buNone/>
            </a:pPr>
            <a:r>
              <a:rPr lang="en-US" sz="2000" dirty="0" smtClean="0">
                <a:latin typeface="Arial" panose="020B0604020202020204" pitchFamily="34" charset="0"/>
                <a:cs typeface="Arial" panose="020B0604020202020204" pitchFamily="34" charset="0"/>
              </a:rPr>
              <a:t>Almost </a:t>
            </a:r>
            <a:r>
              <a:rPr lang="en-US" sz="2000" dirty="0">
                <a:latin typeface="Arial" panose="020B0604020202020204" pitchFamily="34" charset="0"/>
                <a:cs typeface="Arial" panose="020B0604020202020204" pitchFamily="34" charset="0"/>
              </a:rPr>
              <a:t>all natural aggregate materials originate from bed rocks. There are three kinds of</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rocks, namely, igneous, sedimentary and metamorphic. These classifications are based on </a:t>
            </a:r>
            <a:r>
              <a:rPr lang="en-US" sz="2000" dirty="0" smtClean="0">
                <a:latin typeface="Arial" panose="020B0604020202020204" pitchFamily="34" charset="0"/>
                <a:cs typeface="Arial" panose="020B0604020202020204" pitchFamily="34" charset="0"/>
              </a:rPr>
              <a:t>the mode </a:t>
            </a:r>
            <a:r>
              <a:rPr lang="en-US" sz="2000" dirty="0">
                <a:latin typeface="Arial" panose="020B0604020202020204" pitchFamily="34" charset="0"/>
                <a:cs typeface="Arial" panose="020B0604020202020204" pitchFamily="34" charset="0"/>
              </a:rPr>
              <a:t>of formation of rocks. It may be recalled that </a:t>
            </a:r>
            <a:r>
              <a:rPr lang="en-US" sz="2000" i="1" dirty="0">
                <a:solidFill>
                  <a:schemeClr val="accent1">
                    <a:lumMod val="75000"/>
                  </a:schemeClr>
                </a:solidFill>
                <a:latin typeface="Arial" panose="020B0604020202020204" pitchFamily="34" charset="0"/>
                <a:cs typeface="Arial" panose="020B0604020202020204" pitchFamily="34" charset="0"/>
              </a:rPr>
              <a:t>igneous rocks </a:t>
            </a:r>
            <a:r>
              <a:rPr lang="en-US" sz="2000" dirty="0">
                <a:latin typeface="Arial" panose="020B0604020202020204" pitchFamily="34" charset="0"/>
                <a:cs typeface="Arial" panose="020B0604020202020204" pitchFamily="34" charset="0"/>
              </a:rPr>
              <a:t>are formed by the </a:t>
            </a:r>
            <a:r>
              <a:rPr lang="en-US" sz="2000" dirty="0" smtClean="0">
                <a:latin typeface="Arial" panose="020B0604020202020204" pitchFamily="34" charset="0"/>
                <a:cs typeface="Arial" panose="020B0604020202020204" pitchFamily="34" charset="0"/>
              </a:rPr>
              <a:t>cooling of </a:t>
            </a:r>
            <a:r>
              <a:rPr lang="en-US" sz="2000" dirty="0">
                <a:latin typeface="Arial" panose="020B0604020202020204" pitchFamily="34" charset="0"/>
                <a:cs typeface="Arial" panose="020B0604020202020204" pitchFamily="34" charset="0"/>
              </a:rPr>
              <a:t>molten magma or lava at the surface of the crest (trap and basalt) or deep beneath the </a:t>
            </a:r>
            <a:r>
              <a:rPr lang="en-US" sz="2000" dirty="0" smtClean="0">
                <a:latin typeface="Arial" panose="020B0604020202020204" pitchFamily="34" charset="0"/>
                <a:cs typeface="Arial" panose="020B0604020202020204" pitchFamily="34" charset="0"/>
              </a:rPr>
              <a:t>crest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(granite</a:t>
            </a:r>
            <a:r>
              <a:rPr lang="en-US" sz="2000" dirty="0">
                <a:latin typeface="Arial" panose="020B0604020202020204" pitchFamily="34" charset="0"/>
                <a:cs typeface="Arial" panose="020B0604020202020204" pitchFamily="34" charset="0"/>
              </a:rPr>
              <a:t>). The </a:t>
            </a:r>
            <a:r>
              <a:rPr lang="en-US" sz="2000" i="1" dirty="0">
                <a:solidFill>
                  <a:schemeClr val="accent1">
                    <a:lumMod val="75000"/>
                  </a:schemeClr>
                </a:solidFill>
                <a:latin typeface="Arial" panose="020B0604020202020204" pitchFamily="34" charset="0"/>
                <a:cs typeface="Arial" panose="020B0604020202020204" pitchFamily="34" charset="0"/>
              </a:rPr>
              <a:t>sedimentary rocks </a:t>
            </a:r>
            <a:r>
              <a:rPr lang="en-US" sz="2000" dirty="0">
                <a:latin typeface="Arial" panose="020B0604020202020204" pitchFamily="34" charset="0"/>
                <a:cs typeface="Arial" panose="020B0604020202020204" pitchFamily="34" charset="0"/>
              </a:rPr>
              <a:t>are formed originally below the sea bed and </a:t>
            </a:r>
            <a:r>
              <a:rPr lang="en-US" sz="2000" dirty="0" smtClean="0">
                <a:latin typeface="Arial" panose="020B0604020202020204" pitchFamily="34" charset="0"/>
                <a:cs typeface="Arial" panose="020B0604020202020204" pitchFamily="34" charset="0"/>
              </a:rPr>
              <a:t>subsequently lifted </a:t>
            </a:r>
            <a:r>
              <a:rPr lang="en-US" sz="2000" dirty="0">
                <a:latin typeface="Arial" panose="020B0604020202020204" pitchFamily="34" charset="0"/>
                <a:cs typeface="Arial" panose="020B0604020202020204" pitchFamily="34" charset="0"/>
              </a:rPr>
              <a:t>up. </a:t>
            </a:r>
            <a:r>
              <a:rPr lang="en-US" sz="2000" i="1" dirty="0">
                <a:solidFill>
                  <a:schemeClr val="accent1">
                    <a:lumMod val="75000"/>
                  </a:schemeClr>
                </a:solidFill>
                <a:latin typeface="Arial" panose="020B0604020202020204" pitchFamily="34" charset="0"/>
                <a:cs typeface="Arial" panose="020B0604020202020204" pitchFamily="34" charset="0"/>
              </a:rPr>
              <a:t>Metamorphic rocks </a:t>
            </a:r>
            <a:r>
              <a:rPr lang="en-US" sz="2000" dirty="0">
                <a:latin typeface="Arial" panose="020B0604020202020204" pitchFamily="34" charset="0"/>
                <a:cs typeface="Arial" panose="020B0604020202020204" pitchFamily="34" charset="0"/>
              </a:rPr>
              <a:t>are originally either igneous or sedimentary rocks which </a:t>
            </a:r>
            <a:r>
              <a:rPr lang="en-US" sz="2000" dirty="0" smtClean="0">
                <a:latin typeface="Arial" panose="020B0604020202020204" pitchFamily="34" charset="0"/>
                <a:cs typeface="Arial" panose="020B0604020202020204" pitchFamily="34" charset="0"/>
              </a:rPr>
              <a:t>are subsequently </a:t>
            </a:r>
            <a:r>
              <a:rPr lang="en-US" sz="2000" dirty="0">
                <a:latin typeface="Arial" panose="020B0604020202020204" pitchFamily="34" charset="0"/>
                <a:cs typeface="Arial" panose="020B0604020202020204" pitchFamily="34" charset="0"/>
              </a:rPr>
              <a:t>metamorphosed due to extreme heat and pressure</a:t>
            </a:r>
            <a:r>
              <a:rPr lang="en-US" sz="2000" dirty="0" smtClean="0">
                <a:latin typeface="Arial" panose="020B0604020202020204" pitchFamily="34" charset="0"/>
                <a:cs typeface="Arial" panose="020B0604020202020204" pitchFamily="34" charset="0"/>
              </a:rPr>
              <a:t>.</a:t>
            </a:r>
          </a:p>
          <a:p>
            <a:pPr marL="0" indent="0" algn="just">
              <a:lnSpc>
                <a:spcPct val="200000"/>
              </a:lnSpc>
              <a:buNone/>
            </a:pPr>
            <a:r>
              <a:rPr lang="en-US" sz="2000"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25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572"/>
            <a:ext cx="10515600" cy="6179481"/>
          </a:xfrm>
        </p:spPr>
        <p:txBody>
          <a:bodyPr>
            <a:normAutofit/>
          </a:bodyPr>
          <a:lstStyle/>
          <a:p>
            <a:pPr marL="0" indent="0">
              <a:lnSpc>
                <a:spcPct val="150000"/>
              </a:lnSpc>
              <a:buNone/>
            </a:pPr>
            <a:r>
              <a:rPr lang="en-US" sz="2400" b="1" dirty="0">
                <a:solidFill>
                  <a:srgbClr val="C00000"/>
                </a:solidFill>
                <a:latin typeface="Arial" panose="020B0604020202020204" pitchFamily="34" charset="0"/>
                <a:cs typeface="Arial" panose="020B0604020202020204" pitchFamily="34" charset="0"/>
              </a:rPr>
              <a:t>Size </a:t>
            </a:r>
            <a:r>
              <a:rPr lang="en-US" sz="2400" b="1" dirty="0" smtClean="0">
                <a:solidFill>
                  <a:srgbClr val="C00000"/>
                </a:solidFill>
                <a:latin typeface="Arial" panose="020B0604020202020204" pitchFamily="34" charset="0"/>
                <a:cs typeface="Arial" panose="020B0604020202020204" pitchFamily="34" charset="0"/>
              </a:rPr>
              <a:t>of </a:t>
            </a:r>
            <a:r>
              <a:rPr lang="en-US" sz="2400" b="1" dirty="0" err="1" smtClean="0">
                <a:solidFill>
                  <a:srgbClr val="C00000"/>
                </a:solidFill>
                <a:latin typeface="Arial" panose="020B0604020202020204" pitchFamily="34" charset="0"/>
                <a:cs typeface="Arial" panose="020B0604020202020204" pitchFamily="34" charset="0"/>
              </a:rPr>
              <a:t>aggeragte</a:t>
            </a:r>
            <a:r>
              <a:rPr lang="en-US" sz="2400" b="1" dirty="0" smtClean="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largest maximum size of aggregate practicable to handle under a given set </a:t>
            </a:r>
            <a:r>
              <a:rPr lang="en-US" sz="2000" dirty="0" smtClean="0">
                <a:latin typeface="Arial" panose="020B0604020202020204" pitchFamily="34" charset="0"/>
                <a:cs typeface="Arial" panose="020B0604020202020204" pitchFamily="34" charset="0"/>
              </a:rPr>
              <a:t>of conditions </a:t>
            </a:r>
            <a:r>
              <a:rPr lang="en-US" sz="2000" dirty="0">
                <a:latin typeface="Arial" panose="020B0604020202020204" pitchFamily="34" charset="0"/>
                <a:cs typeface="Arial" panose="020B0604020202020204" pitchFamily="34" charset="0"/>
              </a:rPr>
              <a:t>should be used. Perhaps, 80 mm size is the maximum size that could </a:t>
            </a:r>
            <a:r>
              <a:rPr lang="en-US" sz="2000" dirty="0" smtClean="0">
                <a:latin typeface="Arial" panose="020B0604020202020204" pitchFamily="34" charset="0"/>
                <a:cs typeface="Arial" panose="020B0604020202020204" pitchFamily="34" charset="0"/>
              </a:rPr>
              <a:t>be conveniently </a:t>
            </a:r>
            <a:r>
              <a:rPr lang="en-US" sz="2000" dirty="0">
                <a:latin typeface="Arial" panose="020B0604020202020204" pitchFamily="34" charset="0"/>
                <a:cs typeface="Arial" panose="020B0604020202020204" pitchFamily="34" charset="0"/>
              </a:rPr>
              <a:t>used for concrete making. Using the largest possible maximum size will result </a:t>
            </a:r>
            <a:r>
              <a:rPr lang="en-US" sz="2000" dirty="0" smtClean="0">
                <a:latin typeface="Arial" panose="020B0604020202020204" pitchFamily="34" charset="0"/>
                <a:cs typeface="Arial" panose="020B0604020202020204" pitchFamily="34" charset="0"/>
              </a:rPr>
              <a:t>in (</a:t>
            </a:r>
            <a:r>
              <a:rPr lang="en-US" sz="2000" dirty="0" err="1" smtClean="0">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reduction of the cement content (ii) reduction in water requirement (iii) reduction of </a:t>
            </a:r>
            <a:r>
              <a:rPr lang="en-US" sz="2000" dirty="0" smtClean="0">
                <a:latin typeface="Arial" panose="020B0604020202020204" pitchFamily="34" charset="0"/>
                <a:cs typeface="Arial" panose="020B0604020202020204" pitchFamily="34" charset="0"/>
              </a:rPr>
              <a:t>drying shrinkage</a:t>
            </a:r>
            <a:r>
              <a:rPr lang="en-US" sz="2000" dirty="0">
                <a:latin typeface="Arial" panose="020B0604020202020204" pitchFamily="34" charset="0"/>
                <a:cs typeface="Arial" panose="020B0604020202020204" pitchFamily="34" charset="0"/>
              </a:rPr>
              <a:t>. However, the maximum size of aggregate that can be used in any given </a:t>
            </a:r>
            <a:r>
              <a:rPr lang="en-US" sz="2000" dirty="0" smtClean="0">
                <a:latin typeface="Arial" panose="020B0604020202020204" pitchFamily="34" charset="0"/>
                <a:cs typeface="Arial" panose="020B0604020202020204" pitchFamily="34" charset="0"/>
              </a:rPr>
              <a:t>condition may </a:t>
            </a:r>
            <a:r>
              <a:rPr lang="en-US" sz="2000" dirty="0">
                <a:latin typeface="Arial" panose="020B0604020202020204" pitchFamily="34" charset="0"/>
                <a:cs typeface="Arial" panose="020B0604020202020204" pitchFamily="34" charset="0"/>
              </a:rPr>
              <a:t>be limited by the following conditions</a:t>
            </a:r>
            <a:r>
              <a:rPr lang="en-US" sz="2000" dirty="0" smtClean="0">
                <a:latin typeface="Arial" panose="020B0604020202020204" pitchFamily="34" charset="0"/>
                <a:cs typeface="Arial" panose="020B0604020202020204" pitchFamily="34" charset="0"/>
              </a:rPr>
              <a:t>:</a:t>
            </a:r>
          </a:p>
          <a:p>
            <a:pPr marL="0" indent="0" algn="just">
              <a:lnSpc>
                <a:spcPct val="150000"/>
              </a:lnSpc>
              <a:buNone/>
            </a:pPr>
            <a:endParaRPr lang="en-US" sz="2000" dirty="0" smtClean="0">
              <a:latin typeface="Arial" panose="020B0604020202020204" pitchFamily="34" charset="0"/>
              <a:cs typeface="Arial" panose="020B0604020202020204" pitchFamily="34" charset="0"/>
            </a:endParaRPr>
          </a:p>
          <a:p>
            <a:pPr marL="0" indent="0" algn="just">
              <a:lnSpc>
                <a:spcPct val="150000"/>
              </a:lnSpc>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38200" y="4173444"/>
            <a:ext cx="8939306" cy="686559"/>
          </a:xfrm>
          <a:prstGeom prst="rect">
            <a:avLst/>
          </a:prstGeom>
        </p:spPr>
      </p:pic>
    </p:spTree>
    <p:extLst>
      <p:ext uri="{BB962C8B-B14F-4D97-AF65-F5344CB8AC3E}">
        <p14:creationId xmlns:p14="http://schemas.microsoft.com/office/powerpoint/2010/main" val="386371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54181" y="1112422"/>
            <a:ext cx="10515600" cy="4385625"/>
          </a:xfrm>
          <a:prstGeom prst="rect">
            <a:avLst/>
          </a:prstGeom>
        </p:spPr>
      </p:pic>
      <p:sp>
        <p:nvSpPr>
          <p:cNvPr id="6" name="TextBox 5"/>
          <p:cNvSpPr txBox="1"/>
          <p:nvPr/>
        </p:nvSpPr>
        <p:spPr>
          <a:xfrm>
            <a:off x="1054181" y="396046"/>
            <a:ext cx="4024525" cy="461665"/>
          </a:xfrm>
          <a:prstGeom prst="rect">
            <a:avLst/>
          </a:prstGeom>
          <a:noFill/>
        </p:spPr>
        <p:txBody>
          <a:bodyPr wrap="square" rtlCol="0">
            <a:spAutoFit/>
          </a:bodyPr>
          <a:lstStyle/>
          <a:p>
            <a:r>
              <a:rPr lang="en-US" sz="2400" b="1" dirty="0" smtClean="0">
                <a:solidFill>
                  <a:schemeClr val="accent1"/>
                </a:solidFill>
              </a:rPr>
              <a:t>Coarse &amp; Fine Aggregates</a:t>
            </a:r>
            <a:endParaRPr lang="en-US" sz="2400" b="1" dirty="0">
              <a:solidFill>
                <a:schemeClr val="accent1"/>
              </a:solidFill>
            </a:endParaRPr>
          </a:p>
        </p:txBody>
      </p:sp>
    </p:spTree>
    <p:extLst>
      <p:ext uri="{BB962C8B-B14F-4D97-AF65-F5344CB8AC3E}">
        <p14:creationId xmlns:p14="http://schemas.microsoft.com/office/powerpoint/2010/main" val="281243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700</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zaid khaleel</dc:creator>
  <cp:lastModifiedBy>zaid khaleel</cp:lastModifiedBy>
  <cp:revision>78</cp:revision>
  <dcterms:created xsi:type="dcterms:W3CDTF">2019-02-10T12:47:02Z</dcterms:created>
  <dcterms:modified xsi:type="dcterms:W3CDTF">2019-04-19T07:40:18Z</dcterms:modified>
</cp:coreProperties>
</file>