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6" r:id="rId5"/>
    <p:sldId id="288" r:id="rId6"/>
    <p:sldId id="289" r:id="rId7"/>
    <p:sldId id="292" r:id="rId8"/>
    <p:sldId id="267" r:id="rId9"/>
    <p:sldId id="268" r:id="rId10"/>
    <p:sldId id="269" r:id="rId11"/>
    <p:sldId id="270" r:id="rId12"/>
    <p:sldId id="271" r:id="rId13"/>
    <p:sldId id="272" r:id="rId14"/>
    <p:sldId id="273" r:id="rId15"/>
    <p:sldId id="274" r:id="rId16"/>
    <p:sldId id="275" r:id="rId17"/>
    <p:sldId id="280" r:id="rId18"/>
    <p:sldId id="281" r:id="rId19"/>
    <p:sldId id="282" r:id="rId20"/>
    <p:sldId id="283" r:id="rId21"/>
    <p:sldId id="284" r:id="rId22"/>
    <p:sldId id="285" r:id="rId23"/>
    <p:sldId id="286" r:id="rId24"/>
    <p:sldId id="28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05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55D567-7A35-9749-AADA-35B35B709CBC}"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D7338-7043-6E43-8F9B-F5DEBD2203EB}" type="slidenum">
              <a:rPr lang="en-US" smtClean="0"/>
              <a:t>‹#›</a:t>
            </a:fld>
            <a:endParaRPr lang="en-US"/>
          </a:p>
        </p:txBody>
      </p:sp>
    </p:spTree>
    <p:extLst>
      <p:ext uri="{BB962C8B-B14F-4D97-AF65-F5344CB8AC3E}">
        <p14:creationId xmlns:p14="http://schemas.microsoft.com/office/powerpoint/2010/main" val="199410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5D567-7A35-9749-AADA-35B35B709CBC}"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D7338-7043-6E43-8F9B-F5DEBD2203EB}" type="slidenum">
              <a:rPr lang="en-US" smtClean="0"/>
              <a:t>‹#›</a:t>
            </a:fld>
            <a:endParaRPr lang="en-US"/>
          </a:p>
        </p:txBody>
      </p:sp>
    </p:spTree>
    <p:extLst>
      <p:ext uri="{BB962C8B-B14F-4D97-AF65-F5344CB8AC3E}">
        <p14:creationId xmlns:p14="http://schemas.microsoft.com/office/powerpoint/2010/main" val="405482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5D567-7A35-9749-AADA-35B35B709CBC}"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D7338-7043-6E43-8F9B-F5DEBD2203EB}" type="slidenum">
              <a:rPr lang="en-US" smtClean="0"/>
              <a:t>‹#›</a:t>
            </a:fld>
            <a:endParaRPr lang="en-US"/>
          </a:p>
        </p:txBody>
      </p:sp>
    </p:spTree>
    <p:extLst>
      <p:ext uri="{BB962C8B-B14F-4D97-AF65-F5344CB8AC3E}">
        <p14:creationId xmlns:p14="http://schemas.microsoft.com/office/powerpoint/2010/main" val="338945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5D567-7A35-9749-AADA-35B35B709CBC}"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D7338-7043-6E43-8F9B-F5DEBD2203EB}" type="slidenum">
              <a:rPr lang="en-US" smtClean="0"/>
              <a:t>‹#›</a:t>
            </a:fld>
            <a:endParaRPr lang="en-US"/>
          </a:p>
        </p:txBody>
      </p:sp>
    </p:spTree>
    <p:extLst>
      <p:ext uri="{BB962C8B-B14F-4D97-AF65-F5344CB8AC3E}">
        <p14:creationId xmlns:p14="http://schemas.microsoft.com/office/powerpoint/2010/main" val="383538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5D567-7A35-9749-AADA-35B35B709CBC}"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D7338-7043-6E43-8F9B-F5DEBD2203EB}" type="slidenum">
              <a:rPr lang="en-US" smtClean="0"/>
              <a:t>‹#›</a:t>
            </a:fld>
            <a:endParaRPr lang="en-US"/>
          </a:p>
        </p:txBody>
      </p:sp>
    </p:spTree>
    <p:extLst>
      <p:ext uri="{BB962C8B-B14F-4D97-AF65-F5344CB8AC3E}">
        <p14:creationId xmlns:p14="http://schemas.microsoft.com/office/powerpoint/2010/main" val="30721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55D567-7A35-9749-AADA-35B35B709CBC}"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D7338-7043-6E43-8F9B-F5DEBD2203EB}" type="slidenum">
              <a:rPr lang="en-US" smtClean="0"/>
              <a:t>‹#›</a:t>
            </a:fld>
            <a:endParaRPr lang="en-US"/>
          </a:p>
        </p:txBody>
      </p:sp>
    </p:spTree>
    <p:extLst>
      <p:ext uri="{BB962C8B-B14F-4D97-AF65-F5344CB8AC3E}">
        <p14:creationId xmlns:p14="http://schemas.microsoft.com/office/powerpoint/2010/main" val="161419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55D567-7A35-9749-AADA-35B35B709CBC}" type="datetimeFigureOut">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5D7338-7043-6E43-8F9B-F5DEBD2203EB}" type="slidenum">
              <a:rPr lang="en-US" smtClean="0"/>
              <a:t>‹#›</a:t>
            </a:fld>
            <a:endParaRPr lang="en-US"/>
          </a:p>
        </p:txBody>
      </p:sp>
    </p:spTree>
    <p:extLst>
      <p:ext uri="{BB962C8B-B14F-4D97-AF65-F5344CB8AC3E}">
        <p14:creationId xmlns:p14="http://schemas.microsoft.com/office/powerpoint/2010/main" val="87444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55D567-7A35-9749-AADA-35B35B709CBC}"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5D7338-7043-6E43-8F9B-F5DEBD2203EB}" type="slidenum">
              <a:rPr lang="en-US" smtClean="0"/>
              <a:t>‹#›</a:t>
            </a:fld>
            <a:endParaRPr lang="en-US"/>
          </a:p>
        </p:txBody>
      </p:sp>
    </p:spTree>
    <p:extLst>
      <p:ext uri="{BB962C8B-B14F-4D97-AF65-F5344CB8AC3E}">
        <p14:creationId xmlns:p14="http://schemas.microsoft.com/office/powerpoint/2010/main" val="305352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5D567-7A35-9749-AADA-35B35B709CBC}" type="datetimeFigureOut">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5D7338-7043-6E43-8F9B-F5DEBD2203EB}" type="slidenum">
              <a:rPr lang="en-US" smtClean="0"/>
              <a:t>‹#›</a:t>
            </a:fld>
            <a:endParaRPr lang="en-US"/>
          </a:p>
        </p:txBody>
      </p:sp>
    </p:spTree>
    <p:extLst>
      <p:ext uri="{BB962C8B-B14F-4D97-AF65-F5344CB8AC3E}">
        <p14:creationId xmlns:p14="http://schemas.microsoft.com/office/powerpoint/2010/main" val="339949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5D567-7A35-9749-AADA-35B35B709CBC}"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D7338-7043-6E43-8F9B-F5DEBD2203EB}" type="slidenum">
              <a:rPr lang="en-US" smtClean="0"/>
              <a:t>‹#›</a:t>
            </a:fld>
            <a:endParaRPr lang="en-US"/>
          </a:p>
        </p:txBody>
      </p:sp>
    </p:spTree>
    <p:extLst>
      <p:ext uri="{BB962C8B-B14F-4D97-AF65-F5344CB8AC3E}">
        <p14:creationId xmlns:p14="http://schemas.microsoft.com/office/powerpoint/2010/main" val="45673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5D567-7A35-9749-AADA-35B35B709CBC}"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D7338-7043-6E43-8F9B-F5DEBD2203EB}" type="slidenum">
              <a:rPr lang="en-US" smtClean="0"/>
              <a:t>‹#›</a:t>
            </a:fld>
            <a:endParaRPr lang="en-US"/>
          </a:p>
        </p:txBody>
      </p:sp>
    </p:spTree>
    <p:extLst>
      <p:ext uri="{BB962C8B-B14F-4D97-AF65-F5344CB8AC3E}">
        <p14:creationId xmlns:p14="http://schemas.microsoft.com/office/powerpoint/2010/main" val="380922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5D567-7A35-9749-AADA-35B35B709CBC}" type="datetimeFigureOut">
              <a:rPr lang="en-US" smtClean="0"/>
              <a:t>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D7338-7043-6E43-8F9B-F5DEBD2203EB}" type="slidenum">
              <a:rPr lang="en-US" smtClean="0"/>
              <a:t>‹#›</a:t>
            </a:fld>
            <a:endParaRPr lang="en-US"/>
          </a:p>
        </p:txBody>
      </p:sp>
    </p:spTree>
    <p:extLst>
      <p:ext uri="{BB962C8B-B14F-4D97-AF65-F5344CB8AC3E}">
        <p14:creationId xmlns:p14="http://schemas.microsoft.com/office/powerpoint/2010/main" val="242948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3851"/>
            <a:ext cx="7772400" cy="2016600"/>
          </a:xfrm>
        </p:spPr>
        <p:txBody>
          <a:bodyPr>
            <a:normAutofit/>
          </a:bodyPr>
          <a:lstStyle/>
          <a:p>
            <a:r>
              <a:rPr lang="en-US" sz="2800" b="1" dirty="0" smtClean="0">
                <a:solidFill>
                  <a:srgbClr val="FF0000"/>
                </a:solidFill>
              </a:rPr>
              <a:t>Principal Properties of Building Materials</a:t>
            </a:r>
            <a:br>
              <a:rPr lang="en-US" sz="2800" b="1" dirty="0" smtClean="0">
                <a:solidFill>
                  <a:srgbClr val="FF0000"/>
                </a:solidFill>
              </a:rPr>
            </a:br>
            <a:r>
              <a:rPr lang="en-US" sz="2800" b="1" dirty="0">
                <a:solidFill>
                  <a:srgbClr val="FF0000"/>
                </a:solidFill>
              </a:rPr>
              <a:t/>
            </a:r>
            <a:br>
              <a:rPr lang="en-US" sz="2800" b="1" dirty="0">
                <a:solidFill>
                  <a:srgbClr val="FF0000"/>
                </a:solidFill>
              </a:rPr>
            </a:br>
            <a:endParaRPr lang="en-US" sz="2800" b="1" dirty="0">
              <a:solidFill>
                <a:srgbClr val="000000"/>
              </a:solidFill>
            </a:endParaRPr>
          </a:p>
        </p:txBody>
      </p:sp>
      <p:sp>
        <p:nvSpPr>
          <p:cNvPr id="3" name="Subtitle 2"/>
          <p:cNvSpPr>
            <a:spLocks noGrp="1"/>
          </p:cNvSpPr>
          <p:nvPr>
            <p:ph type="subTitle" idx="1"/>
          </p:nvPr>
        </p:nvSpPr>
        <p:spPr>
          <a:xfrm>
            <a:off x="1371600" y="4262602"/>
            <a:ext cx="6400800" cy="716548"/>
          </a:xfrm>
        </p:spPr>
        <p:txBody>
          <a:bodyPr>
            <a:normAutofit/>
          </a:bodyPr>
          <a:lstStyle/>
          <a:p>
            <a:r>
              <a:rPr lang="en-US" sz="1800" b="1" dirty="0" smtClean="0">
                <a:solidFill>
                  <a:srgbClr val="000000"/>
                </a:solidFill>
              </a:rPr>
              <a:t>Department of Architecture /2</a:t>
            </a:r>
            <a:r>
              <a:rPr lang="en-US" sz="1800" b="1" baseline="30000" dirty="0" smtClean="0">
                <a:solidFill>
                  <a:srgbClr val="000000"/>
                </a:solidFill>
              </a:rPr>
              <a:t>nd</a:t>
            </a:r>
            <a:r>
              <a:rPr lang="en-US" sz="1800" b="1" dirty="0" smtClean="0">
                <a:solidFill>
                  <a:srgbClr val="000000"/>
                </a:solidFill>
              </a:rPr>
              <a:t> stage</a:t>
            </a:r>
          </a:p>
          <a:p>
            <a:r>
              <a:rPr lang="en-US" sz="1800" b="1" dirty="0" smtClean="0">
                <a:solidFill>
                  <a:srgbClr val="000000"/>
                </a:solidFill>
              </a:rPr>
              <a:t>Lecturer: Dr. Zaid Al Hamdany</a:t>
            </a:r>
          </a:p>
          <a:p>
            <a:endParaRPr lang="en-US" sz="2000" b="1" dirty="0" smtClean="0">
              <a:solidFill>
                <a:schemeClr val="tx1"/>
              </a:solidFill>
            </a:endParaRPr>
          </a:p>
          <a:p>
            <a:endParaRPr lang="en-US" sz="2400" b="1" dirty="0" smtClean="0">
              <a:solidFill>
                <a:schemeClr val="tx1"/>
              </a:solidFill>
            </a:endParaRPr>
          </a:p>
          <a:p>
            <a:endParaRPr lang="en-US" sz="2400" b="1" dirty="0">
              <a:solidFill>
                <a:schemeClr val="tx1"/>
              </a:solidFill>
            </a:endParaRPr>
          </a:p>
        </p:txBody>
      </p:sp>
    </p:spTree>
    <p:extLst>
      <p:ext uri="{BB962C8B-B14F-4D97-AF65-F5344CB8AC3E}">
        <p14:creationId xmlns:p14="http://schemas.microsoft.com/office/powerpoint/2010/main" val="3406672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3354"/>
            <a:ext cx="8229600" cy="5702809"/>
          </a:xfrm>
        </p:spPr>
        <p:txBody>
          <a:bodyPr>
            <a:normAutofit fontScale="92500"/>
          </a:bodyPr>
          <a:lstStyle/>
          <a:p>
            <a:pPr marL="0" indent="0" algn="just">
              <a:lnSpc>
                <a:spcPct val="150000"/>
              </a:lnSpc>
              <a:buNone/>
            </a:pPr>
            <a:r>
              <a:rPr lang="en-US" sz="2200" dirty="0">
                <a:latin typeface="Arial"/>
                <a:cs typeface="Arial"/>
              </a:rPr>
              <a:t>Tensile and compressive stresses are normal stresses. A normal stress arises when the applied force acts perpendicular to the area of interest. Tension causes elongation in the direction of the applied force, whereas compression causes shortening. A shear stress arises when the applied force acts in a direction parallel to the area of interest. </a:t>
            </a:r>
            <a:endParaRPr lang="en-US" sz="2200" dirty="0" smtClean="0">
              <a:latin typeface="Arial"/>
              <a:cs typeface="Arial"/>
            </a:endParaRPr>
          </a:p>
          <a:p>
            <a:pPr marL="0" indent="0" algn="just">
              <a:lnSpc>
                <a:spcPct val="150000"/>
              </a:lnSpc>
              <a:buNone/>
            </a:pPr>
            <a:r>
              <a:rPr lang="en-US" sz="2200" dirty="0" smtClean="0"/>
              <a:t>stress=load/area and </a:t>
            </a:r>
            <a:r>
              <a:rPr lang="en-US" sz="2200" dirty="0"/>
              <a:t>therefore its dimensions are [Force]/[</a:t>
            </a:r>
            <a:r>
              <a:rPr lang="en-US" sz="2200" dirty="0" smtClean="0"/>
              <a:t>Length]2. </a:t>
            </a:r>
            <a:r>
              <a:rPr lang="en-US" sz="2200" dirty="0"/>
              <a:t>Typical units are N/mm2 (or MPa in the SI system</a:t>
            </a:r>
            <a:r>
              <a:rPr lang="en-US" sz="2200" dirty="0" smtClean="0"/>
              <a:t>)</a:t>
            </a:r>
          </a:p>
          <a:p>
            <a:pPr marL="0" indent="0" algn="just">
              <a:lnSpc>
                <a:spcPct val="150000"/>
              </a:lnSpc>
              <a:buNone/>
            </a:pPr>
            <a:endParaRPr lang="en-US" sz="2200" dirty="0">
              <a:latin typeface="Arial"/>
              <a:cs typeface="Arial"/>
            </a:endParaRPr>
          </a:p>
          <a:p>
            <a:pPr marL="0" indent="0" algn="just">
              <a:lnSpc>
                <a:spcPct val="150000"/>
              </a:lnSpc>
              <a:buNone/>
            </a:pPr>
            <a:r>
              <a:rPr lang="en-US" sz="2200" b="1" dirty="0" smtClean="0">
                <a:solidFill>
                  <a:srgbClr val="008000"/>
                </a:solidFill>
                <a:latin typeface="Arial"/>
                <a:cs typeface="Arial"/>
              </a:rPr>
              <a:t>Stress(σ)=</a:t>
            </a:r>
            <a:r>
              <a:rPr lang="en-US" sz="2200" b="1" i="1" dirty="0" smtClean="0">
                <a:solidFill>
                  <a:srgbClr val="008000"/>
                </a:solidFill>
                <a:latin typeface="Arial"/>
                <a:cs typeface="Arial"/>
              </a:rPr>
              <a:t>P</a:t>
            </a:r>
            <a:r>
              <a:rPr lang="en-US" sz="2200" b="1" dirty="0" smtClean="0">
                <a:solidFill>
                  <a:srgbClr val="008000"/>
                </a:solidFill>
                <a:latin typeface="Arial"/>
                <a:cs typeface="Arial"/>
              </a:rPr>
              <a:t>/</a:t>
            </a:r>
            <a:r>
              <a:rPr lang="en-US" sz="2200" b="1" i="1" dirty="0" smtClean="0">
                <a:solidFill>
                  <a:srgbClr val="008000"/>
                </a:solidFill>
                <a:latin typeface="Arial"/>
                <a:cs typeface="Arial"/>
              </a:rPr>
              <a:t>A</a:t>
            </a:r>
            <a:r>
              <a:rPr lang="en-US" sz="2200" b="1" i="1" dirty="0">
                <a:solidFill>
                  <a:srgbClr val="008000"/>
                </a:solidFill>
                <a:latin typeface="Arial"/>
                <a:cs typeface="Arial"/>
              </a:rPr>
              <a:t/>
            </a:r>
            <a:br>
              <a:rPr lang="en-US" sz="2200" b="1" i="1" dirty="0">
                <a:solidFill>
                  <a:srgbClr val="008000"/>
                </a:solidFill>
                <a:latin typeface="Arial"/>
                <a:cs typeface="Arial"/>
              </a:rPr>
            </a:br>
            <a:endParaRPr lang="en-US" sz="2200" b="1" i="1" dirty="0" smtClean="0">
              <a:solidFill>
                <a:srgbClr val="008000"/>
              </a:solidFill>
              <a:latin typeface="Arial"/>
              <a:cs typeface="Arial"/>
            </a:endParaRPr>
          </a:p>
          <a:p>
            <a:pPr marL="0" indent="0" algn="just">
              <a:lnSpc>
                <a:spcPct val="150000"/>
              </a:lnSpc>
              <a:buNone/>
            </a:pPr>
            <a:r>
              <a:rPr lang="en-US" sz="2200" dirty="0" smtClean="0"/>
              <a:t> </a:t>
            </a:r>
            <a:endParaRPr lang="en-US" sz="2200" dirty="0"/>
          </a:p>
          <a:p>
            <a:pPr marL="0" indent="0" algn="just">
              <a:buNone/>
            </a:pPr>
            <a:endParaRPr lang="en-US" sz="2400" b="1" dirty="0">
              <a:solidFill>
                <a:srgbClr val="008000"/>
              </a:solidFill>
              <a:latin typeface="Arial"/>
              <a:cs typeface="Arial"/>
            </a:endParaRPr>
          </a:p>
          <a:p>
            <a:pPr marL="0" indent="0">
              <a:buNone/>
            </a:pPr>
            <a:endParaRPr lang="en-US" dirty="0"/>
          </a:p>
        </p:txBody>
      </p:sp>
    </p:spTree>
    <p:extLst>
      <p:ext uri="{BB962C8B-B14F-4D97-AF65-F5344CB8AC3E}">
        <p14:creationId xmlns:p14="http://schemas.microsoft.com/office/powerpoint/2010/main" val="837618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5982"/>
            <a:ext cx="8229600" cy="5730181"/>
          </a:xfrm>
        </p:spPr>
        <p:txBody>
          <a:bodyPr/>
          <a:lstStyle/>
          <a:p>
            <a:pPr marL="0" indent="0" algn="just">
              <a:lnSpc>
                <a:spcPct val="120000"/>
              </a:lnSpc>
              <a:buNone/>
            </a:pPr>
            <a:r>
              <a:rPr lang="en-US" sz="2400" dirty="0" smtClean="0">
                <a:latin typeface="Arial"/>
                <a:cs typeface="Arial"/>
              </a:rPr>
              <a:t>Moreover, dividing </a:t>
            </a:r>
            <a:r>
              <a:rPr lang="en-US" sz="2400" dirty="0">
                <a:latin typeface="Arial"/>
                <a:cs typeface="Arial"/>
              </a:rPr>
              <a:t>the </a:t>
            </a:r>
            <a:r>
              <a:rPr lang="en-US" sz="2400" dirty="0" smtClean="0">
                <a:latin typeface="Arial"/>
                <a:cs typeface="Arial"/>
              </a:rPr>
              <a:t>deformation of the material caused by the applied load over </a:t>
            </a:r>
            <a:r>
              <a:rPr lang="en-US" sz="2400" dirty="0">
                <a:latin typeface="Arial"/>
                <a:cs typeface="Arial"/>
              </a:rPr>
              <a:t>the </a:t>
            </a:r>
            <a:r>
              <a:rPr lang="en-US" sz="2400" dirty="0" smtClean="0">
                <a:latin typeface="Arial"/>
                <a:cs typeface="Arial"/>
              </a:rPr>
              <a:t>original </a:t>
            </a:r>
            <a:r>
              <a:rPr lang="en-US" sz="2400" dirty="0">
                <a:latin typeface="Arial"/>
                <a:cs typeface="Arial"/>
              </a:rPr>
              <a:t>length is defined as strain </a:t>
            </a:r>
            <a:r>
              <a:rPr lang="en-US" sz="2400" dirty="0" smtClean="0">
                <a:latin typeface="Arial"/>
                <a:cs typeface="Arial"/>
              </a:rPr>
              <a:t>of </a:t>
            </a:r>
            <a:r>
              <a:rPr lang="en-US" sz="2400" dirty="0">
                <a:latin typeface="Arial"/>
                <a:cs typeface="Arial"/>
              </a:rPr>
              <a:t>the specimen (i.e.</a:t>
            </a:r>
            <a:r>
              <a:rPr lang="en-US" sz="2400" dirty="0" smtClean="0">
                <a:latin typeface="Arial"/>
                <a:cs typeface="Arial"/>
              </a:rPr>
              <a:t>, ε= </a:t>
            </a:r>
            <a:r>
              <a:rPr lang="en-US" sz="2400" dirty="0">
                <a:latin typeface="Arial"/>
                <a:cs typeface="Arial"/>
              </a:rPr>
              <a:t>change in length/original length). </a:t>
            </a:r>
            <a:endParaRPr lang="en-US" sz="2400" dirty="0" smtClean="0">
              <a:latin typeface="Arial"/>
              <a:cs typeface="Arial"/>
            </a:endParaRPr>
          </a:p>
          <a:p>
            <a:pPr marL="0" indent="0" algn="just">
              <a:lnSpc>
                <a:spcPct val="120000"/>
              </a:lnSpc>
              <a:buNone/>
            </a:pPr>
            <a:endParaRPr lang="en-US" sz="2800" b="1" dirty="0">
              <a:solidFill>
                <a:srgbClr val="008000"/>
              </a:solidFill>
              <a:latin typeface="Arial"/>
              <a:cs typeface="Arial"/>
            </a:endParaRPr>
          </a:p>
          <a:p>
            <a:pPr marL="0" indent="0" algn="just">
              <a:lnSpc>
                <a:spcPct val="120000"/>
              </a:lnSpc>
              <a:buNone/>
            </a:pPr>
            <a:endParaRPr lang="en-US" sz="2800" b="1" dirty="0">
              <a:solidFill>
                <a:srgbClr val="008000"/>
              </a:solidFill>
              <a:latin typeface="Arial"/>
              <a:cs typeface="Arial"/>
            </a:endParaRPr>
          </a:p>
          <a:p>
            <a:pPr marL="0" indent="0" algn="just">
              <a:lnSpc>
                <a:spcPct val="120000"/>
              </a:lnSpc>
              <a:buNone/>
            </a:pPr>
            <a:endParaRPr lang="en-US" sz="2400" dirty="0">
              <a:latin typeface="Arial"/>
              <a:cs typeface="Arial"/>
            </a:endParaRPr>
          </a:p>
          <a:p>
            <a:pPr marL="0" indent="0">
              <a:buNone/>
            </a:pPr>
            <a:endParaRPr lang="en-US" dirty="0"/>
          </a:p>
        </p:txBody>
      </p:sp>
      <p:pic>
        <p:nvPicPr>
          <p:cNvPr id="4" name="Picture 3" descr="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020" y="3730805"/>
            <a:ext cx="6691148" cy="2200855"/>
          </a:xfrm>
          <a:prstGeom prst="rect">
            <a:avLst/>
          </a:prstGeom>
        </p:spPr>
      </p:pic>
      <p:pic>
        <p:nvPicPr>
          <p:cNvPr id="2" name="Picture 1" descr="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600" y="2315216"/>
            <a:ext cx="4368800" cy="1017452"/>
          </a:xfrm>
          <a:prstGeom prst="rect">
            <a:avLst/>
          </a:prstGeom>
        </p:spPr>
      </p:pic>
    </p:spTree>
    <p:extLst>
      <p:ext uri="{BB962C8B-B14F-4D97-AF65-F5344CB8AC3E}">
        <p14:creationId xmlns:p14="http://schemas.microsoft.com/office/powerpoint/2010/main" val="3422932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02" y="476273"/>
            <a:ext cx="8229600" cy="5213306"/>
          </a:xfrm>
          <a:prstGeom prst="rect">
            <a:avLst/>
          </a:prstGeom>
        </p:spPr>
      </p:pic>
    </p:spTree>
    <p:extLst>
      <p:ext uri="{BB962C8B-B14F-4D97-AF65-F5344CB8AC3E}">
        <p14:creationId xmlns:p14="http://schemas.microsoft.com/office/powerpoint/2010/main" val="428171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png"/>
          <p:cNvPicPr>
            <a:picLocks noGrp="1" noChangeAspect="1"/>
          </p:cNvPicPr>
          <p:nvPr>
            <p:ph idx="1"/>
          </p:nvPr>
        </p:nvPicPr>
        <p:blipFill>
          <a:blip r:embed="rId2">
            <a:extLst>
              <a:ext uri="{28A0092B-C50C-407E-A947-70E740481C1C}">
                <a14:useLocalDpi xmlns:a14="http://schemas.microsoft.com/office/drawing/2010/main" val="0"/>
              </a:ext>
            </a:extLst>
          </a:blip>
          <a:srcRect t="-14101" b="-14101"/>
          <a:stretch>
            <a:fillRect/>
          </a:stretch>
        </p:blipFill>
        <p:spPr>
          <a:xfrm>
            <a:off x="291021" y="357036"/>
            <a:ext cx="8229600" cy="3532527"/>
          </a:xfrm>
        </p:spPr>
      </p:pic>
      <p:pic>
        <p:nvPicPr>
          <p:cNvPr id="5" name="Picture 4" descr="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86" y="4061549"/>
            <a:ext cx="8175035" cy="1547887"/>
          </a:xfrm>
          <a:prstGeom prst="rect">
            <a:avLst/>
          </a:prstGeom>
        </p:spPr>
      </p:pic>
    </p:spTree>
    <p:extLst>
      <p:ext uri="{BB962C8B-B14F-4D97-AF65-F5344CB8AC3E}">
        <p14:creationId xmlns:p14="http://schemas.microsoft.com/office/powerpoint/2010/main" val="567706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206"/>
            <a:ext cx="8229600" cy="5768958"/>
          </a:xfrm>
        </p:spPr>
        <p:txBody>
          <a:bodyPr>
            <a:normAutofit/>
          </a:bodyPr>
          <a:lstStyle/>
          <a:p>
            <a:pPr marL="0" indent="0" algn="just">
              <a:lnSpc>
                <a:spcPct val="140000"/>
              </a:lnSpc>
              <a:buNone/>
            </a:pPr>
            <a:r>
              <a:rPr lang="en-US" sz="2400" dirty="0" smtClean="0">
                <a:latin typeface="Arial"/>
                <a:cs typeface="Arial"/>
              </a:rPr>
              <a:t>The </a:t>
            </a:r>
            <a:r>
              <a:rPr lang="en-US" sz="2400" dirty="0">
                <a:latin typeface="Arial"/>
                <a:cs typeface="Arial"/>
              </a:rPr>
              <a:t>material strength depends on its ability to sustain a load without undue deformation or failure. The property is inherent in the material itself and must be determined by experiment. One of the most important tests to perform in this regard is the tension or compression. To do so, a bunch of standard specimen is made. The test is performed in universal test </a:t>
            </a:r>
            <a:r>
              <a:rPr lang="en-US" sz="2400" dirty="0" smtClean="0">
                <a:latin typeface="Arial"/>
                <a:cs typeface="Arial"/>
              </a:rPr>
              <a:t>machine. The following figure shows </a:t>
            </a:r>
            <a:r>
              <a:rPr lang="en-US" sz="2400" dirty="0">
                <a:latin typeface="Arial"/>
                <a:cs typeface="Arial"/>
              </a:rPr>
              <a:t>the specimen and test result of Stress-Strain Diagram. </a:t>
            </a:r>
          </a:p>
          <a:p>
            <a:pPr marL="0" indent="0" algn="just">
              <a:lnSpc>
                <a:spcPct val="140000"/>
              </a:lnSpc>
              <a:buNone/>
            </a:pPr>
            <a:endParaRPr lang="en-US" sz="2400" dirty="0">
              <a:latin typeface="Arial"/>
              <a:cs typeface="Arial"/>
            </a:endParaRPr>
          </a:p>
        </p:txBody>
      </p:sp>
    </p:spTree>
    <p:extLst>
      <p:ext uri="{BB962C8B-B14F-4D97-AF65-F5344CB8AC3E}">
        <p14:creationId xmlns:p14="http://schemas.microsoft.com/office/powerpoint/2010/main" val="1927817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png"/>
          <p:cNvPicPr>
            <a:picLocks noGrp="1" noChangeAspect="1"/>
          </p:cNvPicPr>
          <p:nvPr>
            <p:ph idx="1"/>
          </p:nvPr>
        </p:nvPicPr>
        <p:blipFill>
          <a:blip r:embed="rId2">
            <a:extLst>
              <a:ext uri="{28A0092B-C50C-407E-A947-70E740481C1C}">
                <a14:useLocalDpi xmlns:a14="http://schemas.microsoft.com/office/drawing/2010/main" val="0"/>
              </a:ext>
            </a:extLst>
          </a:blip>
          <a:srcRect t="-37874" b="-37874"/>
          <a:stretch>
            <a:fillRect/>
          </a:stretch>
        </p:blipFill>
        <p:spPr>
          <a:xfrm>
            <a:off x="529129" y="325343"/>
            <a:ext cx="8229600" cy="4260025"/>
          </a:xfrm>
        </p:spPr>
      </p:pic>
      <p:sp>
        <p:nvSpPr>
          <p:cNvPr id="5" name="Rectangle 4"/>
          <p:cNvSpPr/>
          <p:nvPr/>
        </p:nvSpPr>
        <p:spPr>
          <a:xfrm>
            <a:off x="621727" y="4042960"/>
            <a:ext cx="7831100" cy="666849"/>
          </a:xfrm>
          <a:prstGeom prst="rect">
            <a:avLst/>
          </a:prstGeom>
        </p:spPr>
        <p:txBody>
          <a:bodyPr wrap="square">
            <a:spAutoFit/>
          </a:bodyPr>
          <a:lstStyle/>
          <a:p>
            <a:pPr algn="just"/>
            <a:r>
              <a:rPr lang="en-US" sz="2800" baseline="30000" dirty="0">
                <a:latin typeface="Arial"/>
                <a:cs typeface="Arial"/>
              </a:rPr>
              <a:t>The </a:t>
            </a:r>
            <a:r>
              <a:rPr lang="en-US" sz="2800" i="1" baseline="30000" dirty="0">
                <a:latin typeface="Arial"/>
                <a:cs typeface="Arial"/>
              </a:rPr>
              <a:t>Stress-Strain diagram </a:t>
            </a:r>
            <a:r>
              <a:rPr lang="en-US" sz="2800" baseline="30000" dirty="0">
                <a:latin typeface="Arial"/>
                <a:cs typeface="Arial"/>
              </a:rPr>
              <a:t>consists of 4 stages during the whole process, elastic, yielding, hardening and necking stages respectively. </a:t>
            </a:r>
            <a:endParaRPr lang="en-US" sz="2800" dirty="0">
              <a:latin typeface="Arial"/>
              <a:cs typeface="Arial"/>
            </a:endParaRPr>
          </a:p>
        </p:txBody>
      </p:sp>
      <p:sp>
        <p:nvSpPr>
          <p:cNvPr id="6" name="Rectangle 5"/>
          <p:cNvSpPr/>
          <p:nvPr/>
        </p:nvSpPr>
        <p:spPr>
          <a:xfrm rot="10800000" flipV="1">
            <a:off x="621727" y="5007192"/>
            <a:ext cx="7831100" cy="1787155"/>
          </a:xfrm>
          <a:prstGeom prst="rect">
            <a:avLst/>
          </a:prstGeom>
        </p:spPr>
        <p:txBody>
          <a:bodyPr wrap="square">
            <a:spAutoFit/>
          </a:bodyPr>
          <a:lstStyle/>
          <a:p>
            <a:pPr>
              <a:lnSpc>
                <a:spcPct val="80000"/>
              </a:lnSpc>
            </a:pPr>
            <a:r>
              <a:rPr lang="en-US" sz="2800" b="1" baseline="30000" dirty="0" smtClean="0">
                <a:latin typeface="Arial"/>
                <a:cs typeface="Arial"/>
              </a:rPr>
              <a:t>Hooke’s Law</a:t>
            </a:r>
          </a:p>
          <a:p>
            <a:pPr>
              <a:lnSpc>
                <a:spcPct val="80000"/>
              </a:lnSpc>
            </a:pPr>
            <a:r>
              <a:rPr lang="en-US" sz="2800" baseline="30000" dirty="0" smtClean="0">
                <a:latin typeface="Arial"/>
                <a:cs typeface="Arial"/>
              </a:rPr>
              <a:t>The </a:t>
            </a:r>
            <a:r>
              <a:rPr lang="en-US" sz="2800" baseline="30000" dirty="0">
                <a:latin typeface="Arial"/>
                <a:cs typeface="Arial"/>
              </a:rPr>
              <a:t>stress-strain linear relationship was discovered by Robert Hook in 1676 and is known as </a:t>
            </a:r>
            <a:r>
              <a:rPr lang="en-US" sz="2800" i="1" baseline="30000" dirty="0">
                <a:latin typeface="Arial"/>
                <a:cs typeface="Arial"/>
              </a:rPr>
              <a:t>Hooke's law</a:t>
            </a:r>
            <a:r>
              <a:rPr lang="en-US" sz="2800" baseline="30000" dirty="0">
                <a:latin typeface="Arial"/>
                <a:cs typeface="Arial"/>
              </a:rPr>
              <a:t>. It is mathematically represented by Eq. </a:t>
            </a:r>
            <a:endParaRPr lang="en-US" sz="2800" baseline="30000" dirty="0" smtClean="0">
              <a:latin typeface="Arial"/>
              <a:cs typeface="Arial"/>
            </a:endParaRPr>
          </a:p>
          <a:p>
            <a:pPr>
              <a:lnSpc>
                <a:spcPct val="80000"/>
              </a:lnSpc>
            </a:pPr>
            <a:r>
              <a:rPr lang="el-GR" sz="2800" dirty="0" smtClean="0"/>
              <a:t>σ </a:t>
            </a:r>
            <a:r>
              <a:rPr lang="el-GR" sz="2800" dirty="0"/>
              <a:t>= Eε </a:t>
            </a:r>
          </a:p>
          <a:p>
            <a:endParaRPr lang="en-US" sz="2800" dirty="0">
              <a:latin typeface="Arial"/>
              <a:cs typeface="Arial"/>
            </a:endParaRPr>
          </a:p>
        </p:txBody>
      </p:sp>
    </p:spTree>
    <p:extLst>
      <p:ext uri="{BB962C8B-B14F-4D97-AF65-F5344CB8AC3E}">
        <p14:creationId xmlns:p14="http://schemas.microsoft.com/office/powerpoint/2010/main" val="75493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3663"/>
            <a:ext cx="8229600" cy="6019561"/>
          </a:xfrm>
        </p:spPr>
        <p:txBody>
          <a:bodyPr/>
          <a:lstStyle/>
          <a:p>
            <a:pPr marL="0" indent="0" algn="just">
              <a:buNone/>
            </a:pPr>
            <a:r>
              <a:rPr lang="en-US" sz="2400" dirty="0">
                <a:latin typeface="Arial"/>
                <a:cs typeface="Arial"/>
              </a:rPr>
              <a:t>where E is terms as the Modulus of Elasticity or Young's Modulus with units of N/m2 or Pa. For most of engineering metal material, GPa is used, e.g. mild steel is about 200GPa~210GPa</a:t>
            </a:r>
            <a:r>
              <a:rPr lang="en-US" sz="2400" dirty="0" smtClean="0">
                <a:latin typeface="Arial"/>
                <a:cs typeface="Arial"/>
              </a:rPr>
              <a:t>. The value </a:t>
            </a:r>
            <a:r>
              <a:rPr lang="en-US" sz="2400" dirty="0">
                <a:latin typeface="Arial"/>
                <a:cs typeface="Arial"/>
              </a:rPr>
              <a:t>of modulus of elasticity for some materials </a:t>
            </a:r>
            <a:r>
              <a:rPr lang="en-US" sz="2400" dirty="0" smtClean="0">
                <a:latin typeface="Arial"/>
                <a:cs typeface="Arial"/>
              </a:rPr>
              <a:t>is shown in table below.</a:t>
            </a:r>
          </a:p>
          <a:p>
            <a:pPr marL="0" indent="0" algn="just">
              <a:buNone/>
            </a:pPr>
            <a:endParaRPr lang="en-US" sz="2400" dirty="0">
              <a:latin typeface="Arial"/>
              <a:cs typeface="Arial"/>
            </a:endParaRPr>
          </a:p>
          <a:p>
            <a:pPr marL="0" indent="0" algn="just">
              <a:buNone/>
            </a:pPr>
            <a:endParaRPr lang="en-US" sz="2400" dirty="0">
              <a:latin typeface="Arial"/>
              <a:cs typeface="Arial"/>
            </a:endParaRPr>
          </a:p>
          <a:p>
            <a:pPr marL="0" indent="0" algn="just">
              <a:buNone/>
            </a:pPr>
            <a:endParaRPr lang="en-US" sz="2400" dirty="0" smtClean="0">
              <a:latin typeface="Arial"/>
              <a:cs typeface="Arial"/>
            </a:endParaRPr>
          </a:p>
          <a:p>
            <a:pPr marL="0" indent="0" algn="just">
              <a:lnSpc>
                <a:spcPct val="120000"/>
              </a:lnSpc>
              <a:buNone/>
            </a:pPr>
            <a:endParaRPr lang="en-US" sz="2400" dirty="0">
              <a:latin typeface="Arial"/>
              <a:cs typeface="Arial"/>
            </a:endParaRPr>
          </a:p>
          <a:p>
            <a:pPr marL="0" indent="0" algn="just">
              <a:lnSpc>
                <a:spcPct val="120000"/>
              </a:lnSpc>
              <a:buNone/>
            </a:pPr>
            <a:r>
              <a:rPr lang="en-US" sz="2400" dirty="0" smtClean="0">
                <a:latin typeface="Arial"/>
                <a:cs typeface="Arial"/>
              </a:rPr>
              <a:t> </a:t>
            </a:r>
            <a:endParaRPr lang="en-US" sz="2400" dirty="0">
              <a:latin typeface="Arial"/>
              <a:cs typeface="Arial"/>
            </a:endParaRPr>
          </a:p>
          <a:p>
            <a:pPr marL="0" indent="0">
              <a:lnSpc>
                <a:spcPct val="120000"/>
              </a:lnSpc>
              <a:buNone/>
            </a:pPr>
            <a:endParaRPr lang="en-US" dirty="0"/>
          </a:p>
        </p:txBody>
      </p:sp>
      <p:pic>
        <p:nvPicPr>
          <p:cNvPr id="4" name="Picture 3" descr="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102" y="2473972"/>
            <a:ext cx="6759615" cy="3929253"/>
          </a:xfrm>
          <a:prstGeom prst="rect">
            <a:avLst/>
          </a:prstGeom>
        </p:spPr>
      </p:pic>
    </p:spTree>
    <p:extLst>
      <p:ext uri="{BB962C8B-B14F-4D97-AF65-F5344CB8AC3E}">
        <p14:creationId xmlns:p14="http://schemas.microsoft.com/office/powerpoint/2010/main" val="1529760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mechanical-properties-of-materials-9-638.jpg"/>
          <p:cNvPicPr>
            <a:picLocks noGrp="1" noChangeAspect="1"/>
          </p:cNvPicPr>
          <p:nvPr>
            <p:ph idx="1"/>
          </p:nvPr>
        </p:nvPicPr>
        <p:blipFill>
          <a:blip r:embed="rId2">
            <a:extLst>
              <a:ext uri="{28A0092B-C50C-407E-A947-70E740481C1C}">
                <a14:useLocalDpi xmlns:a14="http://schemas.microsoft.com/office/drawing/2010/main" val="0"/>
              </a:ext>
            </a:extLst>
          </a:blip>
          <a:srcRect t="4060" b="4060"/>
          <a:stretch>
            <a:fillRect/>
          </a:stretch>
        </p:blipFill>
        <p:spPr>
          <a:xfrm>
            <a:off x="457200" y="449263"/>
            <a:ext cx="8229600" cy="5676900"/>
          </a:xfrm>
        </p:spPr>
      </p:pic>
    </p:spTree>
    <p:extLst>
      <p:ext uri="{BB962C8B-B14F-4D97-AF65-F5344CB8AC3E}">
        <p14:creationId xmlns:p14="http://schemas.microsoft.com/office/powerpoint/2010/main" val="3196201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7614"/>
            <a:ext cx="8229600" cy="5698550"/>
          </a:xfrm>
        </p:spPr>
        <p:txBody>
          <a:bodyPr/>
          <a:lstStyle/>
          <a:p>
            <a:pPr marL="0" indent="0" algn="just">
              <a:lnSpc>
                <a:spcPct val="120000"/>
              </a:lnSpc>
              <a:buNone/>
            </a:pPr>
            <a:r>
              <a:rPr lang="en-US" sz="2400" b="1" dirty="0">
                <a:solidFill>
                  <a:srgbClr val="008000"/>
                </a:solidFill>
                <a:latin typeface="Arial"/>
                <a:cs typeface="Arial"/>
              </a:rPr>
              <a:t>Plasticity</a:t>
            </a:r>
            <a:r>
              <a:rPr lang="en-US" sz="2400" dirty="0">
                <a:latin typeface="Arial"/>
                <a:cs typeface="Arial"/>
              </a:rPr>
              <a:t> is the ability of a material to deform permanently without breaking or rupturing. This property is the opposite of strength</a:t>
            </a:r>
            <a:r>
              <a:rPr lang="en-US" sz="2400" dirty="0" smtClean="0">
                <a:latin typeface="Arial"/>
                <a:cs typeface="Arial"/>
              </a:rPr>
              <a:t>.</a:t>
            </a:r>
          </a:p>
          <a:p>
            <a:pPr marL="0" indent="0" algn="just">
              <a:lnSpc>
                <a:spcPct val="120000"/>
              </a:lnSpc>
              <a:buNone/>
            </a:pPr>
            <a:endParaRPr lang="en-US" dirty="0"/>
          </a:p>
        </p:txBody>
      </p:sp>
      <p:pic>
        <p:nvPicPr>
          <p:cNvPr id="4" name="Picture 3" descr="StressStrainCur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341564"/>
            <a:ext cx="5334000" cy="3784600"/>
          </a:xfrm>
          <a:prstGeom prst="rect">
            <a:avLst/>
          </a:prstGeom>
        </p:spPr>
      </p:pic>
    </p:spTree>
    <p:extLst>
      <p:ext uri="{BB962C8B-B14F-4D97-AF65-F5344CB8AC3E}">
        <p14:creationId xmlns:p14="http://schemas.microsoft.com/office/powerpoint/2010/main" val="1669817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3530"/>
            <a:ext cx="8229600" cy="5672634"/>
          </a:xfrm>
        </p:spPr>
        <p:txBody>
          <a:bodyPr>
            <a:normAutofit/>
          </a:bodyPr>
          <a:lstStyle/>
          <a:p>
            <a:pPr marL="0" indent="0" algn="just">
              <a:lnSpc>
                <a:spcPct val="120000"/>
              </a:lnSpc>
              <a:buNone/>
            </a:pPr>
            <a:endParaRPr lang="en-US" sz="2400" b="1" dirty="0" smtClean="0">
              <a:solidFill>
                <a:srgbClr val="008000"/>
              </a:solidFill>
              <a:latin typeface="Arial"/>
              <a:cs typeface="Arial"/>
            </a:endParaRPr>
          </a:p>
          <a:p>
            <a:pPr marL="0" indent="0" algn="just">
              <a:lnSpc>
                <a:spcPct val="120000"/>
              </a:lnSpc>
              <a:buNone/>
            </a:pPr>
            <a:r>
              <a:rPr lang="en-US" sz="2400" b="1" dirty="0" smtClean="0">
                <a:solidFill>
                  <a:srgbClr val="008000"/>
                </a:solidFill>
                <a:latin typeface="Arial"/>
                <a:cs typeface="Arial"/>
              </a:rPr>
              <a:t>Brittleness</a:t>
            </a:r>
            <a:r>
              <a:rPr lang="en-US" sz="2400" dirty="0" smtClean="0">
                <a:latin typeface="Arial"/>
                <a:cs typeface="Arial"/>
              </a:rPr>
              <a:t> </a:t>
            </a:r>
            <a:r>
              <a:rPr lang="en-US" sz="2400" dirty="0">
                <a:latin typeface="Arial"/>
                <a:cs typeface="Arial"/>
              </a:rPr>
              <a:t>is the opposite of the property of plasticity. A brittle metal is one that breaks or shatters before it deforms. White cast iron and glass are good examples of brittle material. </a:t>
            </a:r>
            <a:endParaRPr lang="en-US" sz="2400" dirty="0" smtClean="0">
              <a:latin typeface="Arial"/>
              <a:cs typeface="Arial"/>
            </a:endParaRPr>
          </a:p>
          <a:p>
            <a:pPr marL="0" indent="0" algn="just">
              <a:lnSpc>
                <a:spcPct val="120000"/>
              </a:lnSpc>
              <a:buNone/>
            </a:pPr>
            <a:endParaRPr lang="en-US" sz="2400" dirty="0" smtClean="0">
              <a:latin typeface="Arial"/>
              <a:cs typeface="Arial"/>
            </a:endParaRPr>
          </a:p>
          <a:p>
            <a:pPr marL="0" indent="0" algn="just">
              <a:lnSpc>
                <a:spcPct val="120000"/>
              </a:lnSpc>
              <a:buNone/>
            </a:pPr>
            <a:r>
              <a:rPr lang="en-US" sz="2400" b="1" dirty="0">
                <a:solidFill>
                  <a:srgbClr val="008000"/>
                </a:solidFill>
                <a:latin typeface="Arial"/>
                <a:cs typeface="Arial"/>
              </a:rPr>
              <a:t>Ductility</a:t>
            </a:r>
            <a:r>
              <a:rPr lang="en-US" sz="2400" dirty="0">
                <a:latin typeface="Arial"/>
                <a:cs typeface="Arial"/>
              </a:rPr>
              <a:t> is the property that enables a material to stretch, bend, or twist without cracking or breaking. This property makes it possible for a material to be drawn out into a thin wire. </a:t>
            </a:r>
          </a:p>
          <a:p>
            <a:pPr marL="0" indent="0" algn="just">
              <a:lnSpc>
                <a:spcPct val="120000"/>
              </a:lnSpc>
              <a:buNone/>
            </a:pPr>
            <a:endParaRPr lang="en-US" sz="2400" dirty="0" smtClean="0">
              <a:latin typeface="Arial"/>
              <a:cs typeface="Arial"/>
            </a:endParaRPr>
          </a:p>
          <a:p>
            <a:pPr marL="0" indent="0" algn="just">
              <a:lnSpc>
                <a:spcPct val="120000"/>
              </a:lnSpc>
              <a:buNone/>
            </a:pPr>
            <a:endParaRPr lang="en-US" sz="2400" dirty="0">
              <a:latin typeface="Arial"/>
              <a:cs typeface="Arial"/>
            </a:endParaRPr>
          </a:p>
          <a:p>
            <a:pPr marL="0" indent="0" algn="just">
              <a:lnSpc>
                <a:spcPct val="120000"/>
              </a:lnSpc>
              <a:buNone/>
            </a:pPr>
            <a:endParaRPr lang="en-US" sz="2400" dirty="0">
              <a:latin typeface="Arial"/>
              <a:cs typeface="Arial"/>
            </a:endParaRPr>
          </a:p>
        </p:txBody>
      </p:sp>
    </p:spTree>
    <p:extLst>
      <p:ext uri="{BB962C8B-B14F-4D97-AF65-F5344CB8AC3E}">
        <p14:creationId xmlns:p14="http://schemas.microsoft.com/office/powerpoint/2010/main" val="846807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00FF"/>
                </a:solidFill>
              </a:rPr>
              <a:t>Introduction</a:t>
            </a:r>
            <a:endParaRPr lang="en-US" sz="2800" b="1" dirty="0">
              <a:solidFill>
                <a:srgbClr val="0000FF"/>
              </a:solidFill>
            </a:endParaRPr>
          </a:p>
        </p:txBody>
      </p:sp>
      <p:sp>
        <p:nvSpPr>
          <p:cNvPr id="3" name="Content Placeholder 2"/>
          <p:cNvSpPr>
            <a:spLocks noGrp="1"/>
          </p:cNvSpPr>
          <p:nvPr>
            <p:ph idx="1"/>
          </p:nvPr>
        </p:nvSpPr>
        <p:spPr/>
        <p:txBody>
          <a:bodyPr>
            <a:normAutofit/>
          </a:bodyPr>
          <a:lstStyle/>
          <a:p>
            <a:pPr marL="0" indent="0" algn="just">
              <a:lnSpc>
                <a:spcPct val="150000"/>
              </a:lnSpc>
              <a:buNone/>
            </a:pPr>
            <a:r>
              <a:rPr lang="en-US" sz="2000" dirty="0">
                <a:latin typeface="Arial"/>
                <a:cs typeface="Arial"/>
              </a:rPr>
              <a:t>Building materials have an important role to play in this modern age of technology. Although their most important use is in construction activities, no field of engineering is conceivable without their use. Also, the building materials industry is an important contributor in our national economy as its output governs both the rate and the quality of construction work. </a:t>
            </a:r>
            <a:endParaRPr lang="en-US" sz="2000" dirty="0" smtClean="0">
              <a:latin typeface="Arial"/>
              <a:cs typeface="Arial"/>
            </a:endParaRPr>
          </a:p>
          <a:p>
            <a:pPr marL="0" indent="0">
              <a:lnSpc>
                <a:spcPct val="150000"/>
              </a:lnSpc>
              <a:buNone/>
            </a:pPr>
            <a:r>
              <a:rPr lang="en-US" sz="2000" dirty="0">
                <a:latin typeface="Arial"/>
                <a:cs typeface="Arial"/>
              </a:rPr>
              <a:t>Materials engineers are responsible for the selection, specification, and quality control of materials to be used in a job.</a:t>
            </a:r>
          </a:p>
        </p:txBody>
      </p:sp>
    </p:spTree>
    <p:extLst>
      <p:ext uri="{BB962C8B-B14F-4D97-AF65-F5344CB8AC3E}">
        <p14:creationId xmlns:p14="http://schemas.microsoft.com/office/powerpoint/2010/main" val="1331461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ittle-vs-ductile.png"/>
          <p:cNvPicPr>
            <a:picLocks noGrp="1" noChangeAspect="1"/>
          </p:cNvPicPr>
          <p:nvPr>
            <p:ph idx="1"/>
          </p:nvPr>
        </p:nvPicPr>
        <p:blipFill>
          <a:blip r:embed="rId2">
            <a:extLst>
              <a:ext uri="{28A0092B-C50C-407E-A947-70E740481C1C}">
                <a14:useLocalDpi xmlns:a14="http://schemas.microsoft.com/office/drawing/2010/main" val="0"/>
              </a:ext>
            </a:extLst>
          </a:blip>
          <a:srcRect t="-33911" b="-33911"/>
          <a:stretch>
            <a:fillRect/>
          </a:stretch>
        </p:blipFill>
        <p:spPr>
          <a:xfrm>
            <a:off x="457200" y="531813"/>
            <a:ext cx="8229600" cy="5594350"/>
          </a:xfrm>
        </p:spPr>
      </p:pic>
    </p:spTree>
    <p:extLst>
      <p:ext uri="{BB962C8B-B14F-4D97-AF65-F5344CB8AC3E}">
        <p14:creationId xmlns:p14="http://schemas.microsoft.com/office/powerpoint/2010/main" val="2133054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0150"/>
            <a:ext cx="8229600" cy="5556013"/>
          </a:xfrm>
        </p:spPr>
        <p:txBody>
          <a:bodyPr>
            <a:normAutofit fontScale="92500"/>
          </a:bodyPr>
          <a:lstStyle/>
          <a:p>
            <a:pPr marL="0" indent="0">
              <a:buNone/>
            </a:pPr>
            <a:r>
              <a:rPr lang="en-US" b="1" dirty="0">
                <a:solidFill>
                  <a:srgbClr val="008000"/>
                </a:solidFill>
              </a:rPr>
              <a:t>Difference Between Ductility and Brittleness</a:t>
            </a:r>
            <a:endParaRPr lang="en-US" dirty="0">
              <a:solidFill>
                <a:srgbClr val="008000"/>
              </a:solidFill>
            </a:endParaRPr>
          </a:p>
          <a:p>
            <a:pPr marL="0" indent="0" algn="just">
              <a:lnSpc>
                <a:spcPct val="110000"/>
              </a:lnSpc>
              <a:buNone/>
            </a:pPr>
            <a:r>
              <a:rPr lang="en-US" dirty="0"/>
              <a:t>• </a:t>
            </a:r>
            <a:r>
              <a:rPr lang="en-US" sz="2600" dirty="0">
                <a:latin typeface="Arial"/>
                <a:cs typeface="Arial"/>
              </a:rPr>
              <a:t>Ductility is the ability of a material to withstand tensile force when it is applied upon it as it undergoes plastic </a:t>
            </a:r>
            <a:r>
              <a:rPr lang="en-US" sz="2600" dirty="0" smtClean="0">
                <a:latin typeface="Arial"/>
                <a:cs typeface="Arial"/>
              </a:rPr>
              <a:t>deformation.</a:t>
            </a:r>
          </a:p>
          <a:p>
            <a:pPr marL="0" indent="0" algn="just">
              <a:lnSpc>
                <a:spcPct val="110000"/>
              </a:lnSpc>
              <a:buNone/>
            </a:pPr>
            <a:r>
              <a:rPr lang="en-US" sz="2600" dirty="0" smtClean="0">
                <a:latin typeface="Arial"/>
                <a:cs typeface="Arial"/>
              </a:rPr>
              <a:t>• Brittleness is the opposite of ductility as it refers to the ability of materials to break into pieces upon application of tensile force without any elongation or plastic deformation.</a:t>
            </a:r>
          </a:p>
          <a:p>
            <a:pPr marL="0" indent="0" algn="just">
              <a:lnSpc>
                <a:spcPct val="110000"/>
              </a:lnSpc>
              <a:buNone/>
            </a:pPr>
            <a:r>
              <a:rPr lang="en-US" sz="2600" dirty="0" smtClean="0">
                <a:latin typeface="Arial"/>
                <a:cs typeface="Arial"/>
              </a:rPr>
              <a:t>• </a:t>
            </a:r>
            <a:r>
              <a:rPr lang="en-US" sz="2600" dirty="0">
                <a:latin typeface="Arial"/>
                <a:cs typeface="Arial"/>
              </a:rPr>
              <a:t>Glasses and ceramics are considered brittle whereas gold and silver are ductile materials.</a:t>
            </a:r>
          </a:p>
          <a:p>
            <a:pPr marL="0" indent="0" algn="just">
              <a:lnSpc>
                <a:spcPct val="110000"/>
              </a:lnSpc>
              <a:buNone/>
            </a:pPr>
            <a:r>
              <a:rPr lang="en-US" sz="2600" dirty="0">
                <a:latin typeface="Arial"/>
                <a:cs typeface="Arial"/>
              </a:rPr>
              <a:t>• Ductility allows wires to be drawn of </a:t>
            </a:r>
            <a:r>
              <a:rPr lang="en-US" sz="2600" dirty="0" smtClean="0">
                <a:latin typeface="Arial"/>
                <a:cs typeface="Arial"/>
              </a:rPr>
              <a:t>materials.</a:t>
            </a:r>
            <a:endParaRPr lang="en-US" sz="2600" dirty="0">
              <a:latin typeface="Arial"/>
              <a:cs typeface="Arial"/>
            </a:endParaRPr>
          </a:p>
          <a:p>
            <a:pPr marL="0" indent="0" algn="just">
              <a:lnSpc>
                <a:spcPct val="110000"/>
              </a:lnSpc>
              <a:buNone/>
            </a:pPr>
            <a:r>
              <a:rPr lang="en-US" sz="2600" dirty="0">
                <a:latin typeface="Arial"/>
                <a:cs typeface="Arial"/>
              </a:rPr>
              <a:t>• Increase in temperature increases ductility while addition of impurities decreases </a:t>
            </a:r>
            <a:r>
              <a:rPr lang="en-US" sz="2600" dirty="0" smtClean="0">
                <a:latin typeface="Arial"/>
                <a:cs typeface="Arial"/>
              </a:rPr>
              <a:t>ductility.</a:t>
            </a:r>
            <a:r>
              <a:rPr lang="en-US" sz="2600" dirty="0">
                <a:latin typeface="Arial"/>
                <a:cs typeface="Arial"/>
              </a:rPr>
              <a:t>	</a:t>
            </a:r>
          </a:p>
          <a:p>
            <a:pPr marL="0" indent="0" algn="just">
              <a:lnSpc>
                <a:spcPct val="110000"/>
              </a:lnSpc>
              <a:buNone/>
            </a:pPr>
            <a:endParaRPr lang="en-US" sz="2600" dirty="0">
              <a:latin typeface="Arial"/>
              <a:cs typeface="Arial"/>
            </a:endParaRPr>
          </a:p>
        </p:txBody>
      </p:sp>
    </p:spTree>
    <p:extLst>
      <p:ext uri="{BB962C8B-B14F-4D97-AF65-F5344CB8AC3E}">
        <p14:creationId xmlns:p14="http://schemas.microsoft.com/office/powerpoint/2010/main" val="2761299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8219"/>
          </a:xfrm>
        </p:spPr>
        <p:txBody>
          <a:bodyPr>
            <a:normAutofit/>
          </a:bodyPr>
          <a:lstStyle/>
          <a:p>
            <a:pPr algn="l"/>
            <a:r>
              <a:rPr lang="en-US" sz="3200" b="1" dirty="0" smtClean="0">
                <a:solidFill>
                  <a:srgbClr val="0000FF"/>
                </a:solidFill>
                <a:latin typeface="Arial"/>
                <a:cs typeface="Arial"/>
              </a:rPr>
              <a:t>Hardness</a:t>
            </a:r>
            <a:endParaRPr lang="en-US" sz="3200" b="1" dirty="0">
              <a:solidFill>
                <a:srgbClr val="0000FF"/>
              </a:solidFill>
              <a:latin typeface="Arial"/>
              <a:cs typeface="Arial"/>
            </a:endParaRPr>
          </a:p>
        </p:txBody>
      </p:sp>
      <p:sp>
        <p:nvSpPr>
          <p:cNvPr id="3" name="Content Placeholder 2"/>
          <p:cNvSpPr>
            <a:spLocks noGrp="1"/>
          </p:cNvSpPr>
          <p:nvPr>
            <p:ph idx="1"/>
          </p:nvPr>
        </p:nvSpPr>
        <p:spPr>
          <a:xfrm>
            <a:off x="457200" y="1058384"/>
            <a:ext cx="8229600" cy="5067779"/>
          </a:xfrm>
        </p:spPr>
        <p:txBody>
          <a:bodyPr>
            <a:normAutofit/>
          </a:bodyPr>
          <a:lstStyle/>
          <a:p>
            <a:pPr marL="0" indent="0" algn="just">
              <a:lnSpc>
                <a:spcPct val="120000"/>
              </a:lnSpc>
              <a:buNone/>
            </a:pPr>
            <a:r>
              <a:rPr lang="en-US" sz="2400" dirty="0">
                <a:latin typeface="Arial"/>
                <a:cs typeface="Arial"/>
              </a:rPr>
              <a:t>Hardness is usually defined as the resistance of a material to plastic penetration of its </a:t>
            </a:r>
            <a:r>
              <a:rPr lang="en-US" sz="2400" dirty="0" smtClean="0">
                <a:latin typeface="Arial"/>
                <a:cs typeface="Arial"/>
              </a:rPr>
              <a:t>surface. Hardness </a:t>
            </a:r>
            <a:r>
              <a:rPr lang="en-US" sz="2400" dirty="0">
                <a:latin typeface="Arial"/>
                <a:cs typeface="Arial"/>
              </a:rPr>
              <a:t>is a mechanical property, which can be dramatically changed by processing and heat treatment. It can correlate with tensile strength, in the case of many metals, and can be an indicator of wear resistance and ductility. </a:t>
            </a:r>
            <a:endParaRPr lang="en-US" sz="2400" dirty="0" smtClean="0">
              <a:latin typeface="Arial"/>
              <a:cs typeface="Arial"/>
            </a:endParaRPr>
          </a:p>
          <a:p>
            <a:pPr marL="0" indent="0" algn="just">
              <a:lnSpc>
                <a:spcPct val="120000"/>
              </a:lnSpc>
              <a:buNone/>
            </a:pPr>
            <a:r>
              <a:rPr lang="en-US" sz="2400" dirty="0" smtClean="0">
                <a:latin typeface="Arial"/>
                <a:cs typeface="Arial"/>
              </a:rPr>
              <a:t>Scratch </a:t>
            </a:r>
            <a:r>
              <a:rPr lang="en-US" sz="2400" dirty="0">
                <a:latin typeface="Arial"/>
                <a:cs typeface="Arial"/>
              </a:rPr>
              <a:t>tests are the simplest form of hardness tests. In this test, various materials are rated on their ability to scratch one another. Mohs hardness test is of this type. This test is used mainly in mineralogy. </a:t>
            </a:r>
          </a:p>
          <a:p>
            <a:pPr marL="0" indent="0" algn="just">
              <a:lnSpc>
                <a:spcPct val="120000"/>
              </a:lnSpc>
              <a:buNone/>
            </a:pPr>
            <a:endParaRPr lang="en-US" sz="2400" dirty="0" smtClean="0">
              <a:latin typeface="Arial"/>
              <a:cs typeface="Arial"/>
            </a:endParaRPr>
          </a:p>
          <a:p>
            <a:pPr marL="0" indent="0" algn="just">
              <a:lnSpc>
                <a:spcPct val="120000"/>
              </a:lnSpc>
              <a:buNone/>
            </a:pPr>
            <a:endParaRPr lang="en-US" sz="2400" dirty="0" smtClean="0">
              <a:latin typeface="Arial"/>
              <a:cs typeface="Arial"/>
            </a:endParaRPr>
          </a:p>
          <a:p>
            <a:pPr marL="0" indent="0" algn="just">
              <a:lnSpc>
                <a:spcPct val="120000"/>
              </a:lnSpc>
              <a:buNone/>
            </a:pPr>
            <a:endParaRPr lang="en-US" sz="2400" dirty="0">
              <a:latin typeface="Arial"/>
              <a:cs typeface="Arial"/>
            </a:endParaRPr>
          </a:p>
        </p:txBody>
      </p:sp>
    </p:spTree>
    <p:extLst>
      <p:ext uri="{BB962C8B-B14F-4D97-AF65-F5344CB8AC3E}">
        <p14:creationId xmlns:p14="http://schemas.microsoft.com/office/powerpoint/2010/main" val="3319561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nite-Countertop-Mohs-Scale.jpg"/>
          <p:cNvPicPr>
            <a:picLocks noGrp="1" noChangeAspect="1"/>
          </p:cNvPicPr>
          <p:nvPr>
            <p:ph idx="1"/>
          </p:nvPr>
        </p:nvPicPr>
        <p:blipFill>
          <a:blip r:embed="rId2">
            <a:extLst>
              <a:ext uri="{28A0092B-C50C-407E-A947-70E740481C1C}">
                <a14:useLocalDpi xmlns:a14="http://schemas.microsoft.com/office/drawing/2010/main" val="0"/>
              </a:ext>
            </a:extLst>
          </a:blip>
          <a:srcRect t="-12568" b="-12568"/>
          <a:stretch>
            <a:fillRect/>
          </a:stretch>
        </p:blipFill>
        <p:spPr>
          <a:xfrm>
            <a:off x="457200" y="476250"/>
            <a:ext cx="8352788" cy="5649913"/>
          </a:xfrm>
        </p:spPr>
      </p:pic>
    </p:spTree>
    <p:extLst>
      <p:ext uri="{BB962C8B-B14F-4D97-AF65-F5344CB8AC3E}">
        <p14:creationId xmlns:p14="http://schemas.microsoft.com/office/powerpoint/2010/main" val="3180765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4830"/>
            <a:ext cx="8229600" cy="5741333"/>
          </a:xfrm>
        </p:spPr>
        <p:txBody>
          <a:bodyPr/>
          <a:lstStyle/>
          <a:p>
            <a:pPr marL="0" indent="0">
              <a:buNone/>
            </a:pPr>
            <a:r>
              <a:rPr lang="en-US" b="1" dirty="0" smtClean="0">
                <a:solidFill>
                  <a:srgbClr val="0000FF"/>
                </a:solidFill>
              </a:rPr>
              <a:t>Toughness</a:t>
            </a:r>
          </a:p>
          <a:p>
            <a:pPr marL="0" indent="0" algn="just">
              <a:lnSpc>
                <a:spcPct val="120000"/>
              </a:lnSpc>
              <a:buNone/>
            </a:pPr>
            <a:r>
              <a:rPr lang="en-US" sz="2400" dirty="0">
                <a:latin typeface="Arial"/>
                <a:cs typeface="Arial"/>
              </a:rPr>
              <a:t>Toughness is the property that enables a material to withstand shock and to be deformed without rupturing. Toughness may be considered as a combination of strength and </a:t>
            </a:r>
            <a:r>
              <a:rPr lang="en-US" sz="2400" dirty="0" smtClean="0">
                <a:latin typeface="Arial"/>
                <a:cs typeface="Arial"/>
              </a:rPr>
              <a:t>plasticity.</a:t>
            </a:r>
          </a:p>
          <a:p>
            <a:pPr marL="0" indent="0" algn="just">
              <a:lnSpc>
                <a:spcPct val="120000"/>
              </a:lnSpc>
              <a:buNone/>
            </a:pPr>
            <a:r>
              <a:rPr lang="en-US" sz="2400" dirty="0">
                <a:latin typeface="Arial"/>
                <a:cs typeface="Arial"/>
              </a:rPr>
              <a:t>When a material has a load applied to it, the load causes the material to deform. Elasticity is the ability of a material to return to its original shape after the load is removed. Theoretically, the elastic limit of a material is the limit to which a material can be loaded and still recover its original shape after the load is removed. </a:t>
            </a:r>
          </a:p>
          <a:p>
            <a:pPr marL="0" indent="0" algn="just">
              <a:buNone/>
            </a:pPr>
            <a:endParaRPr lang="en-US" sz="2400" dirty="0">
              <a:latin typeface="Arial"/>
              <a:cs typeface="Arial"/>
            </a:endParaRPr>
          </a:p>
          <a:p>
            <a:pPr marL="0" indent="0">
              <a:buNone/>
            </a:pPr>
            <a:endParaRPr lang="en-US" dirty="0"/>
          </a:p>
        </p:txBody>
      </p:sp>
    </p:spTree>
    <p:extLst>
      <p:ext uri="{BB962C8B-B14F-4D97-AF65-F5344CB8AC3E}">
        <p14:creationId xmlns:p14="http://schemas.microsoft.com/office/powerpoint/2010/main" val="1757741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8905"/>
            <a:ext cx="8229600" cy="5527258"/>
          </a:xfrm>
        </p:spPr>
        <p:txBody>
          <a:bodyPr>
            <a:normAutofit/>
          </a:bodyPr>
          <a:lstStyle/>
          <a:p>
            <a:pPr marL="0" indent="0" algn="just">
              <a:lnSpc>
                <a:spcPct val="150000"/>
              </a:lnSpc>
              <a:buNone/>
            </a:pPr>
            <a:r>
              <a:rPr lang="en-US" sz="2000" dirty="0" smtClean="0">
                <a:latin typeface="Arial"/>
                <a:cs typeface="Arial"/>
              </a:rPr>
              <a:t>These </a:t>
            </a:r>
            <a:r>
              <a:rPr lang="en-US" sz="2000" dirty="0">
                <a:latin typeface="Arial"/>
                <a:cs typeface="Arial"/>
              </a:rPr>
              <a:t>materials must meet certain classes of criteria or materials </a:t>
            </a:r>
            <a:r>
              <a:rPr lang="en-US" sz="2000" dirty="0" smtClean="0">
                <a:latin typeface="Arial"/>
                <a:cs typeface="Arial"/>
              </a:rPr>
              <a:t>properties. </a:t>
            </a:r>
            <a:r>
              <a:rPr lang="en-US" sz="2000" dirty="0">
                <a:latin typeface="Arial"/>
                <a:cs typeface="Arial"/>
              </a:rPr>
              <a:t>These classes of criteria </a:t>
            </a:r>
            <a:r>
              <a:rPr lang="en-US" sz="2000" dirty="0" smtClean="0">
                <a:latin typeface="Arial"/>
                <a:cs typeface="Arial"/>
              </a:rPr>
              <a:t>include: </a:t>
            </a:r>
          </a:p>
          <a:p>
            <a:pPr algn="just">
              <a:lnSpc>
                <a:spcPct val="150000"/>
              </a:lnSpc>
            </a:pPr>
            <a:r>
              <a:rPr lang="en-US" sz="2000" dirty="0">
                <a:solidFill>
                  <a:schemeClr val="accent4">
                    <a:lumMod val="75000"/>
                  </a:schemeClr>
                </a:solidFill>
                <a:latin typeface="Arial"/>
                <a:cs typeface="Arial"/>
              </a:rPr>
              <a:t>economic </a:t>
            </a:r>
            <a:r>
              <a:rPr lang="en-US" sz="2000" dirty="0" smtClean="0">
                <a:solidFill>
                  <a:schemeClr val="accent4">
                    <a:lumMod val="75000"/>
                  </a:schemeClr>
                </a:solidFill>
                <a:latin typeface="Arial"/>
                <a:cs typeface="Arial"/>
              </a:rPr>
              <a:t>factors</a:t>
            </a:r>
          </a:p>
          <a:p>
            <a:pPr algn="just">
              <a:lnSpc>
                <a:spcPct val="150000"/>
              </a:lnSpc>
            </a:pPr>
            <a:r>
              <a:rPr lang="en-US" sz="2000" dirty="0" smtClean="0">
                <a:solidFill>
                  <a:schemeClr val="accent4">
                    <a:lumMod val="75000"/>
                  </a:schemeClr>
                </a:solidFill>
                <a:latin typeface="Arial"/>
                <a:cs typeface="Arial"/>
              </a:rPr>
              <a:t>mechanical properties</a:t>
            </a:r>
          </a:p>
          <a:p>
            <a:pPr algn="just">
              <a:lnSpc>
                <a:spcPct val="150000"/>
              </a:lnSpc>
            </a:pPr>
            <a:r>
              <a:rPr lang="en-US" sz="2000" dirty="0" smtClean="0">
                <a:solidFill>
                  <a:schemeClr val="accent4">
                    <a:lumMod val="75000"/>
                  </a:schemeClr>
                </a:solidFill>
                <a:latin typeface="Arial"/>
                <a:cs typeface="Arial"/>
              </a:rPr>
              <a:t>non mechanical properties</a:t>
            </a:r>
          </a:p>
          <a:p>
            <a:pPr algn="just">
              <a:lnSpc>
                <a:spcPct val="150000"/>
              </a:lnSpc>
            </a:pPr>
            <a:r>
              <a:rPr lang="en-US" sz="2000" dirty="0" smtClean="0">
                <a:solidFill>
                  <a:schemeClr val="accent4">
                    <a:lumMod val="75000"/>
                  </a:schemeClr>
                </a:solidFill>
                <a:latin typeface="Arial"/>
                <a:cs typeface="Arial"/>
              </a:rPr>
              <a:t>production</a:t>
            </a:r>
            <a:r>
              <a:rPr lang="en-US" sz="2000" dirty="0">
                <a:solidFill>
                  <a:schemeClr val="accent4">
                    <a:lumMod val="75000"/>
                  </a:schemeClr>
                </a:solidFill>
                <a:latin typeface="Arial"/>
                <a:cs typeface="Arial"/>
              </a:rPr>
              <a:t>/construction </a:t>
            </a:r>
            <a:r>
              <a:rPr lang="en-US" sz="2000" dirty="0" smtClean="0">
                <a:solidFill>
                  <a:schemeClr val="accent4">
                    <a:lumMod val="75000"/>
                  </a:schemeClr>
                </a:solidFill>
                <a:latin typeface="Arial"/>
                <a:cs typeface="Arial"/>
              </a:rPr>
              <a:t>considerations</a:t>
            </a:r>
          </a:p>
          <a:p>
            <a:pPr algn="just">
              <a:lnSpc>
                <a:spcPct val="150000"/>
              </a:lnSpc>
            </a:pPr>
            <a:r>
              <a:rPr lang="en-US" sz="2000" dirty="0" smtClean="0">
                <a:solidFill>
                  <a:schemeClr val="accent4">
                    <a:lumMod val="75000"/>
                  </a:schemeClr>
                </a:solidFill>
                <a:latin typeface="Arial"/>
                <a:cs typeface="Arial"/>
              </a:rPr>
              <a:t>aesthetic </a:t>
            </a:r>
            <a:r>
              <a:rPr lang="en-US" sz="2000" dirty="0">
                <a:solidFill>
                  <a:schemeClr val="accent4">
                    <a:lumMod val="75000"/>
                  </a:schemeClr>
                </a:solidFill>
                <a:latin typeface="Arial"/>
                <a:cs typeface="Arial"/>
              </a:rPr>
              <a:t>properties </a:t>
            </a:r>
            <a:endParaRPr lang="en-US" sz="2000" dirty="0" smtClean="0">
              <a:latin typeface="Arial"/>
              <a:cs typeface="Arial"/>
            </a:endParaRPr>
          </a:p>
          <a:p>
            <a:pPr marL="0" indent="0" algn="just">
              <a:lnSpc>
                <a:spcPct val="150000"/>
              </a:lnSpc>
              <a:buNone/>
            </a:pPr>
            <a:r>
              <a:rPr lang="en-US" sz="2000" dirty="0" smtClean="0">
                <a:latin typeface="Arial"/>
                <a:cs typeface="Arial"/>
              </a:rPr>
              <a:t>Materials </a:t>
            </a:r>
            <a:r>
              <a:rPr lang="en-US" sz="2000" dirty="0">
                <a:latin typeface="Arial"/>
                <a:cs typeface="Arial"/>
              </a:rPr>
              <a:t>most frequently used in construction are summarized </a:t>
            </a:r>
            <a:r>
              <a:rPr lang="en-US" sz="2000" dirty="0" smtClean="0">
                <a:latin typeface="Arial"/>
                <a:cs typeface="Arial"/>
              </a:rPr>
              <a:t>in the following figure:</a:t>
            </a:r>
            <a:endParaRPr lang="en-US" sz="2000" dirty="0">
              <a:latin typeface="Arial"/>
              <a:cs typeface="Arial"/>
            </a:endParaRPr>
          </a:p>
          <a:p>
            <a:pPr marL="0" indent="0" algn="just">
              <a:lnSpc>
                <a:spcPct val="150000"/>
              </a:lnSpc>
              <a:buNone/>
            </a:pPr>
            <a:endParaRPr lang="en-US" sz="2000" dirty="0">
              <a:solidFill>
                <a:schemeClr val="accent4">
                  <a:lumMod val="75000"/>
                </a:schemeClr>
              </a:solidFill>
              <a:latin typeface="Arial"/>
              <a:cs typeface="Arial"/>
            </a:endParaRPr>
          </a:p>
          <a:p>
            <a:pPr algn="just">
              <a:lnSpc>
                <a:spcPct val="120000"/>
              </a:lnSpc>
            </a:pPr>
            <a:endParaRPr lang="en-US" sz="2800" dirty="0"/>
          </a:p>
        </p:txBody>
      </p:sp>
    </p:spTree>
    <p:extLst>
      <p:ext uri="{BB962C8B-B14F-4D97-AF65-F5344CB8AC3E}">
        <p14:creationId xmlns:p14="http://schemas.microsoft.com/office/powerpoint/2010/main" val="4073610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937" y="427789"/>
            <a:ext cx="7480969" cy="6051300"/>
          </a:xfrm>
        </p:spPr>
      </p:pic>
    </p:spTree>
    <p:extLst>
      <p:ext uri="{BB962C8B-B14F-4D97-AF65-F5344CB8AC3E}">
        <p14:creationId xmlns:p14="http://schemas.microsoft.com/office/powerpoint/2010/main" val="1347102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8162" y="518695"/>
            <a:ext cx="8173529" cy="4975253"/>
          </a:xfrm>
        </p:spPr>
        <p:txBody>
          <a:bodyPr>
            <a:normAutofit/>
          </a:bodyPr>
          <a:lstStyle/>
          <a:p>
            <a:pPr>
              <a:lnSpc>
                <a:spcPct val="150000"/>
              </a:lnSpc>
            </a:pPr>
            <a:r>
              <a:rPr lang="en-US" sz="1800" b="1" dirty="0" smtClean="0">
                <a:solidFill>
                  <a:srgbClr val="0070C0"/>
                </a:solidFill>
                <a:latin typeface="Arial" panose="020B0604020202020204" pitchFamily="34" charset="0"/>
                <a:cs typeface="Arial" panose="020B0604020202020204" pitchFamily="34" charset="0"/>
              </a:rPr>
              <a:t>Physical Properties of Materials</a:t>
            </a:r>
          </a:p>
          <a:p>
            <a:pPr algn="just">
              <a:lnSpc>
                <a:spcPct val="150000"/>
              </a:lnSpc>
            </a:pPr>
            <a:endParaRPr lang="en-US" sz="1650" b="1" dirty="0">
              <a:solidFill>
                <a:srgbClr val="FF0000"/>
              </a:solidFill>
            </a:endParaRPr>
          </a:p>
          <a:p>
            <a:pPr marL="285750" indent="-285750" algn="just">
              <a:lnSpc>
                <a:spcPct val="150000"/>
              </a:lnSpc>
              <a:buFont typeface="Arial" panose="020B0604020202020204" pitchFamily="34" charset="0"/>
              <a:buChar char="•"/>
            </a:pPr>
            <a:r>
              <a:rPr lang="en-US" sz="1650" b="1" dirty="0" smtClean="0">
                <a:solidFill>
                  <a:srgbClr val="FF0000"/>
                </a:solidFill>
              </a:rPr>
              <a:t>Density</a:t>
            </a:r>
            <a:r>
              <a:rPr lang="en-US" sz="1650" dirty="0" smtClean="0">
                <a:solidFill>
                  <a:schemeClr val="tx1"/>
                </a:solidFill>
              </a:rPr>
              <a:t> </a:t>
            </a:r>
            <a:r>
              <a:rPr lang="en-US" sz="1650" dirty="0">
                <a:solidFill>
                  <a:schemeClr val="tx1"/>
                </a:solidFill>
              </a:rPr>
              <a:t>is a measure of how compact or heavy it is, in a given volume. We measure density in </a:t>
            </a:r>
            <a:r>
              <a:rPr lang="en-US" sz="1650" b="1" dirty="0">
                <a:solidFill>
                  <a:schemeClr val="tx1"/>
                </a:solidFill>
              </a:rPr>
              <a:t>mass per unit volume</a:t>
            </a:r>
            <a:r>
              <a:rPr lang="en-US" sz="1650" dirty="0">
                <a:solidFill>
                  <a:schemeClr val="tx1"/>
                </a:solidFill>
              </a:rPr>
              <a:t> which is written using measures like grams per milliliter (g/mL), grams per cubic centimeter (g/cm^3), or kilograms per liter (kg/L). </a:t>
            </a:r>
          </a:p>
          <a:p>
            <a:pPr marL="285750" indent="-285750" algn="just">
              <a:lnSpc>
                <a:spcPct val="150000"/>
              </a:lnSpc>
              <a:buFont typeface="Arial" panose="020B0604020202020204" pitchFamily="34" charset="0"/>
              <a:buChar char="•"/>
            </a:pPr>
            <a:r>
              <a:rPr lang="en-US" sz="1650" b="1" dirty="0">
                <a:solidFill>
                  <a:srgbClr val="FF0000"/>
                </a:solidFill>
              </a:rPr>
              <a:t>Specific gravity</a:t>
            </a:r>
            <a:r>
              <a:rPr lang="en-US" sz="1650" dirty="0">
                <a:solidFill>
                  <a:srgbClr val="FF0000"/>
                </a:solidFill>
              </a:rPr>
              <a:t> </a:t>
            </a:r>
            <a:r>
              <a:rPr lang="en-US" sz="1650" dirty="0">
                <a:solidFill>
                  <a:schemeClr val="tx1"/>
                </a:solidFill>
              </a:rPr>
              <a:t>is the ratio between the density of an object, and a reference substance. The specific gravity can tell us, based on its value, if the object will sink or float in our reference substance. Usually our reference substance is </a:t>
            </a:r>
            <a:r>
              <a:rPr lang="en-US" sz="1650" b="1" dirty="0">
                <a:solidFill>
                  <a:schemeClr val="tx1"/>
                </a:solidFill>
              </a:rPr>
              <a:t>water</a:t>
            </a:r>
            <a:r>
              <a:rPr lang="en-US" sz="1650" dirty="0">
                <a:solidFill>
                  <a:schemeClr val="tx1"/>
                </a:solidFill>
              </a:rPr>
              <a:t> which always has a density of 1 gram per milliliter or 1 gram per cubic centimeter. </a:t>
            </a:r>
          </a:p>
          <a:p>
            <a:pPr algn="just">
              <a:lnSpc>
                <a:spcPct val="150000"/>
              </a:lnSpc>
            </a:pPr>
            <a:endParaRPr lang="en-US" sz="1650" dirty="0">
              <a:solidFill>
                <a:schemeClr val="tx1"/>
              </a:solidFill>
            </a:endParaRPr>
          </a:p>
        </p:txBody>
      </p:sp>
    </p:spTree>
    <p:extLst>
      <p:ext uri="{BB962C8B-B14F-4D97-AF65-F5344CB8AC3E}">
        <p14:creationId xmlns:p14="http://schemas.microsoft.com/office/powerpoint/2010/main" val="3017902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5005" y="669783"/>
            <a:ext cx="6827807" cy="5614533"/>
          </a:xfrm>
        </p:spPr>
      </p:pic>
    </p:spTree>
    <p:extLst>
      <p:ext uri="{BB962C8B-B14F-4D97-AF65-F5344CB8AC3E}">
        <p14:creationId xmlns:p14="http://schemas.microsoft.com/office/powerpoint/2010/main" val="3271950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1321286"/>
            <a:ext cx="8252244" cy="3368356"/>
          </a:xfrm>
        </p:spPr>
      </p:pic>
      <p:sp>
        <p:nvSpPr>
          <p:cNvPr id="2" name="TextBox 1"/>
          <p:cNvSpPr txBox="1"/>
          <p:nvPr/>
        </p:nvSpPr>
        <p:spPr>
          <a:xfrm>
            <a:off x="892834" y="633645"/>
            <a:ext cx="1272592" cy="400110"/>
          </a:xfrm>
          <a:prstGeom prst="rect">
            <a:avLst/>
          </a:prstGeom>
          <a:noFill/>
        </p:spPr>
        <p:txBody>
          <a:bodyPr wrap="none" rtlCol="0">
            <a:spAutoFit/>
          </a:bodyPr>
          <a:lstStyle/>
          <a:p>
            <a:pPr marL="214313" indent="-214313">
              <a:buFont typeface="Arial" panose="020B0604020202020204" pitchFamily="34" charset="0"/>
              <a:buChar char="•"/>
            </a:pPr>
            <a:r>
              <a:rPr lang="en-US" sz="2000" b="1" dirty="0">
                <a:solidFill>
                  <a:srgbClr val="FF0000"/>
                </a:solidFill>
              </a:rPr>
              <a:t>Porosity</a:t>
            </a:r>
          </a:p>
        </p:txBody>
      </p:sp>
    </p:spTree>
    <p:extLst>
      <p:ext uri="{BB962C8B-B14F-4D97-AF65-F5344CB8AC3E}">
        <p14:creationId xmlns:p14="http://schemas.microsoft.com/office/powerpoint/2010/main" val="3895286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2815"/>
          </a:xfrm>
        </p:spPr>
        <p:txBody>
          <a:bodyPr>
            <a:normAutofit/>
          </a:bodyPr>
          <a:lstStyle/>
          <a:p>
            <a:r>
              <a:rPr lang="en-US" sz="2800" b="1" dirty="0" smtClean="0">
                <a:solidFill>
                  <a:srgbClr val="0000FF"/>
                </a:solidFill>
              </a:rPr>
              <a:t>Mechanical Properties of Materials</a:t>
            </a:r>
            <a:endParaRPr lang="en-US" sz="2800" b="1" dirty="0">
              <a:solidFill>
                <a:srgbClr val="0000FF"/>
              </a:solidFill>
            </a:endParaRPr>
          </a:p>
        </p:txBody>
      </p:sp>
      <p:sp>
        <p:nvSpPr>
          <p:cNvPr id="3" name="Content Placeholder 2"/>
          <p:cNvSpPr>
            <a:spLocks noGrp="1"/>
          </p:cNvSpPr>
          <p:nvPr>
            <p:ph idx="1"/>
          </p:nvPr>
        </p:nvSpPr>
        <p:spPr>
          <a:xfrm>
            <a:off x="457200" y="1309752"/>
            <a:ext cx="8229600" cy="4816412"/>
          </a:xfrm>
        </p:spPr>
        <p:txBody>
          <a:bodyPr>
            <a:noAutofit/>
          </a:bodyPr>
          <a:lstStyle/>
          <a:p>
            <a:pPr marL="0" indent="0" algn="just">
              <a:lnSpc>
                <a:spcPct val="120000"/>
              </a:lnSpc>
              <a:buNone/>
            </a:pPr>
            <a:r>
              <a:rPr lang="en-US" sz="2400" dirty="0">
                <a:latin typeface="Arial"/>
                <a:cs typeface="Arial"/>
              </a:rPr>
              <a:t>The mechanical behavior of materials is the response of the material to external loads. All materials deform in response to loads; however, the specific response of a material depends </a:t>
            </a:r>
            <a:r>
              <a:rPr lang="en-US" sz="2400" dirty="0" smtClean="0">
                <a:latin typeface="Arial"/>
                <a:cs typeface="Arial"/>
              </a:rPr>
              <a:t>on</a:t>
            </a:r>
            <a:r>
              <a:rPr lang="ar-SA" sz="2400" dirty="0" smtClean="0">
                <a:latin typeface="Arial"/>
                <a:cs typeface="Arial"/>
              </a:rPr>
              <a:t>:</a:t>
            </a:r>
          </a:p>
          <a:p>
            <a:pPr algn="just">
              <a:lnSpc>
                <a:spcPct val="120000"/>
              </a:lnSpc>
            </a:pPr>
            <a:r>
              <a:rPr lang="en-US" sz="2400" dirty="0" smtClean="0">
                <a:solidFill>
                  <a:srgbClr val="8064A2"/>
                </a:solidFill>
                <a:latin typeface="Arial"/>
                <a:cs typeface="Arial"/>
              </a:rPr>
              <a:t>its properties</a:t>
            </a:r>
            <a:endParaRPr lang="ar-SA" sz="2400" dirty="0" smtClean="0">
              <a:solidFill>
                <a:srgbClr val="8064A2"/>
              </a:solidFill>
              <a:latin typeface="Arial"/>
              <a:cs typeface="Arial"/>
            </a:endParaRPr>
          </a:p>
          <a:p>
            <a:pPr algn="just">
              <a:lnSpc>
                <a:spcPct val="120000"/>
              </a:lnSpc>
            </a:pPr>
            <a:r>
              <a:rPr lang="en-US" sz="2400" dirty="0" smtClean="0">
                <a:solidFill>
                  <a:srgbClr val="8064A2"/>
                </a:solidFill>
                <a:latin typeface="Arial"/>
                <a:cs typeface="Arial"/>
              </a:rPr>
              <a:t>the </a:t>
            </a:r>
            <a:r>
              <a:rPr lang="en-US" sz="2400" dirty="0">
                <a:solidFill>
                  <a:srgbClr val="8064A2"/>
                </a:solidFill>
                <a:latin typeface="Arial"/>
                <a:cs typeface="Arial"/>
              </a:rPr>
              <a:t>magnitude and type of </a:t>
            </a:r>
            <a:r>
              <a:rPr lang="en-US" sz="2400" dirty="0" smtClean="0">
                <a:solidFill>
                  <a:srgbClr val="8064A2"/>
                </a:solidFill>
                <a:latin typeface="Arial"/>
                <a:cs typeface="Arial"/>
              </a:rPr>
              <a:t>load</a:t>
            </a:r>
            <a:endParaRPr lang="ar-SA" sz="2400" dirty="0">
              <a:solidFill>
                <a:srgbClr val="8064A2"/>
              </a:solidFill>
              <a:latin typeface="Arial"/>
              <a:cs typeface="Arial"/>
            </a:endParaRPr>
          </a:p>
          <a:p>
            <a:pPr algn="just">
              <a:lnSpc>
                <a:spcPct val="120000"/>
              </a:lnSpc>
            </a:pPr>
            <a:r>
              <a:rPr lang="en-US" sz="2400" dirty="0" smtClean="0">
                <a:solidFill>
                  <a:srgbClr val="8064A2"/>
                </a:solidFill>
                <a:latin typeface="Arial"/>
                <a:cs typeface="Arial"/>
              </a:rPr>
              <a:t>the </a:t>
            </a:r>
            <a:r>
              <a:rPr lang="en-US" sz="2400" dirty="0">
                <a:solidFill>
                  <a:srgbClr val="8064A2"/>
                </a:solidFill>
                <a:latin typeface="Arial"/>
                <a:cs typeface="Arial"/>
              </a:rPr>
              <a:t>geometry of the </a:t>
            </a:r>
            <a:r>
              <a:rPr lang="en-US" sz="2400" dirty="0" smtClean="0">
                <a:solidFill>
                  <a:srgbClr val="8064A2"/>
                </a:solidFill>
                <a:latin typeface="Arial"/>
                <a:cs typeface="Arial"/>
              </a:rPr>
              <a:t>element</a:t>
            </a:r>
            <a:endParaRPr lang="en-US" sz="2400" dirty="0">
              <a:solidFill>
                <a:srgbClr val="8064A2"/>
              </a:solidFill>
              <a:latin typeface="Arial"/>
              <a:cs typeface="Arial"/>
            </a:endParaRPr>
          </a:p>
          <a:p>
            <a:pPr marL="0" indent="0" algn="just">
              <a:lnSpc>
                <a:spcPct val="120000"/>
              </a:lnSpc>
              <a:buNone/>
            </a:pPr>
            <a:r>
              <a:rPr lang="en-US" sz="2400" dirty="0">
                <a:latin typeface="Arial"/>
                <a:cs typeface="Arial"/>
              </a:rPr>
              <a:t>The most </a:t>
            </a:r>
            <a:r>
              <a:rPr lang="en-US" sz="2400" dirty="0" smtClean="0">
                <a:latin typeface="Arial"/>
                <a:cs typeface="Arial"/>
              </a:rPr>
              <a:t>common</a:t>
            </a:r>
            <a:r>
              <a:rPr lang="ar-SA" sz="2400" dirty="0" smtClean="0">
                <a:latin typeface="Arial"/>
                <a:cs typeface="Arial"/>
              </a:rPr>
              <a:t> </a:t>
            </a:r>
            <a:r>
              <a:rPr lang="en-US" sz="2400" dirty="0" smtClean="0">
                <a:latin typeface="Arial"/>
                <a:cs typeface="Arial"/>
              </a:rPr>
              <a:t>mechanical </a:t>
            </a:r>
            <a:r>
              <a:rPr lang="en-US" sz="2400" dirty="0">
                <a:latin typeface="Arial"/>
                <a:cs typeface="Arial"/>
              </a:rPr>
              <a:t>properties considered are strength, ductility, hardness, impact resistance, and fracture toughness.</a:t>
            </a:r>
            <a:endParaRPr lang="en-US" sz="2400" dirty="0">
              <a:solidFill>
                <a:schemeClr val="accent4"/>
              </a:solidFill>
              <a:latin typeface="Arial"/>
              <a:cs typeface="Arial"/>
            </a:endParaRPr>
          </a:p>
        </p:txBody>
      </p:sp>
    </p:spTree>
    <p:extLst>
      <p:ext uri="{BB962C8B-B14F-4D97-AF65-F5344CB8AC3E}">
        <p14:creationId xmlns:p14="http://schemas.microsoft.com/office/powerpoint/2010/main" val="2040029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3976"/>
            <a:ext cx="8229600" cy="5782188"/>
          </a:xfrm>
        </p:spPr>
        <p:txBody>
          <a:bodyPr>
            <a:normAutofit/>
          </a:bodyPr>
          <a:lstStyle/>
          <a:p>
            <a:pPr marL="0" indent="0" algn="just">
              <a:lnSpc>
                <a:spcPct val="120000"/>
              </a:lnSpc>
              <a:buNone/>
            </a:pPr>
            <a:r>
              <a:rPr lang="en-US" sz="2400" b="1" dirty="0" smtClean="0">
                <a:solidFill>
                  <a:srgbClr val="0000FF"/>
                </a:solidFill>
                <a:latin typeface="Arial"/>
                <a:cs typeface="Arial"/>
              </a:rPr>
              <a:t>Stress, strain, &amp; stress-strain relation. </a:t>
            </a:r>
            <a:endParaRPr lang="en-US" sz="2400" dirty="0" smtClean="0">
              <a:latin typeface="Arial"/>
              <a:cs typeface="Arial"/>
            </a:endParaRPr>
          </a:p>
          <a:p>
            <a:pPr marL="0" indent="0" algn="just">
              <a:lnSpc>
                <a:spcPct val="120000"/>
              </a:lnSpc>
              <a:buNone/>
            </a:pPr>
            <a:r>
              <a:rPr lang="en-US" sz="2400" dirty="0" smtClean="0">
                <a:latin typeface="Arial"/>
                <a:cs typeface="Arial"/>
              </a:rPr>
              <a:t>All loading </a:t>
            </a:r>
            <a:r>
              <a:rPr lang="en-US" sz="2400" dirty="0">
                <a:latin typeface="Arial"/>
                <a:cs typeface="Arial"/>
              </a:rPr>
              <a:t>on materials can be considered as combinations of three basic types – </a:t>
            </a:r>
            <a:r>
              <a:rPr lang="en-US" sz="2400" b="1" dirty="0">
                <a:solidFill>
                  <a:srgbClr val="008000"/>
                </a:solidFill>
                <a:latin typeface="Arial"/>
                <a:cs typeface="Arial"/>
              </a:rPr>
              <a:t>tension, compression and shear</a:t>
            </a:r>
            <a:r>
              <a:rPr lang="en-US" sz="2400" dirty="0">
                <a:latin typeface="Arial"/>
                <a:cs typeface="Arial"/>
              </a:rPr>
              <a:t>. </a:t>
            </a:r>
            <a:endParaRPr lang="en-US" sz="2400" dirty="0" smtClean="0">
              <a:latin typeface="Arial"/>
              <a:cs typeface="Arial"/>
            </a:endParaRPr>
          </a:p>
          <a:p>
            <a:pPr marL="0" indent="0" algn="just">
              <a:lnSpc>
                <a:spcPct val="140000"/>
              </a:lnSpc>
              <a:buNone/>
            </a:pPr>
            <a:r>
              <a:rPr lang="en-US" sz="2400" dirty="0">
                <a:latin typeface="Arial"/>
                <a:cs typeface="Arial"/>
              </a:rPr>
              <a:t>There are different types of forces or “stresses” that are encountered in dealing with mechanical properties of materials. In general, we define </a:t>
            </a:r>
            <a:r>
              <a:rPr lang="en-US" sz="2400" b="1" dirty="0">
                <a:latin typeface="Arial"/>
                <a:cs typeface="Arial"/>
              </a:rPr>
              <a:t>stress </a:t>
            </a:r>
            <a:r>
              <a:rPr lang="en-US" sz="2400" dirty="0">
                <a:latin typeface="Arial"/>
                <a:cs typeface="Arial"/>
              </a:rPr>
              <a:t>as the force acting per unit area over which the force is applied. </a:t>
            </a:r>
          </a:p>
          <a:p>
            <a:pPr marL="0" indent="0" algn="just">
              <a:lnSpc>
                <a:spcPct val="140000"/>
              </a:lnSpc>
              <a:buNone/>
            </a:pPr>
            <a:endParaRPr lang="en-US" sz="2400" dirty="0">
              <a:latin typeface="Arial"/>
              <a:cs typeface="Arial"/>
            </a:endParaRPr>
          </a:p>
        </p:txBody>
      </p:sp>
      <p:sp>
        <p:nvSpPr>
          <p:cNvPr id="5" name="TextBox 4"/>
          <p:cNvSpPr txBox="1"/>
          <p:nvPr/>
        </p:nvSpPr>
        <p:spPr>
          <a:xfrm>
            <a:off x="1190539" y="4008631"/>
            <a:ext cx="184666" cy="369332"/>
          </a:xfrm>
          <a:prstGeom prst="rect">
            <a:avLst/>
          </a:prstGeom>
          <a:noFill/>
        </p:spPr>
        <p:txBody>
          <a:bodyPr wrap="none" rtlCol="0">
            <a:spAutoFit/>
          </a:bodyPr>
          <a:lstStyle/>
          <a:p>
            <a:endParaRPr lang="en-US" dirty="0"/>
          </a:p>
        </p:txBody>
      </p:sp>
      <p:pic>
        <p:nvPicPr>
          <p:cNvPr id="6" name="Picture 5"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213449"/>
            <a:ext cx="8229600" cy="1704979"/>
          </a:xfrm>
          <a:prstGeom prst="rect">
            <a:avLst/>
          </a:prstGeom>
        </p:spPr>
      </p:pic>
    </p:spTree>
    <p:extLst>
      <p:ext uri="{BB962C8B-B14F-4D97-AF65-F5344CB8AC3E}">
        <p14:creationId xmlns:p14="http://schemas.microsoft.com/office/powerpoint/2010/main" val="2564847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464</TotalTime>
  <Words>1107</Words>
  <Application>Microsoft Office PowerPoint</Application>
  <PresentationFormat>On-screen Show (4:3)</PresentationFormat>
  <Paragraphs>66</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Principal Properties of Building Materials  </vt:lpstr>
      <vt:lpstr>Introduction</vt:lpstr>
      <vt:lpstr>PowerPoint Presentation</vt:lpstr>
      <vt:lpstr>PowerPoint Presentation</vt:lpstr>
      <vt:lpstr>PowerPoint Presentation</vt:lpstr>
      <vt:lpstr>PowerPoint Presentation</vt:lpstr>
      <vt:lpstr>PowerPoint Presentation</vt:lpstr>
      <vt:lpstr>Mechanical Properties of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Hardness</vt:lpstr>
      <vt:lpstr>PowerPoint Presentation</vt:lpstr>
      <vt:lpstr>PowerPoint Presentation</vt:lpstr>
    </vt:vector>
  </TitlesOfParts>
  <Company>Home 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Materials</dc:title>
  <dc:creator>Zaid Khaleel</dc:creator>
  <cp:lastModifiedBy>zaid khaleel</cp:lastModifiedBy>
  <cp:revision>66</cp:revision>
  <dcterms:created xsi:type="dcterms:W3CDTF">2015-12-15T09:06:40Z</dcterms:created>
  <dcterms:modified xsi:type="dcterms:W3CDTF">2019-02-12T19:14:50Z</dcterms:modified>
</cp:coreProperties>
</file>