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267"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1C0CD0-533C-4FE5-AC61-11365069D57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C6C24-DB29-4DA9-8C46-6849A21CEFA9}" type="slidenum">
              <a:rPr lang="en-US" smtClean="0"/>
              <a:t>‹#›</a:t>
            </a:fld>
            <a:endParaRPr lang="en-US"/>
          </a:p>
        </p:txBody>
      </p:sp>
    </p:spTree>
    <p:extLst>
      <p:ext uri="{BB962C8B-B14F-4D97-AF65-F5344CB8AC3E}">
        <p14:creationId xmlns:p14="http://schemas.microsoft.com/office/powerpoint/2010/main" val="2908105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1C0CD0-533C-4FE5-AC61-11365069D57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C6C24-DB29-4DA9-8C46-6849A21CEFA9}" type="slidenum">
              <a:rPr lang="en-US" smtClean="0"/>
              <a:t>‹#›</a:t>
            </a:fld>
            <a:endParaRPr lang="en-US"/>
          </a:p>
        </p:txBody>
      </p:sp>
    </p:spTree>
    <p:extLst>
      <p:ext uri="{BB962C8B-B14F-4D97-AF65-F5344CB8AC3E}">
        <p14:creationId xmlns:p14="http://schemas.microsoft.com/office/powerpoint/2010/main" val="167316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1C0CD0-533C-4FE5-AC61-11365069D57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C6C24-DB29-4DA9-8C46-6849A21CEFA9}" type="slidenum">
              <a:rPr lang="en-US" smtClean="0"/>
              <a:t>‹#›</a:t>
            </a:fld>
            <a:endParaRPr lang="en-US"/>
          </a:p>
        </p:txBody>
      </p:sp>
    </p:spTree>
    <p:extLst>
      <p:ext uri="{BB962C8B-B14F-4D97-AF65-F5344CB8AC3E}">
        <p14:creationId xmlns:p14="http://schemas.microsoft.com/office/powerpoint/2010/main" val="815554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1C0CD0-533C-4FE5-AC61-11365069D57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C6C24-DB29-4DA9-8C46-6849A21CEFA9}" type="slidenum">
              <a:rPr lang="en-US" smtClean="0"/>
              <a:t>‹#›</a:t>
            </a:fld>
            <a:endParaRPr lang="en-US"/>
          </a:p>
        </p:txBody>
      </p:sp>
    </p:spTree>
    <p:extLst>
      <p:ext uri="{BB962C8B-B14F-4D97-AF65-F5344CB8AC3E}">
        <p14:creationId xmlns:p14="http://schemas.microsoft.com/office/powerpoint/2010/main" val="17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1C0CD0-533C-4FE5-AC61-11365069D572}" type="datetimeFigureOut">
              <a:rPr lang="en-US" smtClean="0"/>
              <a:t>4/12/2019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8C6C24-DB29-4DA9-8C46-6849A21CEFA9}" type="slidenum">
              <a:rPr lang="en-US" smtClean="0"/>
              <a:t>‹#›</a:t>
            </a:fld>
            <a:endParaRPr lang="en-US"/>
          </a:p>
        </p:txBody>
      </p:sp>
    </p:spTree>
    <p:extLst>
      <p:ext uri="{BB962C8B-B14F-4D97-AF65-F5344CB8AC3E}">
        <p14:creationId xmlns:p14="http://schemas.microsoft.com/office/powerpoint/2010/main" val="2228825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1C0CD0-533C-4FE5-AC61-11365069D572}"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C6C24-DB29-4DA9-8C46-6849A21CEFA9}" type="slidenum">
              <a:rPr lang="en-US" smtClean="0"/>
              <a:t>‹#›</a:t>
            </a:fld>
            <a:endParaRPr lang="en-US"/>
          </a:p>
        </p:txBody>
      </p:sp>
    </p:spTree>
    <p:extLst>
      <p:ext uri="{BB962C8B-B14F-4D97-AF65-F5344CB8AC3E}">
        <p14:creationId xmlns:p14="http://schemas.microsoft.com/office/powerpoint/2010/main" val="4268500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1C0CD0-533C-4FE5-AC61-11365069D572}" type="datetimeFigureOut">
              <a:rPr lang="en-US" smtClean="0"/>
              <a:t>4/12/2019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8C6C24-DB29-4DA9-8C46-6849A21CEFA9}" type="slidenum">
              <a:rPr lang="en-US" smtClean="0"/>
              <a:t>‹#›</a:t>
            </a:fld>
            <a:endParaRPr lang="en-US"/>
          </a:p>
        </p:txBody>
      </p:sp>
    </p:spTree>
    <p:extLst>
      <p:ext uri="{BB962C8B-B14F-4D97-AF65-F5344CB8AC3E}">
        <p14:creationId xmlns:p14="http://schemas.microsoft.com/office/powerpoint/2010/main" val="775014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1C0CD0-533C-4FE5-AC61-11365069D572}" type="datetimeFigureOut">
              <a:rPr lang="en-US" smtClean="0"/>
              <a:t>4/12/2019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8C6C24-DB29-4DA9-8C46-6849A21CEFA9}" type="slidenum">
              <a:rPr lang="en-US" smtClean="0"/>
              <a:t>‹#›</a:t>
            </a:fld>
            <a:endParaRPr lang="en-US"/>
          </a:p>
        </p:txBody>
      </p:sp>
    </p:spTree>
    <p:extLst>
      <p:ext uri="{BB962C8B-B14F-4D97-AF65-F5344CB8AC3E}">
        <p14:creationId xmlns:p14="http://schemas.microsoft.com/office/powerpoint/2010/main" val="5945404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1C0CD0-533C-4FE5-AC61-11365069D572}" type="datetimeFigureOut">
              <a:rPr lang="en-US" smtClean="0"/>
              <a:t>4/12/2019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8C6C24-DB29-4DA9-8C46-6849A21CEFA9}" type="slidenum">
              <a:rPr lang="en-US" smtClean="0"/>
              <a:t>‹#›</a:t>
            </a:fld>
            <a:endParaRPr lang="en-US"/>
          </a:p>
        </p:txBody>
      </p:sp>
    </p:spTree>
    <p:extLst>
      <p:ext uri="{BB962C8B-B14F-4D97-AF65-F5344CB8AC3E}">
        <p14:creationId xmlns:p14="http://schemas.microsoft.com/office/powerpoint/2010/main" val="421779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1C0CD0-533C-4FE5-AC61-11365069D572}"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C6C24-DB29-4DA9-8C46-6849A21CEFA9}" type="slidenum">
              <a:rPr lang="en-US" smtClean="0"/>
              <a:t>‹#›</a:t>
            </a:fld>
            <a:endParaRPr lang="en-US"/>
          </a:p>
        </p:txBody>
      </p:sp>
    </p:spTree>
    <p:extLst>
      <p:ext uri="{BB962C8B-B14F-4D97-AF65-F5344CB8AC3E}">
        <p14:creationId xmlns:p14="http://schemas.microsoft.com/office/powerpoint/2010/main" val="3443574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1C0CD0-533C-4FE5-AC61-11365069D572}" type="datetimeFigureOut">
              <a:rPr lang="en-US" smtClean="0"/>
              <a:t>4/12/2019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8C6C24-DB29-4DA9-8C46-6849A21CEFA9}" type="slidenum">
              <a:rPr lang="en-US" smtClean="0"/>
              <a:t>‹#›</a:t>
            </a:fld>
            <a:endParaRPr lang="en-US"/>
          </a:p>
        </p:txBody>
      </p:sp>
    </p:spTree>
    <p:extLst>
      <p:ext uri="{BB962C8B-B14F-4D97-AF65-F5344CB8AC3E}">
        <p14:creationId xmlns:p14="http://schemas.microsoft.com/office/powerpoint/2010/main" val="115516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1C0CD0-533C-4FE5-AC61-11365069D572}" type="datetimeFigureOut">
              <a:rPr lang="en-US" smtClean="0"/>
              <a:t>4/12/2019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8C6C24-DB29-4DA9-8C46-6849A21CEFA9}" type="slidenum">
              <a:rPr lang="en-US" smtClean="0"/>
              <a:t>‹#›</a:t>
            </a:fld>
            <a:endParaRPr lang="en-US"/>
          </a:p>
        </p:txBody>
      </p:sp>
    </p:spTree>
    <p:extLst>
      <p:ext uri="{BB962C8B-B14F-4D97-AF65-F5344CB8AC3E}">
        <p14:creationId xmlns:p14="http://schemas.microsoft.com/office/powerpoint/2010/main" val="1078260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1766" y="1415281"/>
            <a:ext cx="9136234" cy="3715843"/>
          </a:xfrm>
        </p:spPr>
        <p:txBody>
          <a:bodyPr>
            <a:normAutofit/>
          </a:bodyPr>
          <a:lstStyle/>
          <a:p>
            <a:r>
              <a:rPr lang="en-US" sz="3600" b="1" dirty="0" smtClean="0">
                <a:solidFill>
                  <a:srgbClr val="FF0000"/>
                </a:solidFill>
                <a:latin typeface="Times New Roman" panose="02020603050405020304" pitchFamily="18" charset="0"/>
                <a:cs typeface="Times New Roman" panose="02020603050405020304" pitchFamily="18" charset="0"/>
              </a:rPr>
              <a:t>Professional Practice</a:t>
            </a:r>
            <a:br>
              <a:rPr lang="en-US" sz="3600" b="1" dirty="0" smtClean="0">
                <a:solidFill>
                  <a:srgbClr val="FF0000"/>
                </a:solidFill>
                <a:latin typeface="Times New Roman" panose="02020603050405020304" pitchFamily="18" charset="0"/>
                <a:cs typeface="Times New Roman" panose="02020603050405020304" pitchFamily="18" charset="0"/>
              </a:rPr>
            </a:br>
            <a:r>
              <a:rPr lang="en-US" sz="3600" b="1" dirty="0" smtClean="0">
                <a:solidFill>
                  <a:srgbClr val="FF0000"/>
                </a:solidFill>
                <a:latin typeface="Times New Roman" panose="02020603050405020304" pitchFamily="18" charset="0"/>
                <a:cs typeface="Times New Roman" panose="02020603050405020304" pitchFamily="18" charset="0"/>
              </a:rPr>
              <a:t/>
            </a:r>
            <a:br>
              <a:rPr lang="en-US" sz="3600" b="1" dirty="0" smtClean="0">
                <a:solidFill>
                  <a:srgbClr val="FF0000"/>
                </a:solidFill>
                <a:latin typeface="Times New Roman" panose="02020603050405020304" pitchFamily="18" charset="0"/>
                <a:cs typeface="Times New Roman" panose="02020603050405020304" pitchFamily="18" charset="0"/>
              </a:rPr>
            </a:br>
            <a:r>
              <a:rPr lang="en-US" sz="2200" i="1" dirty="0">
                <a:solidFill>
                  <a:srgbClr val="FF0000"/>
                </a:solidFill>
                <a:latin typeface="Arial" panose="020B0604020202020204" pitchFamily="34" charset="0"/>
                <a:cs typeface="Arial" panose="020B0604020202020204" pitchFamily="34" charset="0"/>
              </a:rPr>
              <a:t>Project Compensation and Design Fees </a:t>
            </a:r>
            <a:r>
              <a:rPr lang="en-US" sz="2200" dirty="0"/>
              <a:t/>
            </a:r>
            <a:br>
              <a:rPr lang="en-US" sz="2200" dirty="0"/>
            </a:br>
            <a:r>
              <a:rPr lang="en-US" sz="2200" b="1" dirty="0" smtClean="0">
                <a:solidFill>
                  <a:srgbClr val="FF0000"/>
                </a:solidFill>
                <a:latin typeface="Times New Roman" panose="02020603050405020304" pitchFamily="18" charset="0"/>
                <a:cs typeface="Times New Roman" panose="02020603050405020304" pitchFamily="18" charset="0"/>
              </a:rPr>
              <a:t> </a:t>
            </a:r>
            <a:br>
              <a:rPr lang="en-US" sz="2200" b="1" dirty="0" smtClean="0">
                <a:solidFill>
                  <a:srgbClr val="FF0000"/>
                </a:solidFill>
                <a:latin typeface="Times New Roman" panose="02020603050405020304" pitchFamily="18" charset="0"/>
                <a:cs typeface="Times New Roman" panose="02020603050405020304" pitchFamily="18" charset="0"/>
              </a:rPr>
            </a:br>
            <a:r>
              <a:rPr lang="en-US" sz="2700" i="1" dirty="0" smtClean="0">
                <a:solidFill>
                  <a:srgbClr val="FF0000"/>
                </a:solidFill>
                <a:latin typeface="Times New Roman" panose="02020603050405020304" pitchFamily="18" charset="0"/>
                <a:cs typeface="Times New Roman" panose="02020603050405020304" pitchFamily="18" charset="0"/>
              </a:rPr>
              <a:t> </a:t>
            </a:r>
            <a:r>
              <a:rPr lang="en-US" sz="3600" dirty="0" smtClean="0"/>
              <a:t/>
            </a:r>
            <a:br>
              <a:rPr lang="en-US" sz="3600" dirty="0" smtClean="0"/>
            </a:br>
            <a:r>
              <a:rPr lang="en-US" sz="2800" dirty="0"/>
              <a:t/>
            </a:r>
            <a:br>
              <a:rPr lang="en-US" sz="2800" dirty="0"/>
            </a:b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Interior Design/ 4</a:t>
            </a:r>
            <a:r>
              <a:rPr lang="en-US" sz="2000" b="1" baseline="30000" dirty="0" smtClean="0">
                <a:latin typeface="Times New Roman" panose="02020603050405020304" pitchFamily="18" charset="0"/>
                <a:cs typeface="Times New Roman" panose="02020603050405020304" pitchFamily="18" charset="0"/>
              </a:rPr>
              <a:t>th</a:t>
            </a:r>
            <a:r>
              <a:rPr lang="en-US" sz="2000" b="1" dirty="0" smtClean="0">
                <a:latin typeface="Times New Roman" panose="02020603050405020304" pitchFamily="18" charset="0"/>
                <a:cs typeface="Times New Roman" panose="02020603050405020304" pitchFamily="18" charset="0"/>
              </a:rPr>
              <a:t> Stage</a:t>
            </a:r>
            <a:br>
              <a:rPr lang="en-US" sz="2000" b="1" dirty="0" smtClean="0">
                <a:latin typeface="Times New Roman" panose="02020603050405020304" pitchFamily="18" charset="0"/>
                <a:cs typeface="Times New Roman" panose="02020603050405020304" pitchFamily="18" charset="0"/>
              </a:rPr>
            </a:br>
            <a:r>
              <a:rPr lang="en-US" sz="2000" b="1" dirty="0" smtClean="0">
                <a:latin typeface="Times New Roman" panose="02020603050405020304" pitchFamily="18" charset="0"/>
                <a:cs typeface="Times New Roman" panose="02020603050405020304" pitchFamily="18" charset="0"/>
              </a:rPr>
              <a:t/>
            </a:r>
            <a:br>
              <a:rPr lang="en-US" sz="2000" b="1" dirty="0" smtClean="0">
                <a:latin typeface="Times New Roman" panose="02020603050405020304" pitchFamily="18" charset="0"/>
                <a:cs typeface="Times New Roman" panose="02020603050405020304" pitchFamily="18" charset="0"/>
              </a:rPr>
            </a:b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038114" y="4519580"/>
            <a:ext cx="4135185" cy="369332"/>
          </a:xfrm>
          <a:prstGeom prst="rect">
            <a:avLst/>
          </a:prstGeom>
          <a:noFill/>
        </p:spPr>
        <p:txBody>
          <a:bodyPr wrap="square" rtlCol="0">
            <a:spAutoFit/>
          </a:bodyPr>
          <a:lstStyle/>
          <a:p>
            <a:pPr algn="ctr"/>
            <a:r>
              <a:rPr lang="en-US" b="1" dirty="0" smtClean="0"/>
              <a:t>Dr. Zaid Al Hamdany</a:t>
            </a:r>
            <a:endParaRPr lang="en-US" b="1" dirty="0"/>
          </a:p>
        </p:txBody>
      </p:sp>
    </p:spTree>
    <p:extLst>
      <p:ext uri="{BB962C8B-B14F-4D97-AF65-F5344CB8AC3E}">
        <p14:creationId xmlns:p14="http://schemas.microsoft.com/office/powerpoint/2010/main" val="38015096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9232"/>
            <a:ext cx="10515600" cy="6016403"/>
          </a:xfrm>
        </p:spPr>
        <p:txBody>
          <a:bodyPr>
            <a:normAutofit lnSpcReduction="10000"/>
          </a:bodyPr>
          <a:lstStyle/>
          <a:p>
            <a:pPr marL="0" indent="0">
              <a:buNone/>
            </a:pPr>
            <a:r>
              <a:rPr lang="en-US" sz="2400" dirty="0">
                <a:solidFill>
                  <a:srgbClr val="C00000"/>
                </a:solidFill>
                <a:latin typeface="Arial" panose="020B0604020202020204" pitchFamily="34" charset="0"/>
                <a:cs typeface="Arial" panose="020B0604020202020204" pitchFamily="34" charset="0"/>
              </a:rPr>
              <a:t>INDIRECT JOB COSTS </a:t>
            </a:r>
          </a:p>
          <a:p>
            <a:pPr algn="just">
              <a:lnSpc>
                <a:spcPct val="150000"/>
              </a:lnSpc>
            </a:pPr>
            <a:r>
              <a:rPr lang="en-US" sz="2200" dirty="0">
                <a:latin typeface="Arial" panose="020B0604020202020204" pitchFamily="34" charset="0"/>
                <a:cs typeface="Arial" panose="020B0604020202020204" pitchFamily="34" charset="0"/>
              </a:rPr>
              <a:t>It is not easy to estimate design fees that both cover expenses and return </a:t>
            </a:r>
            <a:r>
              <a:rPr lang="en-US" sz="2200" dirty="0" smtClean="0">
                <a:latin typeface="Arial" panose="020B0604020202020204" pitchFamily="34" charset="0"/>
                <a:cs typeface="Arial" panose="020B0604020202020204" pitchFamily="34" charset="0"/>
              </a:rPr>
              <a:t>a profit</a:t>
            </a:r>
            <a:r>
              <a:rPr lang="en-US" sz="2200" dirty="0">
                <a:latin typeface="Arial" panose="020B0604020202020204" pitchFamily="34" charset="0"/>
                <a:cs typeface="Arial" panose="020B0604020202020204" pitchFamily="34" charset="0"/>
              </a:rPr>
              <a:t>. Several things can reduce profitability of a design project. Some of </a:t>
            </a:r>
            <a:r>
              <a:rPr lang="en-US" sz="2200" dirty="0" smtClean="0">
                <a:latin typeface="Arial" panose="020B0604020202020204" pitchFamily="34" charset="0"/>
                <a:cs typeface="Arial" panose="020B0604020202020204" pitchFamily="34" charset="0"/>
              </a:rPr>
              <a:t>these indirect </a:t>
            </a:r>
            <a:r>
              <a:rPr lang="en-US" sz="2200" dirty="0">
                <a:latin typeface="Arial" panose="020B0604020202020204" pitchFamily="34" charset="0"/>
                <a:cs typeface="Arial" panose="020B0604020202020204" pitchFamily="34" charset="0"/>
              </a:rPr>
              <a:t>job costs—charges that add to project costs but are not associated </a:t>
            </a:r>
            <a:r>
              <a:rPr lang="en-US" sz="2200" dirty="0" smtClean="0">
                <a:latin typeface="Arial" panose="020B0604020202020204" pitchFamily="34" charset="0"/>
                <a:cs typeface="Arial" panose="020B0604020202020204" pitchFamily="34" charset="0"/>
              </a:rPr>
              <a:t>with normal </a:t>
            </a:r>
            <a:r>
              <a:rPr lang="en-US" sz="2200" dirty="0">
                <a:latin typeface="Arial" panose="020B0604020202020204" pitchFamily="34" charset="0"/>
                <a:cs typeface="Arial" panose="020B0604020202020204" pitchFamily="34" charset="0"/>
              </a:rPr>
              <a:t>service expenses—can be mitigated through carefully </a:t>
            </a:r>
            <a:r>
              <a:rPr lang="en-US" sz="2200" dirty="0" smtClean="0">
                <a:latin typeface="Arial" panose="020B0604020202020204" pitchFamily="34" charset="0"/>
                <a:cs typeface="Arial" panose="020B0604020202020204" pitchFamily="34" charset="0"/>
              </a:rPr>
              <a:t>drafted contract clauses </a:t>
            </a:r>
            <a:r>
              <a:rPr lang="en-US" sz="2200" dirty="0">
                <a:latin typeface="Arial" panose="020B0604020202020204" pitchFamily="34" charset="0"/>
                <a:cs typeface="Arial" panose="020B0604020202020204" pitchFamily="34" charset="0"/>
              </a:rPr>
              <a:t>and contingency allowances. Obviously, it is very important to </a:t>
            </a:r>
            <a:r>
              <a:rPr lang="en-US" sz="2200" dirty="0" smtClean="0">
                <a:latin typeface="Arial" panose="020B0604020202020204" pitchFamily="34" charset="0"/>
                <a:cs typeface="Arial" panose="020B0604020202020204" pitchFamily="34" charset="0"/>
              </a:rPr>
              <a:t>control these </a:t>
            </a:r>
            <a:r>
              <a:rPr lang="en-US" sz="2200" dirty="0">
                <a:latin typeface="Arial" panose="020B0604020202020204" pitchFamily="34" charset="0"/>
                <a:cs typeface="Arial" panose="020B0604020202020204" pitchFamily="34" charset="0"/>
              </a:rPr>
              <a:t>indirect costs to maintain business profitability</a:t>
            </a:r>
            <a:r>
              <a:rPr lang="en-US" sz="2200" dirty="0" smtClean="0">
                <a:latin typeface="Arial" panose="020B0604020202020204" pitchFamily="34" charset="0"/>
                <a:cs typeface="Arial" panose="020B0604020202020204" pitchFamily="34" charset="0"/>
              </a:rPr>
              <a:t>.</a:t>
            </a:r>
          </a:p>
          <a:p>
            <a:pPr algn="just">
              <a:lnSpc>
                <a:spcPct val="150000"/>
              </a:lnSpc>
            </a:pPr>
            <a:r>
              <a:rPr lang="en-US" sz="2200" dirty="0" smtClean="0">
                <a:latin typeface="Arial" panose="020B0604020202020204" pitchFamily="34" charset="0"/>
                <a:cs typeface="Arial" panose="020B0604020202020204" pitchFamily="34" charset="0"/>
              </a:rPr>
              <a:t>Following </a:t>
            </a:r>
            <a:r>
              <a:rPr lang="en-US" sz="2200" dirty="0">
                <a:latin typeface="Arial" panose="020B0604020202020204" pitchFamily="34" charset="0"/>
                <a:cs typeface="Arial" panose="020B0604020202020204" pitchFamily="34" charset="0"/>
              </a:rPr>
              <a:t>is a brief discussion of the most common and costly </a:t>
            </a:r>
            <a:r>
              <a:rPr lang="en-US" sz="2200" dirty="0" smtClean="0">
                <a:latin typeface="Arial" panose="020B0604020202020204" pitchFamily="34" charset="0"/>
                <a:cs typeface="Arial" panose="020B0604020202020204" pitchFamily="34" charset="0"/>
              </a:rPr>
              <a:t>indirect job </a:t>
            </a:r>
            <a:r>
              <a:rPr lang="en-US" sz="2200" dirty="0">
                <a:latin typeface="Arial" panose="020B0604020202020204" pitchFamily="34" charset="0"/>
                <a:cs typeface="Arial" panose="020B0604020202020204" pitchFamily="34" charset="0"/>
              </a:rPr>
              <a:t>cost factors</a:t>
            </a:r>
            <a:r>
              <a:rPr lang="en-US" sz="2200" dirty="0" smtClean="0">
                <a:latin typeface="Arial" panose="020B0604020202020204" pitchFamily="34" charset="0"/>
                <a:cs typeface="Arial" panose="020B0604020202020204" pitchFamily="34" charset="0"/>
              </a:rPr>
              <a:t>:</a:t>
            </a:r>
          </a:p>
          <a:p>
            <a:pPr marL="0" indent="0" algn="just">
              <a:lnSpc>
                <a:spcPct val="150000"/>
              </a:lnSpc>
              <a:buNone/>
            </a:pP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044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78970" y="478738"/>
            <a:ext cx="8910489" cy="2549848"/>
          </a:xfrm>
          <a:prstGeom prst="rect">
            <a:avLst/>
          </a:prstGeom>
        </p:spPr>
      </p:pic>
      <p:pic>
        <p:nvPicPr>
          <p:cNvPr id="5" name="Picture 4"/>
          <p:cNvPicPr>
            <a:picLocks noChangeAspect="1"/>
          </p:cNvPicPr>
          <p:nvPr/>
        </p:nvPicPr>
        <p:blipFill>
          <a:blip r:embed="rId3"/>
          <a:stretch>
            <a:fillRect/>
          </a:stretch>
        </p:blipFill>
        <p:spPr>
          <a:xfrm>
            <a:off x="878970" y="3143624"/>
            <a:ext cx="8982206" cy="3149600"/>
          </a:xfrm>
          <a:prstGeom prst="rect">
            <a:avLst/>
          </a:prstGeom>
        </p:spPr>
      </p:pic>
    </p:spTree>
    <p:extLst>
      <p:ext uri="{BB962C8B-B14F-4D97-AF65-F5344CB8AC3E}">
        <p14:creationId xmlns:p14="http://schemas.microsoft.com/office/powerpoint/2010/main" val="261294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05872" y="518608"/>
            <a:ext cx="9322417" cy="5922962"/>
          </a:xfrm>
          <a:prstGeom prst="rect">
            <a:avLst/>
          </a:prstGeom>
        </p:spPr>
      </p:pic>
    </p:spTree>
    <p:extLst>
      <p:ext uri="{BB962C8B-B14F-4D97-AF65-F5344CB8AC3E}">
        <p14:creationId xmlns:p14="http://schemas.microsoft.com/office/powerpoint/2010/main" val="24265687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8244"/>
            <a:ext cx="10515600" cy="5917391"/>
          </a:xfrm>
        </p:spPr>
        <p:txBody>
          <a:bodyPr/>
          <a:lstStyle/>
          <a:p>
            <a:pPr marL="0" indent="0">
              <a:lnSpc>
                <a:spcPct val="150000"/>
              </a:lnSpc>
              <a:buNone/>
            </a:pPr>
            <a:r>
              <a:rPr lang="en-US" sz="2400" dirty="0">
                <a:solidFill>
                  <a:srgbClr val="C00000"/>
                </a:solidFill>
                <a:latin typeface="Arial" panose="020B0604020202020204" pitchFamily="34" charset="0"/>
                <a:cs typeface="Arial" panose="020B0604020202020204" pitchFamily="34" charset="0"/>
              </a:rPr>
              <a:t>METHODS FOR SETTING DESIGN FEES </a:t>
            </a:r>
            <a:r>
              <a:rPr lang="en-US" dirty="0"/>
              <a:t/>
            </a:r>
            <a:br>
              <a:rPr lang="en-US" dirty="0"/>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74132" y="1298100"/>
            <a:ext cx="10515601" cy="3666002"/>
          </a:xfrm>
          <a:prstGeom prst="rect">
            <a:avLst/>
          </a:prstGeom>
        </p:spPr>
      </p:pic>
      <p:pic>
        <p:nvPicPr>
          <p:cNvPr id="5" name="Picture 4"/>
          <p:cNvPicPr>
            <a:picLocks noChangeAspect="1"/>
          </p:cNvPicPr>
          <p:nvPr/>
        </p:nvPicPr>
        <p:blipFill>
          <a:blip r:embed="rId3"/>
          <a:stretch>
            <a:fillRect/>
          </a:stretch>
        </p:blipFill>
        <p:spPr>
          <a:xfrm>
            <a:off x="774131" y="4708879"/>
            <a:ext cx="10515602" cy="1025989"/>
          </a:xfrm>
          <a:prstGeom prst="rect">
            <a:avLst/>
          </a:prstGeom>
        </p:spPr>
      </p:pic>
    </p:spTree>
    <p:extLst>
      <p:ext uri="{BB962C8B-B14F-4D97-AF65-F5344CB8AC3E}">
        <p14:creationId xmlns:p14="http://schemas.microsoft.com/office/powerpoint/2010/main" val="407393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6046"/>
            <a:ext cx="10515600" cy="6185304"/>
          </a:xfrm>
        </p:spPr>
        <p:txBody>
          <a:bodyPr>
            <a:normAutofit fontScale="92500" lnSpcReduction="20000"/>
          </a:bodyPr>
          <a:lstStyle/>
          <a:p>
            <a:pPr marL="0" indent="0">
              <a:buNone/>
            </a:pPr>
            <a:r>
              <a:rPr lang="en-US" b="1" dirty="0"/>
              <a:t>Fixed-Fee Method</a:t>
            </a:r>
            <a:r>
              <a:rPr lang="en-US" dirty="0"/>
              <a:t/>
            </a:r>
            <a:br>
              <a:rPr lang="en-US" dirty="0"/>
            </a:br>
            <a:endParaRPr lang="en-US" dirty="0" smtClean="0"/>
          </a:p>
          <a:p>
            <a:pPr>
              <a:lnSpc>
                <a:spcPct val="150000"/>
              </a:lnSpc>
            </a:pPr>
            <a:r>
              <a:rPr lang="en-US" sz="2000" dirty="0" smtClean="0">
                <a:latin typeface="Arial" panose="020B0604020202020204" pitchFamily="34" charset="0"/>
                <a:cs typeface="Arial" panose="020B0604020202020204" pitchFamily="34" charset="0"/>
              </a:rPr>
              <a:t>Many </a:t>
            </a:r>
            <a:r>
              <a:rPr lang="en-US" sz="2000" dirty="0">
                <a:latin typeface="Arial" panose="020B0604020202020204" pitchFamily="34" charset="0"/>
                <a:cs typeface="Arial" panose="020B0604020202020204" pitchFamily="34" charset="0"/>
              </a:rPr>
              <a:t>designers and their clients have become increasingly satisfied with </a:t>
            </a:r>
            <a:r>
              <a:rPr lang="en-US" sz="2000" dirty="0" smtClean="0">
                <a:latin typeface="Arial" panose="020B0604020202020204" pitchFamily="34" charset="0"/>
                <a:cs typeface="Arial" panose="020B0604020202020204" pitchFamily="34" charset="0"/>
              </a:rPr>
              <a:t>the</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fixed-fee method </a:t>
            </a:r>
            <a:r>
              <a:rPr lang="en-US" sz="2000" dirty="0">
                <a:latin typeface="Arial" panose="020B0604020202020204" pitchFamily="34" charset="0"/>
                <a:cs typeface="Arial" panose="020B0604020202020204" pitchFamily="34" charset="0"/>
              </a:rPr>
              <a:t>of compensation for interior design services. The </a:t>
            </a:r>
            <a:r>
              <a:rPr lang="en-US" sz="2000" dirty="0" smtClean="0">
                <a:latin typeface="Arial" panose="020B0604020202020204" pitchFamily="34" charset="0"/>
                <a:cs typeface="Arial" panose="020B0604020202020204" pitchFamily="34" charset="0"/>
              </a:rPr>
              <a:t>fixed-fee method</a:t>
            </a:r>
            <a:r>
              <a:rPr lang="en-US" sz="2000" dirty="0">
                <a:latin typeface="Arial" panose="020B0604020202020204" pitchFamily="34" charset="0"/>
                <a:cs typeface="Arial" panose="020B0604020202020204" pitchFamily="34" charset="0"/>
              </a:rPr>
              <a:t>, also called the flat-fee, lump-sum, or stipulated-sum method, </a:t>
            </a:r>
            <a:r>
              <a:rPr lang="en-US" sz="2000" dirty="0" smtClean="0">
                <a:latin typeface="Arial" panose="020B0604020202020204" pitchFamily="34" charset="0"/>
                <a:cs typeface="Arial" panose="020B0604020202020204" pitchFamily="34" charset="0"/>
              </a:rPr>
              <a:t>requires the </a:t>
            </a:r>
            <a:r>
              <a:rPr lang="en-US" sz="2000" dirty="0">
                <a:latin typeface="Arial" panose="020B0604020202020204" pitchFamily="34" charset="0"/>
                <a:cs typeface="Arial" panose="020B0604020202020204" pitchFamily="34" charset="0"/>
              </a:rPr>
              <a:t>interior designer to calculate a fee that will cover all the work and </a:t>
            </a:r>
            <a:r>
              <a:rPr lang="en-US" sz="2000" dirty="0" smtClean="0">
                <a:latin typeface="Arial" panose="020B0604020202020204" pitchFamily="34" charset="0"/>
                <a:cs typeface="Arial" panose="020B0604020202020204" pitchFamily="34" charset="0"/>
              </a:rPr>
              <a:t>expenses required </a:t>
            </a:r>
            <a:r>
              <a:rPr lang="en-US" sz="2000" dirty="0">
                <a:latin typeface="Arial" panose="020B0604020202020204" pitchFamily="34" charset="0"/>
                <a:cs typeface="Arial" panose="020B0604020202020204" pitchFamily="34" charset="0"/>
              </a:rPr>
              <a:t>in the project scope of services, knowing that the fee cannot </a:t>
            </a:r>
            <a:r>
              <a:rPr lang="en-US" sz="2000" dirty="0" smtClean="0">
                <a:latin typeface="Arial" panose="020B0604020202020204" pitchFamily="34" charset="0"/>
                <a:cs typeface="Arial" panose="020B0604020202020204" pitchFamily="34" charset="0"/>
              </a:rPr>
              <a:t>be increased </a:t>
            </a:r>
            <a:r>
              <a:rPr lang="en-US" sz="2000" dirty="0">
                <a:latin typeface="Arial" panose="020B0604020202020204" pitchFamily="34" charset="0"/>
                <a:cs typeface="Arial" panose="020B0604020202020204" pitchFamily="34" charset="0"/>
              </a:rPr>
              <a:t>beyond the fixed amount. It is common to add a reasonable additional amount to cover contingencies. The estimated fee is usually charged </a:t>
            </a:r>
            <a:r>
              <a:rPr lang="en-US" sz="2000" dirty="0" smtClean="0">
                <a:latin typeface="Arial" panose="020B0604020202020204" pitchFamily="34" charset="0"/>
                <a:cs typeface="Arial" panose="020B0604020202020204" pitchFamily="34" charset="0"/>
              </a:rPr>
              <a:t>to the </a:t>
            </a:r>
            <a:r>
              <a:rPr lang="en-US" sz="2000" dirty="0">
                <a:latin typeface="Arial" panose="020B0604020202020204" pitchFamily="34" charset="0"/>
                <a:cs typeface="Arial" panose="020B0604020202020204" pitchFamily="34" charset="0"/>
              </a:rPr>
              <a:t>client whether the amount of time estimated is correct or not.</a:t>
            </a:r>
            <a:br>
              <a:rPr lang="en-US" sz="2000" dirty="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a:lnSpc>
                <a:spcPct val="150000"/>
              </a:lnSpc>
            </a:pPr>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fee method appeals to clients who are most concerned about </a:t>
            </a:r>
            <a:r>
              <a:rPr lang="en-US" sz="2000" dirty="0" smtClean="0">
                <a:latin typeface="Arial" panose="020B0604020202020204" pitchFamily="34" charset="0"/>
                <a:cs typeface="Arial" panose="020B0604020202020204" pitchFamily="34" charset="0"/>
              </a:rPr>
              <a:t>the bottom </a:t>
            </a:r>
            <a:r>
              <a:rPr lang="en-US" sz="2000" dirty="0">
                <a:latin typeface="Arial" panose="020B0604020202020204" pitchFamily="34" charset="0"/>
                <a:cs typeface="Arial" panose="020B0604020202020204" pitchFamily="34" charset="0"/>
              </a:rPr>
              <a:t>line. Designers who wish to use this fee method should have a </a:t>
            </a:r>
            <a:r>
              <a:rPr lang="en-US" sz="2000" dirty="0" smtClean="0">
                <a:latin typeface="Arial" panose="020B0604020202020204" pitchFamily="34" charset="0"/>
                <a:cs typeface="Arial" panose="020B0604020202020204" pitchFamily="34" charset="0"/>
              </a:rPr>
              <a:t>database of </a:t>
            </a:r>
            <a:r>
              <a:rPr lang="en-US" sz="2000" dirty="0">
                <a:latin typeface="Arial" panose="020B0604020202020204" pitchFamily="34" charset="0"/>
                <a:cs typeface="Arial" panose="020B0604020202020204" pitchFamily="34" charset="0"/>
              </a:rPr>
              <a:t>previous projects that will help them determine the approximate </a:t>
            </a:r>
            <a:r>
              <a:rPr lang="en-US" sz="2000" dirty="0" smtClean="0">
                <a:latin typeface="Arial" panose="020B0604020202020204" pitchFamily="34" charset="0"/>
                <a:cs typeface="Arial" panose="020B0604020202020204" pitchFamily="34" charset="0"/>
              </a:rPr>
              <a:t>average times </a:t>
            </a:r>
            <a:r>
              <a:rPr lang="en-US" sz="2000" dirty="0">
                <a:latin typeface="Arial" panose="020B0604020202020204" pitchFamily="34" charset="0"/>
                <a:cs typeface="Arial" panose="020B0604020202020204" pitchFamily="34" charset="0"/>
              </a:rPr>
              <a:t>and expenses needed </a:t>
            </a:r>
            <a:r>
              <a:rPr lang="en-US" sz="2000" dirty="0" smtClean="0">
                <a:latin typeface="Arial" panose="020B0604020202020204" pitchFamily="34" charset="0"/>
                <a:cs typeface="Arial" panose="020B0604020202020204" pitchFamily="34" charset="0"/>
              </a:rPr>
              <a:t>to execute </a:t>
            </a:r>
            <a:r>
              <a:rPr lang="en-US" sz="2000" dirty="0">
                <a:latin typeface="Arial" panose="020B0604020202020204" pitchFamily="34" charset="0"/>
                <a:cs typeface="Arial" panose="020B0604020202020204" pitchFamily="34" charset="0"/>
              </a:rPr>
              <a:t>various kinds of projects. This </a:t>
            </a:r>
            <a:r>
              <a:rPr lang="en-US" sz="2000" dirty="0" smtClean="0">
                <a:latin typeface="Arial" panose="020B0604020202020204" pitchFamily="34" charset="0"/>
                <a:cs typeface="Arial" panose="020B0604020202020204" pitchFamily="34" charset="0"/>
              </a:rPr>
              <a:t>fee method </a:t>
            </a:r>
            <a:r>
              <a:rPr lang="en-US" sz="2000" dirty="0">
                <a:latin typeface="Arial" panose="020B0604020202020204" pitchFamily="34" charset="0"/>
                <a:cs typeface="Arial" panose="020B0604020202020204" pitchFamily="34" charset="0"/>
              </a:rPr>
              <a:t>is not recommended for the inexperienced designer, as she or he </a:t>
            </a:r>
            <a:r>
              <a:rPr lang="en-US" sz="2000" dirty="0" smtClean="0">
                <a:latin typeface="Arial" panose="020B0604020202020204" pitchFamily="34" charset="0"/>
                <a:cs typeface="Arial" panose="020B0604020202020204" pitchFamily="34" charset="0"/>
              </a:rPr>
              <a:t>will not </a:t>
            </a:r>
            <a:r>
              <a:rPr lang="en-US" sz="2000" dirty="0">
                <a:latin typeface="Arial" panose="020B0604020202020204" pitchFamily="34" charset="0"/>
                <a:cs typeface="Arial" panose="020B0604020202020204" pitchFamily="34" charset="0"/>
              </a:rPr>
              <a:t>have a good idea or history as to how long it will take to complete projects.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2106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4948"/>
            <a:ext cx="10515600" cy="5946512"/>
          </a:xfrm>
        </p:spPr>
        <p:txBody>
          <a:bodyPr>
            <a:normAutofit fontScale="85000" lnSpcReduction="10000"/>
          </a:bodyPr>
          <a:lstStyle/>
          <a:p>
            <a:pPr marL="0" indent="0">
              <a:buNone/>
            </a:pPr>
            <a:r>
              <a:rPr lang="en-US" sz="2400" b="1" dirty="0">
                <a:latin typeface="Arial" panose="020B0604020202020204" pitchFamily="34" charset="0"/>
                <a:cs typeface="Arial" panose="020B0604020202020204" pitchFamily="34" charset="0"/>
              </a:rPr>
              <a:t>Cost Plus Percentage Markup Method </a:t>
            </a:r>
            <a:endParaRPr lang="en-US" sz="2400" b="1" dirty="0" smtClean="0">
              <a:latin typeface="Arial" panose="020B0604020202020204" pitchFamily="34" charset="0"/>
              <a:cs typeface="Arial" panose="020B0604020202020204" pitchFamily="34" charset="0"/>
            </a:endParaRPr>
          </a:p>
          <a:p>
            <a:pPr marL="0" indent="0">
              <a:lnSpc>
                <a:spcPct val="200000"/>
              </a:lnSpc>
              <a:buNone/>
            </a:pPr>
            <a:r>
              <a:rPr lang="en-US" sz="2000" dirty="0">
                <a:latin typeface="Arial" panose="020B0604020202020204" pitchFamily="34" charset="0"/>
                <a:cs typeface="Arial" panose="020B0604020202020204" pitchFamily="34" charset="0"/>
              </a:rPr>
              <a:t>A compensation method that many interior designers utilize when they </a:t>
            </a:r>
            <a:r>
              <a:rPr lang="en-US" sz="2000" dirty="0" smtClean="0">
                <a:latin typeface="Arial" panose="020B0604020202020204" pitchFamily="34" charset="0"/>
                <a:cs typeface="Arial" panose="020B0604020202020204" pitchFamily="34" charset="0"/>
              </a:rPr>
              <a:t>also</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sell </a:t>
            </a:r>
            <a:r>
              <a:rPr lang="en-US" sz="2000" dirty="0">
                <a:latin typeface="Arial" panose="020B0604020202020204" pitchFamily="34" charset="0"/>
                <a:cs typeface="Arial" panose="020B0604020202020204" pitchFamily="34" charset="0"/>
              </a:rPr>
              <a:t>merchandise to the client is the cost plus percentage markup method. </a:t>
            </a:r>
            <a:r>
              <a:rPr lang="en-US" sz="2000" dirty="0" smtClean="0">
                <a:latin typeface="Arial" panose="020B0604020202020204" pitchFamily="34" charset="0"/>
                <a:cs typeface="Arial" panose="020B0604020202020204" pitchFamily="34" charset="0"/>
              </a:rPr>
              <a:t>The</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client </a:t>
            </a:r>
            <a:r>
              <a:rPr lang="en-US" sz="2000" dirty="0">
                <a:latin typeface="Arial" panose="020B0604020202020204" pitchFamily="34" charset="0"/>
                <a:cs typeface="Arial" panose="020B0604020202020204" pitchFamily="34" charset="0"/>
              </a:rPr>
              <a:t>agrees to pay a specific markup on the actual cost of the </a:t>
            </a:r>
            <a:r>
              <a:rPr lang="en-US" sz="2000" dirty="0" smtClean="0">
                <a:latin typeface="Arial" panose="020B0604020202020204" pitchFamily="34" charset="0"/>
                <a:cs typeface="Arial" panose="020B0604020202020204" pitchFamily="34" charset="0"/>
              </a:rPr>
              <a:t>merchandise and </a:t>
            </a:r>
            <a:r>
              <a:rPr lang="en-US" sz="2000" dirty="0">
                <a:latin typeface="Arial" panose="020B0604020202020204" pitchFamily="34" charset="0"/>
                <a:cs typeface="Arial" panose="020B0604020202020204" pitchFamily="34" charset="0"/>
              </a:rPr>
              <a:t>other items that the designer sells to the client. Increasingly, this </a:t>
            </a:r>
            <a:r>
              <a:rPr lang="en-US" sz="2000" dirty="0" smtClean="0">
                <a:latin typeface="Arial" panose="020B0604020202020204" pitchFamily="34" charset="0"/>
                <a:cs typeface="Arial" panose="020B0604020202020204" pitchFamily="34" charset="0"/>
              </a:rPr>
              <a:t>method has </a:t>
            </a:r>
            <a:r>
              <a:rPr lang="en-US" sz="2000" dirty="0">
                <a:latin typeface="Arial" panose="020B0604020202020204" pitchFamily="34" charset="0"/>
                <a:cs typeface="Arial" panose="020B0604020202020204" pitchFamily="34" charset="0"/>
              </a:rPr>
              <a:t>been combined with the hourly method for design consultation. In </a:t>
            </a:r>
            <a:r>
              <a:rPr lang="en-US" sz="2000" dirty="0" smtClean="0">
                <a:latin typeface="Arial" panose="020B0604020202020204" pitchFamily="34" charset="0"/>
                <a:cs typeface="Arial" panose="020B0604020202020204" pitchFamily="34" charset="0"/>
              </a:rPr>
              <a:t>this situation</a:t>
            </a:r>
            <a:r>
              <a:rPr lang="en-US" sz="2000" dirty="0">
                <a:latin typeface="Arial" panose="020B0604020202020204" pitchFamily="34" charset="0"/>
                <a:cs typeface="Arial" panose="020B0604020202020204" pitchFamily="34" charset="0"/>
              </a:rPr>
              <a:t>, the client obtains a better price on merchandise when he or she </a:t>
            </a:r>
            <a:r>
              <a:rPr lang="en-US" sz="2000" dirty="0" smtClean="0">
                <a:latin typeface="Arial" panose="020B0604020202020204" pitchFamily="34" charset="0"/>
                <a:cs typeface="Arial" panose="020B0604020202020204" pitchFamily="34" charset="0"/>
              </a:rPr>
              <a:t>buys from </a:t>
            </a:r>
            <a:r>
              <a:rPr lang="en-US" sz="2000" dirty="0">
                <a:latin typeface="Arial" panose="020B0604020202020204" pitchFamily="34" charset="0"/>
                <a:cs typeface="Arial" panose="020B0604020202020204" pitchFamily="34" charset="0"/>
              </a:rPr>
              <a:t>the designer, because the designer passes on all the discounts that suppliers provide, arriving at a competitively low cost. </a:t>
            </a:r>
            <a:br>
              <a:rPr lang="en-US" sz="2000" dirty="0">
                <a:latin typeface="Arial" panose="020B0604020202020204" pitchFamily="34" charset="0"/>
                <a:cs typeface="Arial" panose="020B0604020202020204" pitchFamily="34" charset="0"/>
              </a:rPr>
            </a:br>
            <a:r>
              <a:rPr lang="en-US" sz="2400" dirty="0"/>
              <a:t>Cost plus percentage markup is more commonly used in residential </a:t>
            </a:r>
            <a:r>
              <a:rPr lang="en-US" sz="2400" dirty="0" smtClean="0"/>
              <a:t>design,</a:t>
            </a:r>
            <a:r>
              <a:rPr lang="en-US" sz="2400" dirty="0"/>
              <a:t> </a:t>
            </a:r>
            <a:r>
              <a:rPr lang="en-US" sz="2400" dirty="0" smtClean="0"/>
              <a:t>but </a:t>
            </a:r>
            <a:r>
              <a:rPr lang="en-US" sz="2400" dirty="0"/>
              <a:t>can also be effective for commercial projects. </a:t>
            </a:r>
            <a:br>
              <a:rPr lang="en-US" sz="2400" dirty="0"/>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055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63474" y="758967"/>
            <a:ext cx="10515600" cy="2958076"/>
          </a:xfrm>
          <a:prstGeom prst="rect">
            <a:avLst/>
          </a:prstGeom>
        </p:spPr>
      </p:pic>
    </p:spTree>
    <p:extLst>
      <p:ext uri="{BB962C8B-B14F-4D97-AF65-F5344CB8AC3E}">
        <p14:creationId xmlns:p14="http://schemas.microsoft.com/office/powerpoint/2010/main" val="3227108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1101"/>
            <a:ext cx="10515600" cy="6132886"/>
          </a:xfrm>
        </p:spPr>
        <p:txBody>
          <a:bodyPr/>
          <a:lstStyle/>
          <a:p>
            <a:pPr marL="0" indent="0">
              <a:buNone/>
            </a:pPr>
            <a:r>
              <a:rPr lang="en-US" sz="2400" b="1" dirty="0"/>
              <a:t>Square-Foot Method</a:t>
            </a:r>
            <a:r>
              <a:rPr lang="en-US" dirty="0"/>
              <a:t/>
            </a:r>
            <a:br>
              <a:rPr lang="en-US" dirty="0"/>
            </a:br>
            <a:endParaRPr lang="en-US" dirty="0" smtClean="0"/>
          </a:p>
          <a:p>
            <a:pPr marL="0" indent="0">
              <a:lnSpc>
                <a:spcPct val="200000"/>
              </a:lnSpc>
              <a:buNone/>
            </a:pPr>
            <a:r>
              <a:rPr lang="en-US" sz="2000" dirty="0" smtClean="0">
                <a:latin typeface="Arial" panose="020B0604020202020204" pitchFamily="34" charset="0"/>
                <a:cs typeface="Arial" panose="020B0604020202020204" pitchFamily="34" charset="0"/>
              </a:rPr>
              <a:t>Another </a:t>
            </a:r>
            <a:r>
              <a:rPr lang="en-US" sz="2000" dirty="0">
                <a:latin typeface="Arial" panose="020B0604020202020204" pitchFamily="34" charset="0"/>
                <a:cs typeface="Arial" panose="020B0604020202020204" pitchFamily="34" charset="0"/>
              </a:rPr>
              <a:t>method that requires a good history with projects is the </a:t>
            </a:r>
            <a:r>
              <a:rPr lang="en-US" sz="2000" dirty="0" smtClean="0">
                <a:latin typeface="Arial" panose="020B0604020202020204" pitchFamily="34" charset="0"/>
                <a:cs typeface="Arial" panose="020B0604020202020204" pitchFamily="34" charset="0"/>
              </a:rPr>
              <a:t>square-foot method</a:t>
            </a:r>
            <a:r>
              <a:rPr lang="en-US" sz="2000" dirty="0">
                <a:latin typeface="Arial" panose="020B0604020202020204" pitchFamily="34" charset="0"/>
                <a:cs typeface="Arial" panose="020B0604020202020204" pitchFamily="34" charset="0"/>
              </a:rPr>
              <a:t>. The fee is determined by a rate per square foot times the amount </a:t>
            </a:r>
            <a:r>
              <a:rPr lang="en-US" sz="2000" dirty="0" smtClean="0">
                <a:latin typeface="Arial" panose="020B0604020202020204" pitchFamily="34" charset="0"/>
                <a:cs typeface="Arial" panose="020B0604020202020204" pitchFamily="34" charset="0"/>
              </a:rPr>
              <a:t>of square </a:t>
            </a:r>
            <a:r>
              <a:rPr lang="en-US" sz="2000" dirty="0">
                <a:latin typeface="Arial" panose="020B0604020202020204" pitchFamily="34" charset="0"/>
                <a:cs typeface="Arial" panose="020B0604020202020204" pitchFamily="34" charset="0"/>
              </a:rPr>
              <a:t>footage of the project being designed. Commonly used in commercial </a:t>
            </a:r>
            <a:r>
              <a:rPr lang="en-US" sz="2000" dirty="0" smtClean="0">
                <a:latin typeface="Arial" panose="020B0604020202020204" pitchFamily="34" charset="0"/>
                <a:cs typeface="Arial" panose="020B0604020202020204" pitchFamily="34" charset="0"/>
              </a:rPr>
              <a:t> design </a:t>
            </a:r>
            <a:r>
              <a:rPr lang="en-US" sz="2000" dirty="0">
                <a:latin typeface="Arial" panose="020B0604020202020204" pitchFamily="34" charset="0"/>
                <a:cs typeface="Arial" panose="020B0604020202020204" pitchFamily="34" charset="0"/>
              </a:rPr>
              <a:t>and by some designers in residential practice, the square-foot </a:t>
            </a:r>
            <a:r>
              <a:rPr lang="en-US" sz="2000" dirty="0" smtClean="0">
                <a:latin typeface="Arial" panose="020B0604020202020204" pitchFamily="34" charset="0"/>
                <a:cs typeface="Arial" panose="020B0604020202020204" pitchFamily="34" charset="0"/>
              </a:rPr>
              <a:t>method can </a:t>
            </a:r>
            <a:r>
              <a:rPr lang="en-US" sz="2000" dirty="0">
                <a:latin typeface="Arial" panose="020B0604020202020204" pitchFamily="34" charset="0"/>
                <a:cs typeface="Arial" panose="020B0604020202020204" pitchFamily="34" charset="0"/>
              </a:rPr>
              <a:t>be a profitable way of determining the design fee. There are no </a:t>
            </a:r>
            <a:r>
              <a:rPr lang="en-US" sz="2000" dirty="0" smtClean="0">
                <a:latin typeface="Arial" panose="020B0604020202020204" pitchFamily="34" charset="0"/>
                <a:cs typeface="Arial" panose="020B0604020202020204" pitchFamily="34" charset="0"/>
              </a:rPr>
              <a:t>industry standard </a:t>
            </a:r>
            <a:r>
              <a:rPr lang="en-US" sz="2000" dirty="0">
                <a:latin typeface="Arial" panose="020B0604020202020204" pitchFamily="34" charset="0"/>
                <a:cs typeface="Arial" panose="020B0604020202020204" pitchFamily="34" charset="0"/>
              </a:rPr>
              <a:t>square-foot fees, so the designer must have some experience </a:t>
            </a:r>
            <a:r>
              <a:rPr lang="en-US" sz="2000" dirty="0" smtClean="0">
                <a:latin typeface="Arial" panose="020B0604020202020204" pitchFamily="34" charset="0"/>
                <a:cs typeface="Arial" panose="020B0604020202020204" pitchFamily="34" charset="0"/>
              </a:rPr>
              <a:t>with similar </a:t>
            </a:r>
            <a:r>
              <a:rPr lang="en-US" sz="2000" dirty="0">
                <a:latin typeface="Arial" panose="020B0604020202020204" pitchFamily="34" charset="0"/>
                <a:cs typeface="Arial" panose="020B0604020202020204" pitchFamily="34" charset="0"/>
              </a:rPr>
              <a:t>projects to establish an appropriate rate.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4036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4288"/>
            <a:ext cx="10515600" cy="6074644"/>
          </a:xfrm>
        </p:spPr>
        <p:txBody>
          <a:bodyPr>
            <a:normAutofit lnSpcReduction="10000"/>
          </a:bodyPr>
          <a:lstStyle/>
          <a:p>
            <a:pPr marL="0" indent="0">
              <a:buNone/>
            </a:pPr>
            <a:r>
              <a:rPr lang="en-US" dirty="0">
                <a:latin typeface="Arial" panose="020B0604020202020204" pitchFamily="34" charset="0"/>
                <a:cs typeface="Arial" panose="020B0604020202020204" pitchFamily="34" charset="0"/>
              </a:rPr>
              <a:t>Retail </a:t>
            </a:r>
            <a:r>
              <a:rPr lang="en-US" dirty="0" smtClean="0">
                <a:latin typeface="Arial" panose="020B0604020202020204" pitchFamily="34" charset="0"/>
                <a:cs typeface="Arial" panose="020B0604020202020204" pitchFamily="34" charset="0"/>
              </a:rPr>
              <a:t>Method</a:t>
            </a:r>
          </a:p>
          <a:p>
            <a:pPr marL="0" indent="0">
              <a:lnSpc>
                <a:spcPct val="200000"/>
              </a:lnSpc>
              <a:buNone/>
            </a:pPr>
            <a:r>
              <a:rPr lang="en-US" dirty="0" smtClean="0"/>
              <a:t/>
            </a:r>
            <a:br>
              <a:rPr lang="en-US" dirty="0" smtClean="0"/>
            </a:br>
            <a:r>
              <a:rPr lang="en-US" sz="2000" dirty="0" smtClean="0">
                <a:latin typeface="Arial" panose="020B0604020202020204" pitchFamily="34" charset="0"/>
                <a:cs typeface="Arial" panose="020B0604020202020204" pitchFamily="34" charset="0"/>
              </a:rPr>
              <a:t>In the retail method, the design firm charges the client the retail price suggested by the manufacturer or supplier. If the manufacturer does not provide a suggested retail price, then the design firm marks up the merchandise from the net or cost price to achieve the retail price. Because both the suggested retail price and the markup percentage commonly used are 100 percent, the retail method provides a high gross profit margin for the firm. Although the most common markup is 100 percent, when selling to the consumer the markup can be higher. </a:t>
            </a:r>
            <a:br>
              <a:rPr lang="en-US" sz="2000" dirty="0" smtClean="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846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19344"/>
            <a:ext cx="10515600" cy="6092116"/>
          </a:xfrm>
        </p:spPr>
        <p:txBody>
          <a:bodyPr>
            <a:normAutofit fontScale="92500"/>
          </a:bodyPr>
          <a:lstStyle/>
          <a:p>
            <a:pPr algn="just">
              <a:lnSpc>
                <a:spcPct val="150000"/>
              </a:lnSpc>
            </a:pPr>
            <a:r>
              <a:rPr lang="en-US" sz="2000" dirty="0">
                <a:latin typeface="Arial" panose="020B0604020202020204" pitchFamily="34" charset="0"/>
                <a:cs typeface="Arial" panose="020B0604020202020204" pitchFamily="34" charset="0"/>
              </a:rPr>
              <a:t>Income for a design firm comes from the fees the designer charges for </a:t>
            </a:r>
            <a:r>
              <a:rPr lang="en-US" sz="2000" dirty="0" smtClean="0">
                <a:latin typeface="Arial" panose="020B0604020202020204" pitchFamily="34" charset="0"/>
                <a:cs typeface="Arial" panose="020B0604020202020204" pitchFamily="34" charset="0"/>
              </a:rPr>
              <a:t>services. Some </a:t>
            </a:r>
            <a:r>
              <a:rPr lang="en-US" sz="2000" dirty="0">
                <a:latin typeface="Arial" panose="020B0604020202020204" pitchFamily="34" charset="0"/>
                <a:cs typeface="Arial" panose="020B0604020202020204" pitchFamily="34" charset="0"/>
              </a:rPr>
              <a:t>firms also sell merchandise, and income from merchandise sales </a:t>
            </a:r>
            <a:r>
              <a:rPr lang="en-US" sz="2000" dirty="0" smtClean="0">
                <a:latin typeface="Arial" panose="020B0604020202020204" pitchFamily="34" charset="0"/>
                <a:cs typeface="Arial" panose="020B0604020202020204" pitchFamily="34" charset="0"/>
              </a:rPr>
              <a:t>also results </a:t>
            </a:r>
            <a:r>
              <a:rPr lang="en-US" sz="2000" dirty="0">
                <a:latin typeface="Arial" panose="020B0604020202020204" pitchFamily="34" charset="0"/>
                <a:cs typeface="Arial" panose="020B0604020202020204" pitchFamily="34" charset="0"/>
              </a:rPr>
              <a:t>in income for the firm. Design services </a:t>
            </a:r>
            <a:r>
              <a:rPr lang="en-US" sz="2000" dirty="0" smtClean="0">
                <a:latin typeface="Arial" panose="020B0604020202020204" pitchFamily="34" charset="0"/>
                <a:cs typeface="Arial" panose="020B0604020202020204" pitchFamily="34" charset="0"/>
              </a:rPr>
              <a:t>fees when </a:t>
            </a:r>
            <a:r>
              <a:rPr lang="en-US" sz="2000" dirty="0">
                <a:latin typeface="Arial" panose="020B0604020202020204" pitchFamily="34" charset="0"/>
                <a:cs typeface="Arial" panose="020B0604020202020204" pitchFamily="34" charset="0"/>
              </a:rPr>
              <a:t>not combined with merchandise sales, must cover the cost of </a:t>
            </a:r>
            <a:r>
              <a:rPr lang="en-US" sz="2000" dirty="0" smtClean="0">
                <a:latin typeface="Arial" panose="020B0604020202020204" pitchFamily="34" charset="0"/>
                <a:cs typeface="Arial" panose="020B0604020202020204" pitchFamily="34" charset="0"/>
              </a:rPr>
              <a:t>the designer’s </a:t>
            </a:r>
            <a:r>
              <a:rPr lang="en-US" sz="2000" dirty="0">
                <a:latin typeface="Arial" panose="020B0604020202020204" pitchFamily="34" charset="0"/>
                <a:cs typeface="Arial" panose="020B0604020202020204" pitchFamily="34" charset="0"/>
              </a:rPr>
              <a:t>time or salary expense and overhead expenses, such as </a:t>
            </a:r>
            <a:r>
              <a:rPr lang="en-US" sz="2000" dirty="0" smtClean="0">
                <a:latin typeface="Arial" panose="020B0604020202020204" pitchFamily="34" charset="0"/>
                <a:cs typeface="Arial" panose="020B0604020202020204" pitchFamily="34" charset="0"/>
              </a:rPr>
              <a:t>electricity, cost </a:t>
            </a:r>
            <a:r>
              <a:rPr lang="en-US" sz="2000" dirty="0">
                <a:latin typeface="Arial" panose="020B0604020202020204" pitchFamily="34" charset="0"/>
                <a:cs typeface="Arial" panose="020B0604020202020204" pitchFamily="34" charset="0"/>
              </a:rPr>
              <a:t>of drafting paper, and telephone calls. Those fees must also provide </a:t>
            </a:r>
            <a:r>
              <a:rPr lang="en-US" sz="2000" dirty="0" smtClean="0">
                <a:latin typeface="Arial" panose="020B0604020202020204" pitchFamily="34" charset="0"/>
                <a:cs typeface="Arial" panose="020B0604020202020204" pitchFamily="34" charset="0"/>
              </a:rPr>
              <a:t>a margin </a:t>
            </a:r>
            <a:r>
              <a:rPr lang="en-US" sz="2000" dirty="0">
                <a:latin typeface="Arial" panose="020B0604020202020204" pitchFamily="34" charset="0"/>
                <a:cs typeface="Arial" panose="020B0604020202020204" pitchFamily="34" charset="0"/>
              </a:rPr>
              <a:t>of profit. </a:t>
            </a:r>
            <a:endParaRPr lang="en-US" sz="2000" dirty="0" smtClean="0">
              <a:latin typeface="Arial" panose="020B0604020202020204" pitchFamily="34" charset="0"/>
              <a:cs typeface="Arial" panose="020B0604020202020204" pitchFamily="34" charset="0"/>
            </a:endParaRPr>
          </a:p>
          <a:p>
            <a:pPr algn="just">
              <a:lnSpc>
                <a:spcPct val="150000"/>
              </a:lnSpc>
            </a:pPr>
            <a:r>
              <a:rPr lang="en-US" sz="2000" dirty="0">
                <a:latin typeface="Arial" panose="020B0604020202020204" pitchFamily="34" charset="0"/>
                <a:cs typeface="Arial" panose="020B0604020202020204" pitchFamily="34" charset="0"/>
              </a:rPr>
              <a:t>It can be argued that charging a professional fee (rather than </a:t>
            </a:r>
            <a:r>
              <a:rPr lang="en-US" sz="2000" dirty="0" smtClean="0">
                <a:latin typeface="Arial" panose="020B0604020202020204" pitchFamily="34" charset="0"/>
                <a:cs typeface="Arial" panose="020B0604020202020204" pitchFamily="34" charset="0"/>
              </a:rPr>
              <a:t>selling merchandise</a:t>
            </a:r>
            <a:r>
              <a:rPr lang="en-US" sz="2000" dirty="0">
                <a:latin typeface="Arial" panose="020B0604020202020204" pitchFamily="34" charset="0"/>
                <a:cs typeface="Arial" panose="020B0604020202020204" pitchFamily="34" charset="0"/>
              </a:rPr>
              <a:t>) is </a:t>
            </a:r>
            <a:r>
              <a:rPr lang="en-US" sz="2000" dirty="0" smtClean="0">
                <a:latin typeface="Arial" panose="020B0604020202020204" pitchFamily="34" charset="0"/>
                <a:cs typeface="Arial" panose="020B0604020202020204" pitchFamily="34" charset="0"/>
              </a:rPr>
              <a:t>one additional </a:t>
            </a:r>
            <a:r>
              <a:rPr lang="en-US" sz="2000" dirty="0">
                <a:latin typeface="Arial" panose="020B0604020202020204" pitchFamily="34" charset="0"/>
                <a:cs typeface="Arial" panose="020B0604020202020204" pitchFamily="34" charset="0"/>
              </a:rPr>
              <a:t>factor in “professionalizing” the </a:t>
            </a:r>
            <a:r>
              <a:rPr lang="en-US" sz="2000" dirty="0" smtClean="0">
                <a:latin typeface="Arial" panose="020B0604020202020204" pitchFamily="34" charset="0"/>
                <a:cs typeface="Arial" panose="020B0604020202020204" pitchFamily="34" charset="0"/>
              </a:rPr>
              <a:t>profession. Some </a:t>
            </a:r>
            <a:r>
              <a:rPr lang="en-US" sz="2000" dirty="0">
                <a:latin typeface="Arial" panose="020B0604020202020204" pitchFamily="34" charset="0"/>
                <a:cs typeface="Arial" panose="020B0604020202020204" pitchFamily="34" charset="0"/>
              </a:rPr>
              <a:t>might argue that it does not take an educated, certified, licensed individual to sell desks or sofas. The </a:t>
            </a:r>
            <a:r>
              <a:rPr lang="en-US" sz="2000" dirty="0" smtClean="0">
                <a:latin typeface="Arial" panose="020B0604020202020204" pitchFamily="34" charset="0"/>
                <a:cs typeface="Arial" panose="020B0604020202020204" pitchFamily="34" charset="0"/>
              </a:rPr>
              <a:t>changing opportunities </a:t>
            </a:r>
            <a:r>
              <a:rPr lang="en-US" sz="2000" dirty="0">
                <a:latin typeface="Arial" panose="020B0604020202020204" pitchFamily="34" charset="0"/>
                <a:cs typeface="Arial" panose="020B0604020202020204" pitchFamily="34" charset="0"/>
              </a:rPr>
              <a:t>for clients to </a:t>
            </a:r>
            <a:r>
              <a:rPr lang="en-US" sz="2000" dirty="0" smtClean="0">
                <a:latin typeface="Arial" panose="020B0604020202020204" pitchFamily="34" charset="0"/>
                <a:cs typeface="Arial" panose="020B0604020202020204" pitchFamily="34" charset="0"/>
              </a:rPr>
              <a:t>purchase goods </a:t>
            </a:r>
            <a:r>
              <a:rPr lang="en-US" sz="2000" dirty="0">
                <a:latin typeface="Arial" panose="020B0604020202020204" pitchFamily="34" charset="0"/>
                <a:cs typeface="Arial" panose="020B0604020202020204" pitchFamily="34" charset="0"/>
              </a:rPr>
              <a:t>from sources other than an interior designer have meant that </a:t>
            </a:r>
            <a:r>
              <a:rPr lang="en-US" sz="2000" dirty="0" smtClean="0">
                <a:latin typeface="Arial" panose="020B0604020202020204" pitchFamily="34" charset="0"/>
                <a:cs typeface="Arial" panose="020B0604020202020204" pitchFamily="34" charset="0"/>
              </a:rPr>
              <a:t>the designer </a:t>
            </a:r>
            <a:r>
              <a:rPr lang="en-US" sz="2000" dirty="0">
                <a:latin typeface="Arial" panose="020B0604020202020204" pitchFamily="34" charset="0"/>
                <a:cs typeface="Arial" panose="020B0604020202020204" pitchFamily="34" charset="0"/>
              </a:rPr>
              <a:t>must be sure his or her time spent on design concepts is </a:t>
            </a:r>
            <a:r>
              <a:rPr lang="en-US" sz="2000" dirty="0" smtClean="0">
                <a:latin typeface="Arial" panose="020B0604020202020204" pitchFamily="34" charset="0"/>
                <a:cs typeface="Arial" panose="020B0604020202020204" pitchFamily="34" charset="0"/>
              </a:rPr>
              <a:t>compensated. </a:t>
            </a:r>
          </a:p>
          <a:p>
            <a:pPr marL="0" indent="0" algn="just">
              <a:lnSpc>
                <a:spcPct val="150000"/>
              </a:lnSpc>
              <a:buNone/>
            </a:pP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50901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6662" y="366925"/>
            <a:ext cx="10515600" cy="6025534"/>
          </a:xfrm>
        </p:spPr>
        <p:txBody>
          <a:bodyPr>
            <a:normAutofit fontScale="92500" lnSpcReduction="10000"/>
          </a:bodyPr>
          <a:lstStyle/>
          <a:p>
            <a:pPr>
              <a:lnSpc>
                <a:spcPct val="200000"/>
              </a:lnSpc>
            </a:pPr>
            <a:r>
              <a:rPr lang="en-US" sz="2000" dirty="0">
                <a:latin typeface="Arial" panose="020B0604020202020204" pitchFamily="34" charset="0"/>
                <a:cs typeface="Arial" panose="020B0604020202020204" pitchFamily="34" charset="0"/>
              </a:rPr>
              <a:t>There is no one way to charge for services that will satisfy all </a:t>
            </a:r>
            <a:r>
              <a:rPr lang="en-US" sz="2000" dirty="0" smtClean="0">
                <a:latin typeface="Arial" panose="020B0604020202020204" pitchFamily="34" charset="0"/>
                <a:cs typeface="Arial" panose="020B0604020202020204" pitchFamily="34" charset="0"/>
              </a:rPr>
              <a:t>situations and </a:t>
            </a:r>
            <a:r>
              <a:rPr lang="en-US" sz="2000" dirty="0">
                <a:latin typeface="Arial" panose="020B0604020202020204" pitchFamily="34" charset="0"/>
                <a:cs typeface="Arial" panose="020B0604020202020204" pitchFamily="34" charset="0"/>
              </a:rPr>
              <a:t>all types of interior design practice. Each firm must decide which </a:t>
            </a:r>
            <a:r>
              <a:rPr lang="en-US" sz="2000" dirty="0" smtClean="0">
                <a:latin typeface="Arial" panose="020B0604020202020204" pitchFamily="34" charset="0"/>
                <a:cs typeface="Arial" panose="020B0604020202020204" pitchFamily="34" charset="0"/>
              </a:rPr>
              <a:t>fee method </a:t>
            </a:r>
            <a:r>
              <a:rPr lang="en-US" sz="2000" dirty="0">
                <a:latin typeface="Arial" panose="020B0604020202020204" pitchFamily="34" charset="0"/>
                <a:cs typeface="Arial" panose="020B0604020202020204" pitchFamily="34" charset="0"/>
              </a:rPr>
              <a:t>is appropriate for </a:t>
            </a:r>
            <a:r>
              <a:rPr lang="en-US" sz="2000" dirty="0" smtClean="0">
                <a:latin typeface="Arial" panose="020B0604020202020204" pitchFamily="34" charset="0"/>
                <a:cs typeface="Arial" panose="020B0604020202020204" pitchFamily="34" charset="0"/>
              </a:rPr>
              <a:t>its purposes</a:t>
            </a:r>
            <a:r>
              <a:rPr lang="en-US" sz="2000" dirty="0">
                <a:latin typeface="Arial" panose="020B0604020202020204" pitchFamily="34" charset="0"/>
                <a:cs typeface="Arial" panose="020B0604020202020204" pitchFamily="34" charset="0"/>
              </a:rPr>
              <a:t>. Many factors will affect this decision</a:t>
            </a:r>
            <a:r>
              <a:rPr lang="en-US" sz="2000" dirty="0" smtClean="0">
                <a:latin typeface="Arial" panose="020B0604020202020204" pitchFamily="34" charset="0"/>
                <a:cs typeface="Arial" panose="020B0604020202020204" pitchFamily="34" charset="0"/>
              </a:rPr>
              <a:t>.</a:t>
            </a:r>
          </a:p>
          <a:p>
            <a:pPr>
              <a:lnSpc>
                <a:spcPct val="200000"/>
              </a:lnSpc>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variety of fee methods available allows the professional to choose </a:t>
            </a:r>
            <a:r>
              <a:rPr lang="en-US" sz="2000" dirty="0" smtClean="0">
                <a:latin typeface="Arial" panose="020B0604020202020204" pitchFamily="34" charset="0"/>
                <a:cs typeface="Arial" panose="020B0604020202020204" pitchFamily="34" charset="0"/>
              </a:rPr>
              <a:t>a method </a:t>
            </a:r>
            <a:r>
              <a:rPr lang="en-US" sz="2000" dirty="0">
                <a:latin typeface="Arial" panose="020B0604020202020204" pitchFamily="34" charset="0"/>
                <a:cs typeface="Arial" panose="020B0604020202020204" pitchFamily="34" charset="0"/>
              </a:rPr>
              <a:t>with which he or she is comfortable and appropriate for the job. </a:t>
            </a:r>
            <a:r>
              <a:rPr lang="en-US" sz="2000" dirty="0" smtClean="0">
                <a:latin typeface="Arial" panose="020B0604020202020204" pitchFamily="34" charset="0"/>
                <a:cs typeface="Arial" panose="020B0604020202020204" pitchFamily="34" charset="0"/>
              </a:rPr>
              <a:t>A professional </a:t>
            </a:r>
            <a:r>
              <a:rPr lang="en-US" sz="2000" dirty="0">
                <a:latin typeface="Arial" panose="020B0604020202020204" pitchFamily="34" charset="0"/>
                <a:cs typeface="Arial" panose="020B0604020202020204" pitchFamily="34" charset="0"/>
              </a:rPr>
              <a:t>can customize how he or she charges clients to suit the </a:t>
            </a:r>
            <a:r>
              <a:rPr lang="en-US" sz="2000" dirty="0" smtClean="0">
                <a:latin typeface="Arial" panose="020B0604020202020204" pitchFamily="34" charset="0"/>
                <a:cs typeface="Arial" panose="020B0604020202020204" pitchFamily="34" charset="0"/>
              </a:rPr>
              <a:t>client’s needs </a:t>
            </a:r>
            <a:r>
              <a:rPr lang="en-US" sz="2000" dirty="0">
                <a:latin typeface="Arial" panose="020B0604020202020204" pitchFamily="34" charset="0"/>
                <a:cs typeface="Arial" panose="020B0604020202020204" pitchFamily="34" charset="0"/>
              </a:rPr>
              <a:t>and the specific project. However, </a:t>
            </a:r>
            <a:r>
              <a:rPr lang="en-US" sz="2000" dirty="0" smtClean="0">
                <a:latin typeface="Arial" panose="020B0604020202020204" pitchFamily="34" charset="0"/>
                <a:cs typeface="Arial" panose="020B0604020202020204" pitchFamily="34" charset="0"/>
              </a:rPr>
              <a:t>the different </a:t>
            </a:r>
            <a:r>
              <a:rPr lang="en-US" sz="2000" dirty="0">
                <a:latin typeface="Arial" panose="020B0604020202020204" pitchFamily="34" charset="0"/>
                <a:cs typeface="Arial" panose="020B0604020202020204" pitchFamily="34" charset="0"/>
              </a:rPr>
              <a:t>fee methods can </a:t>
            </a:r>
            <a:r>
              <a:rPr lang="en-US" sz="2000" dirty="0" smtClean="0">
                <a:latin typeface="Arial" panose="020B0604020202020204" pitchFamily="34" charset="0"/>
                <a:cs typeface="Arial" panose="020B0604020202020204" pitchFamily="34" charset="0"/>
              </a:rPr>
              <a:t>create confusion.</a:t>
            </a:r>
          </a:p>
          <a:p>
            <a:pPr>
              <a:lnSpc>
                <a:spcPct val="200000"/>
              </a:lnSpc>
            </a:pPr>
            <a:r>
              <a:rPr lang="en-US" sz="2000" dirty="0" smtClean="0">
                <a:latin typeface="Arial" panose="020B0604020202020204" pitchFamily="34" charset="0"/>
                <a:cs typeface="Arial" panose="020B0604020202020204" pitchFamily="34" charset="0"/>
              </a:rPr>
              <a:t>Inconsistency </a:t>
            </a:r>
            <a:r>
              <a:rPr lang="en-US" sz="2000" dirty="0">
                <a:latin typeface="Arial" panose="020B0604020202020204" pitchFamily="34" charset="0"/>
                <a:cs typeface="Arial" panose="020B0604020202020204" pitchFamily="34" charset="0"/>
              </a:rPr>
              <a:t>can be a problem if the designer is working </a:t>
            </a:r>
            <a:r>
              <a:rPr lang="en-US" sz="2000" dirty="0" smtClean="0">
                <a:latin typeface="Arial" panose="020B0604020202020204" pitchFamily="34" charset="0"/>
                <a:cs typeface="Arial" panose="020B0604020202020204" pitchFamily="34" charset="0"/>
              </a:rPr>
              <a:t>with clients </a:t>
            </a:r>
            <a:r>
              <a:rPr lang="en-US" sz="2000" dirty="0">
                <a:latin typeface="Arial" panose="020B0604020202020204" pitchFamily="34" charset="0"/>
                <a:cs typeface="Arial" panose="020B0604020202020204" pitchFamily="34" charset="0"/>
              </a:rPr>
              <a:t>who talk to each other a lot, as is often the case in residential </a:t>
            </a:r>
            <a:r>
              <a:rPr lang="en-US" sz="2000" dirty="0" smtClean="0">
                <a:latin typeface="Arial" panose="020B0604020202020204" pitchFamily="34" charset="0"/>
                <a:cs typeface="Arial" panose="020B0604020202020204" pitchFamily="34" charset="0"/>
              </a:rPr>
              <a:t>interior design </a:t>
            </a:r>
            <a:r>
              <a:rPr lang="en-US" sz="2000" dirty="0">
                <a:latin typeface="Arial" panose="020B0604020202020204" pitchFamily="34" charset="0"/>
                <a:cs typeface="Arial" panose="020B0604020202020204" pitchFamily="34" charset="0"/>
              </a:rPr>
              <a:t>practice.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410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4288"/>
            <a:ext cx="10515600" cy="6080469"/>
          </a:xfrm>
        </p:spPr>
        <p:txBody>
          <a:bodyPr>
            <a:normAutofit fontScale="85000" lnSpcReduction="10000"/>
          </a:bodyPr>
          <a:lstStyle/>
          <a:p>
            <a:pPr marL="0" indent="0">
              <a:buNone/>
            </a:pPr>
            <a:r>
              <a:rPr lang="en-US" sz="2400" dirty="0">
                <a:solidFill>
                  <a:srgbClr val="C00000"/>
                </a:solidFill>
                <a:latin typeface="Arial" panose="020B0604020202020204" pitchFamily="34" charset="0"/>
                <a:cs typeface="Arial" panose="020B0604020202020204" pitchFamily="34" charset="0"/>
              </a:rPr>
              <a:t>CALCULATING THE BILLING RATE </a:t>
            </a:r>
            <a:endParaRPr lang="en-US" sz="2400" dirty="0" smtClean="0">
              <a:solidFill>
                <a:srgbClr val="C00000"/>
              </a:solidFill>
              <a:latin typeface="Arial" panose="020B0604020202020204" pitchFamily="34" charset="0"/>
              <a:cs typeface="Arial" panose="020B0604020202020204" pitchFamily="34" charset="0"/>
            </a:endParaRPr>
          </a:p>
          <a:p>
            <a:pPr>
              <a:lnSpc>
                <a:spcPct val="200000"/>
              </a:lnSpc>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billing rate is a dollar amount charged for each design </a:t>
            </a:r>
            <a:r>
              <a:rPr lang="en-US" sz="2000" dirty="0" smtClean="0">
                <a:latin typeface="Arial" panose="020B0604020202020204" pitchFamily="34" charset="0"/>
                <a:cs typeface="Arial" panose="020B0604020202020204" pitchFamily="34" charset="0"/>
              </a:rPr>
              <a:t>professional, staff </a:t>
            </a:r>
            <a:r>
              <a:rPr lang="en-US" sz="2000" dirty="0">
                <a:latin typeface="Arial" panose="020B0604020202020204" pitchFamily="34" charset="0"/>
                <a:cs typeface="Arial" panose="020B0604020202020204" pitchFamily="34" charset="0"/>
              </a:rPr>
              <a:t>member, or (in some cases) the type of service provided. Most </a:t>
            </a:r>
            <a:r>
              <a:rPr lang="en-US" sz="2000" dirty="0" smtClean="0">
                <a:latin typeface="Arial" panose="020B0604020202020204" pitchFamily="34" charset="0"/>
                <a:cs typeface="Arial" panose="020B0604020202020204" pitchFamily="34" charset="0"/>
              </a:rPr>
              <a:t>typically, the </a:t>
            </a:r>
            <a:r>
              <a:rPr lang="en-US" sz="2000" dirty="0">
                <a:latin typeface="Arial" panose="020B0604020202020204" pitchFamily="34" charset="0"/>
                <a:cs typeface="Arial" panose="020B0604020202020204" pitchFamily="34" charset="0"/>
              </a:rPr>
              <a:t>billing rate is expressed as an hourly rate. Some situations might call for </a:t>
            </a:r>
            <a:r>
              <a:rPr lang="en-US" sz="2000" dirty="0" smtClean="0">
                <a:latin typeface="Arial" panose="020B0604020202020204" pitchFamily="34" charset="0"/>
                <a:cs typeface="Arial" panose="020B0604020202020204" pitchFamily="34" charset="0"/>
              </a:rPr>
              <a:t>a day </a:t>
            </a:r>
            <a:r>
              <a:rPr lang="en-US" sz="2000" dirty="0">
                <a:latin typeface="Arial" panose="020B0604020202020204" pitchFamily="34" charset="0"/>
                <a:cs typeface="Arial" panose="020B0604020202020204" pitchFamily="34" charset="0"/>
              </a:rPr>
              <a:t>rate, in which case the billing rate is for a full day’s work rather than </a:t>
            </a:r>
            <a:r>
              <a:rPr lang="en-US" sz="2000" dirty="0" smtClean="0">
                <a:latin typeface="Arial" panose="020B0604020202020204" pitchFamily="34" charset="0"/>
                <a:cs typeface="Arial" panose="020B0604020202020204" pitchFamily="34" charset="0"/>
              </a:rPr>
              <a:t>per hour</a:t>
            </a:r>
            <a:r>
              <a:rPr lang="en-US" sz="2000" dirty="0">
                <a:latin typeface="Arial" panose="020B0604020202020204" pitchFamily="34" charset="0"/>
                <a:cs typeface="Arial" panose="020B0604020202020204" pitchFamily="34" charset="0"/>
              </a:rPr>
              <a:t>. A billing rate is used to calculate fixed fees and in most other types of </a:t>
            </a:r>
            <a:r>
              <a:rPr lang="en-US" sz="2000" dirty="0" smtClean="0">
                <a:latin typeface="Arial" panose="020B0604020202020204" pitchFamily="34" charset="0"/>
                <a:cs typeface="Arial" panose="020B0604020202020204" pitchFamily="34" charset="0"/>
              </a:rPr>
              <a:t>fee methods </a:t>
            </a:r>
            <a:r>
              <a:rPr lang="en-US" sz="2000" dirty="0">
                <a:latin typeface="Arial" panose="020B0604020202020204" pitchFamily="34" charset="0"/>
                <a:cs typeface="Arial" panose="020B0604020202020204" pitchFamily="34" charset="0"/>
              </a:rPr>
              <a:t>as well.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a:lnSpc>
                <a:spcPct val="200000"/>
              </a:lnSpc>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billing rate begins with the salary rate of the employee. However, </a:t>
            </a:r>
            <a:r>
              <a:rPr lang="en-US" sz="2000" dirty="0" smtClean="0">
                <a:latin typeface="Arial" panose="020B0604020202020204" pitchFamily="34" charset="0"/>
                <a:cs typeface="Arial" panose="020B0604020202020204" pitchFamily="34" charset="0"/>
              </a:rPr>
              <a:t>the salary </a:t>
            </a:r>
            <a:r>
              <a:rPr lang="en-US" sz="2000" dirty="0">
                <a:latin typeface="Arial" panose="020B0604020202020204" pitchFamily="34" charset="0"/>
                <a:cs typeface="Arial" panose="020B0604020202020204" pitchFamily="34" charset="0"/>
              </a:rPr>
              <a:t>rate alone does not cover all the overhead expenses and profit that </a:t>
            </a:r>
            <a:r>
              <a:rPr lang="en-US" sz="2000" dirty="0" smtClean="0">
                <a:latin typeface="Arial" panose="020B0604020202020204" pitchFamily="34" charset="0"/>
                <a:cs typeface="Arial" panose="020B0604020202020204" pitchFamily="34" charset="0"/>
              </a:rPr>
              <a:t>must be </a:t>
            </a:r>
            <a:r>
              <a:rPr lang="en-US" sz="2000" dirty="0">
                <a:latin typeface="Arial" panose="020B0604020202020204" pitchFamily="34" charset="0"/>
                <a:cs typeface="Arial" panose="020B0604020202020204" pitchFamily="34" charset="0"/>
              </a:rPr>
              <a:t>considered in determining a billing rate. Thus, the billing rate is </a:t>
            </a:r>
            <a:r>
              <a:rPr lang="en-US" sz="2000" dirty="0" smtClean="0">
                <a:latin typeface="Arial" panose="020B0604020202020204" pitchFamily="34" charset="0"/>
                <a:cs typeface="Arial" panose="020B0604020202020204" pitchFamily="34" charset="0"/>
              </a:rPr>
              <a:t>actually calculated </a:t>
            </a:r>
            <a:r>
              <a:rPr lang="en-US" sz="2000" dirty="0">
                <a:latin typeface="Arial" panose="020B0604020202020204" pitchFamily="34" charset="0"/>
                <a:cs typeface="Arial" panose="020B0604020202020204" pitchFamily="34" charset="0"/>
              </a:rPr>
              <a:t>based on the firm’s multiple (also called a multiplier).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6709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06706"/>
            <a:ext cx="10515600" cy="5830028"/>
          </a:xfrm>
        </p:spPr>
        <p:txBody>
          <a:bodyPr>
            <a:normAutofit fontScale="92500"/>
          </a:bodyPr>
          <a:lstStyle/>
          <a:p>
            <a:pPr algn="just">
              <a:lnSpc>
                <a:spcPct val="210000"/>
              </a:lnSpc>
            </a:pPr>
            <a:r>
              <a:rPr lang="en-US" sz="1800" dirty="0">
                <a:latin typeface="Arial" panose="020B0604020202020204" pitchFamily="34" charset="0"/>
                <a:cs typeface="Arial" panose="020B0604020202020204" pitchFamily="34" charset="0"/>
              </a:rPr>
              <a:t>A method commonly used in interior design and architectural offices is </a:t>
            </a:r>
            <a:r>
              <a:rPr lang="en-US" sz="1800" dirty="0" err="1" smtClean="0">
                <a:latin typeface="Arial" panose="020B0604020202020204" pitchFamily="34" charset="0"/>
                <a:cs typeface="Arial" panose="020B0604020202020204" pitchFamily="34" charset="0"/>
              </a:rPr>
              <a:t>todetermine</a:t>
            </a: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the multiple of direct personnel expense. The direct personnel </a:t>
            </a:r>
            <a:r>
              <a:rPr lang="en-US" sz="1800" dirty="0" smtClean="0">
                <a:latin typeface="Arial" panose="020B0604020202020204" pitchFamily="34" charset="0"/>
                <a:cs typeface="Arial" panose="020B0604020202020204" pitchFamily="34" charset="0"/>
              </a:rPr>
              <a:t>expense (DPE</a:t>
            </a:r>
            <a:r>
              <a:rPr lang="en-US" sz="1800" dirty="0">
                <a:latin typeface="Arial" panose="020B0604020202020204" pitchFamily="34" charset="0"/>
                <a:cs typeface="Arial" panose="020B0604020202020204" pitchFamily="34" charset="0"/>
              </a:rPr>
              <a:t>) is a number that includes the employee’s salary and costs of </a:t>
            </a:r>
            <a:r>
              <a:rPr lang="en-US" sz="1800" dirty="0" smtClean="0">
                <a:latin typeface="Arial" panose="020B0604020202020204" pitchFamily="34" charset="0"/>
                <a:cs typeface="Arial" panose="020B0604020202020204" pitchFamily="34" charset="0"/>
              </a:rPr>
              <a:t>employee benefits </a:t>
            </a:r>
            <a:r>
              <a:rPr lang="en-US" sz="1800" dirty="0">
                <a:latin typeface="Arial" panose="020B0604020202020204" pitchFamily="34" charset="0"/>
                <a:cs typeface="Arial" panose="020B0604020202020204" pitchFamily="34" charset="0"/>
              </a:rPr>
              <a:t>such as unemployment taxes, medical insurance, and paid </a:t>
            </a:r>
            <a:r>
              <a:rPr lang="en-US" sz="1800" dirty="0" smtClean="0">
                <a:latin typeface="Arial" panose="020B0604020202020204" pitchFamily="34" charset="0"/>
                <a:cs typeface="Arial" panose="020B0604020202020204" pitchFamily="34" charset="0"/>
              </a:rPr>
              <a:t>holidays. Calculation </a:t>
            </a:r>
            <a:r>
              <a:rPr lang="en-US" sz="1800" dirty="0">
                <a:latin typeface="Arial" panose="020B0604020202020204" pitchFamily="34" charset="0"/>
                <a:cs typeface="Arial" panose="020B0604020202020204" pitchFamily="34" charset="0"/>
              </a:rPr>
              <a:t>of the DPE is the most accurate way to determine a firm’s multiple. </a:t>
            </a:r>
            <a:endParaRPr lang="en-US" sz="1800" dirty="0" smtClean="0">
              <a:latin typeface="Arial" panose="020B0604020202020204" pitchFamily="34" charset="0"/>
              <a:cs typeface="Arial" panose="020B0604020202020204" pitchFamily="34" charset="0"/>
            </a:endParaRPr>
          </a:p>
          <a:p>
            <a:pPr algn="just">
              <a:lnSpc>
                <a:spcPct val="210000"/>
              </a:lnSpc>
            </a:pPr>
            <a:r>
              <a:rPr lang="en-US" sz="1800" dirty="0" smtClean="0">
                <a:latin typeface="Arial" panose="020B0604020202020204" pitchFamily="34" charset="0"/>
                <a:cs typeface="Arial" panose="020B0604020202020204" pitchFamily="34" charset="0"/>
              </a:rPr>
              <a:t>It </a:t>
            </a:r>
            <a:r>
              <a:rPr lang="en-US" sz="1800" dirty="0">
                <a:latin typeface="Arial" panose="020B0604020202020204" pitchFamily="34" charset="0"/>
                <a:cs typeface="Arial" panose="020B0604020202020204" pitchFamily="34" charset="0"/>
              </a:rPr>
              <a:t>is not simply a combination of the salary and benefits. The DPE, to </a:t>
            </a:r>
            <a:r>
              <a:rPr lang="en-US" sz="1800" dirty="0" smtClean="0">
                <a:latin typeface="Arial" panose="020B0604020202020204" pitchFamily="34" charset="0"/>
                <a:cs typeface="Arial" panose="020B0604020202020204" pitchFamily="34" charset="0"/>
              </a:rPr>
              <a:t>be accurate</a:t>
            </a:r>
            <a:r>
              <a:rPr lang="en-US" sz="1800" dirty="0">
                <a:latin typeface="Arial" panose="020B0604020202020204" pitchFamily="34" charset="0"/>
                <a:cs typeface="Arial" panose="020B0604020202020204" pitchFamily="34" charset="0"/>
              </a:rPr>
              <a:t>, must include direct and overhead expenses as well as profit; </a:t>
            </a:r>
            <a:r>
              <a:rPr lang="en-US" sz="1800" dirty="0" smtClean="0">
                <a:latin typeface="Arial" panose="020B0604020202020204" pitchFamily="34" charset="0"/>
                <a:cs typeface="Arial" panose="020B0604020202020204" pitchFamily="34" charset="0"/>
              </a:rPr>
              <a:t>otherwise, the </a:t>
            </a:r>
            <a:r>
              <a:rPr lang="en-US" sz="1800" dirty="0">
                <a:latin typeface="Arial" panose="020B0604020202020204" pitchFamily="34" charset="0"/>
                <a:cs typeface="Arial" panose="020B0604020202020204" pitchFamily="34" charset="0"/>
              </a:rPr>
              <a:t>fee multiple will not be adequate to result in profitability. Direct expenses, </a:t>
            </a:r>
            <a:r>
              <a:rPr lang="en-US" sz="1800" dirty="0" smtClean="0">
                <a:latin typeface="Arial" panose="020B0604020202020204" pitchFamily="34" charset="0"/>
                <a:cs typeface="Arial" panose="020B0604020202020204" pitchFamily="34" charset="0"/>
              </a:rPr>
              <a:t>by the </a:t>
            </a:r>
            <a:r>
              <a:rPr lang="en-US" sz="1800" dirty="0">
                <a:latin typeface="Arial" panose="020B0604020202020204" pitchFamily="34" charset="0"/>
                <a:cs typeface="Arial" panose="020B0604020202020204" pitchFamily="34" charset="0"/>
              </a:rPr>
              <a:t>way, are those that are directly related to a specific project. Overhead </a:t>
            </a:r>
            <a:r>
              <a:rPr lang="en-US" sz="1800" dirty="0" smtClean="0">
                <a:latin typeface="Arial" panose="020B0604020202020204" pitchFamily="34" charset="0"/>
                <a:cs typeface="Arial" panose="020B0604020202020204" pitchFamily="34" charset="0"/>
              </a:rPr>
              <a:t>expenses are </a:t>
            </a:r>
            <a:r>
              <a:rPr lang="en-US" sz="1800" dirty="0">
                <a:latin typeface="Arial" panose="020B0604020202020204" pitchFamily="34" charset="0"/>
                <a:cs typeface="Arial" panose="020B0604020202020204" pitchFamily="34" charset="0"/>
              </a:rPr>
              <a:t>those that relate to the general operations of the business</a:t>
            </a:r>
            <a:r>
              <a:rPr lang="en-US" sz="1800" dirty="0" smtClean="0">
                <a:latin typeface="Arial" panose="020B0604020202020204" pitchFamily="34" charset="0"/>
                <a:cs typeface="Arial" panose="020B0604020202020204" pitchFamily="34" charset="0"/>
              </a:rPr>
              <a:t>.</a:t>
            </a:r>
          </a:p>
          <a:p>
            <a:pPr marL="0" indent="0" algn="just">
              <a:lnSpc>
                <a:spcPct val="210000"/>
              </a:lnSpc>
              <a:buNone/>
            </a:pPr>
            <a:r>
              <a:rPr lang="en-US" sz="1800" dirty="0" smtClean="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882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05716"/>
            <a:ext cx="10515600" cy="5859149"/>
          </a:xfrm>
        </p:spPr>
        <p:txBody>
          <a:bodyPr>
            <a:normAutofit/>
          </a:bodyPr>
          <a:lstStyle/>
          <a:p>
            <a:pPr marL="0" indent="0" algn="just">
              <a:lnSpc>
                <a:spcPct val="200000"/>
              </a:lnSpc>
              <a:buNone/>
            </a:pPr>
            <a:r>
              <a:rPr lang="en-US" sz="2000" dirty="0"/>
              <a:t>Too often, the small firm owner or sole practitioner forgets that </a:t>
            </a:r>
            <a:r>
              <a:rPr lang="en-US" sz="2000" dirty="0" smtClean="0"/>
              <a:t>any benefits </a:t>
            </a:r>
            <a:r>
              <a:rPr lang="en-US" sz="2000" dirty="0"/>
              <a:t>provided to employees—even themselves—add expenses that </a:t>
            </a:r>
            <a:r>
              <a:rPr lang="en-US" sz="2000" dirty="0" smtClean="0"/>
              <a:t>reduce profits</a:t>
            </a:r>
            <a:r>
              <a:rPr lang="en-US" sz="2000" dirty="0"/>
              <a:t>. Many new owners of an interior design firm are very surprised to </a:t>
            </a:r>
            <a:r>
              <a:rPr lang="en-US" sz="2000" dirty="0" smtClean="0"/>
              <a:t>find that </a:t>
            </a:r>
            <a:r>
              <a:rPr lang="en-US" sz="2000" dirty="0"/>
              <a:t>they made a net profit of only 2 to 4 percent—if they see any net profit </a:t>
            </a:r>
            <a:r>
              <a:rPr lang="en-US" sz="2000" dirty="0" smtClean="0"/>
              <a:t>at all—because </a:t>
            </a:r>
            <a:r>
              <a:rPr lang="en-US" sz="2000" dirty="0"/>
              <a:t>they have not carefully considered their expenses of operating the</a:t>
            </a:r>
            <a:br>
              <a:rPr lang="en-US" sz="2000" dirty="0"/>
            </a:br>
            <a:r>
              <a:rPr lang="en-US" sz="2000" dirty="0"/>
              <a:t>firm when determining their compensation. Net profit rates of around 10 to </a:t>
            </a:r>
            <a:r>
              <a:rPr lang="en-US" sz="2000" dirty="0" smtClean="0"/>
              <a:t>15 percent </a:t>
            </a:r>
            <a:r>
              <a:rPr lang="en-US" sz="2000" dirty="0"/>
              <a:t>are more common, especially in firms that carefully control costs </a:t>
            </a:r>
            <a:r>
              <a:rPr lang="en-US" sz="2000" dirty="0" smtClean="0"/>
              <a:t>and accurately </a:t>
            </a:r>
            <a:r>
              <a:rPr lang="en-US" sz="2000" dirty="0"/>
              <a:t>translate profit plans into billing rates. </a:t>
            </a:r>
            <a:endParaRPr lang="en-US" sz="2000" dirty="0" smtClean="0"/>
          </a:p>
          <a:p>
            <a:pPr marL="0" indent="0" algn="just">
              <a:lnSpc>
                <a:spcPct val="200000"/>
              </a:lnSpc>
              <a:buNone/>
            </a:pPr>
            <a:r>
              <a:rPr lang="en-US" sz="2000" dirty="0"/>
              <a:t/>
            </a:r>
            <a:br>
              <a:rPr lang="en-US" sz="2000" dirty="0"/>
            </a:br>
            <a:endParaRPr lang="en-US" sz="2000" dirty="0"/>
          </a:p>
        </p:txBody>
      </p:sp>
    </p:spTree>
    <p:extLst>
      <p:ext uri="{BB962C8B-B14F-4D97-AF65-F5344CB8AC3E}">
        <p14:creationId xmlns:p14="http://schemas.microsoft.com/office/powerpoint/2010/main" val="210800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611920" y="220663"/>
            <a:ext cx="6968160" cy="6465887"/>
          </a:xfrm>
          <a:prstGeom prst="rect">
            <a:avLst/>
          </a:prstGeom>
        </p:spPr>
      </p:pic>
    </p:spTree>
    <p:extLst>
      <p:ext uri="{BB962C8B-B14F-4D97-AF65-F5344CB8AC3E}">
        <p14:creationId xmlns:p14="http://schemas.microsoft.com/office/powerpoint/2010/main" val="31575924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0990"/>
            <a:ext cx="10515600" cy="6097941"/>
          </a:xfrm>
        </p:spPr>
        <p:txBody>
          <a:bodyPr>
            <a:normAutofit lnSpcReduction="10000"/>
          </a:bodyPr>
          <a:lstStyle/>
          <a:p>
            <a:pPr>
              <a:lnSpc>
                <a:spcPct val="150000"/>
              </a:lnSpc>
            </a:pPr>
            <a:r>
              <a:rPr lang="en-US" sz="2000" dirty="0">
                <a:latin typeface="Arial" panose="020B0604020202020204" pitchFamily="34" charset="0"/>
                <a:cs typeface="Arial" panose="020B0604020202020204" pitchFamily="34" charset="0"/>
              </a:rPr>
              <a:t>The total net revenue shown in the example is revenue that does </a:t>
            </a:r>
            <a:r>
              <a:rPr lang="en-US" sz="2000" dirty="0" smtClean="0">
                <a:latin typeface="Arial" panose="020B0604020202020204" pitchFamily="34" charset="0"/>
                <a:cs typeface="Arial" panose="020B0604020202020204" pitchFamily="34" charset="0"/>
              </a:rPr>
              <a:t>not include </a:t>
            </a:r>
            <a:r>
              <a:rPr lang="en-US" sz="2000" dirty="0">
                <a:latin typeface="Arial" panose="020B0604020202020204" pitchFamily="34" charset="0"/>
                <a:cs typeface="Arial" panose="020B0604020202020204" pitchFamily="34" charset="0"/>
              </a:rPr>
              <a:t>any sale of furniture. It is solely related to the offering of design services. In this situation, the revenues are realized when designers work </a:t>
            </a:r>
            <a:r>
              <a:rPr lang="en-US" sz="2000" dirty="0" smtClean="0">
                <a:latin typeface="Arial" panose="020B0604020202020204" pitchFamily="34" charset="0"/>
                <a:cs typeface="Arial" panose="020B0604020202020204" pitchFamily="34" charset="0"/>
              </a:rPr>
              <a:t>on design </a:t>
            </a:r>
            <a:r>
              <a:rPr lang="en-US" sz="2000" dirty="0">
                <a:latin typeface="Arial" panose="020B0604020202020204" pitchFamily="34" charset="0"/>
                <a:cs typeface="Arial" panose="020B0604020202020204" pitchFamily="34" charset="0"/>
              </a:rPr>
              <a:t>projects; thus, it is necessary to determine a factor for direct </a:t>
            </a:r>
            <a:r>
              <a:rPr lang="en-US" sz="2000" dirty="0" smtClean="0">
                <a:latin typeface="Arial" panose="020B0604020202020204" pitchFamily="34" charset="0"/>
                <a:cs typeface="Arial" panose="020B0604020202020204" pitchFamily="34" charset="0"/>
              </a:rPr>
              <a:t>labor. Because </a:t>
            </a:r>
            <a:r>
              <a:rPr lang="en-US" sz="2000" dirty="0">
                <a:latin typeface="Arial" panose="020B0604020202020204" pitchFamily="34" charset="0"/>
                <a:cs typeface="Arial" panose="020B0604020202020204" pitchFamily="34" charset="0"/>
              </a:rPr>
              <a:t>it is very difficult for all professional staff to work at 100 </a:t>
            </a:r>
            <a:r>
              <a:rPr lang="en-US" sz="2000" dirty="0" smtClean="0">
                <a:latin typeface="Arial" panose="020B0604020202020204" pitchFamily="34" charset="0"/>
                <a:cs typeface="Arial" panose="020B0604020202020204" pitchFamily="34" charset="0"/>
              </a:rPr>
              <a:t>percent billable </a:t>
            </a:r>
            <a:r>
              <a:rPr lang="en-US" sz="2000" dirty="0">
                <a:latin typeface="Arial" panose="020B0604020202020204" pitchFamily="34" charset="0"/>
                <a:cs typeface="Arial" panose="020B0604020202020204" pitchFamily="34" charset="0"/>
              </a:rPr>
              <a:t>time, and little of the support staff’s time is billable, it is necessary </a:t>
            </a:r>
            <a:r>
              <a:rPr lang="en-US" sz="2000" dirty="0" smtClean="0">
                <a:latin typeface="Arial" panose="020B0604020202020204" pitchFamily="34" charset="0"/>
                <a:cs typeface="Arial" panose="020B0604020202020204" pitchFamily="34" charset="0"/>
              </a:rPr>
              <a:t>to create </a:t>
            </a:r>
            <a:r>
              <a:rPr lang="en-US" sz="2000" dirty="0">
                <a:latin typeface="Arial" panose="020B0604020202020204" pitchFamily="34" charset="0"/>
                <a:cs typeface="Arial" panose="020B0604020202020204" pitchFamily="34" charset="0"/>
              </a:rPr>
              <a:t>a multiplier based on DPE to be accurate. </a:t>
            </a:r>
            <a:br>
              <a:rPr lang="en-US" sz="2000" dirty="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algn="just">
              <a:lnSpc>
                <a:spcPct val="150000"/>
              </a:lnSpc>
            </a:pPr>
            <a:r>
              <a:rPr lang="en-US" sz="2000" dirty="0" smtClean="0">
                <a:latin typeface="Arial" panose="020B0604020202020204" pitchFamily="34" charset="0"/>
                <a:cs typeface="Arial" panose="020B0604020202020204" pitchFamily="34" charset="0"/>
              </a:rPr>
              <a:t>Assuming </a:t>
            </a:r>
            <a:r>
              <a:rPr lang="en-US" sz="2000" dirty="0">
                <a:latin typeface="Arial" panose="020B0604020202020204" pitchFamily="34" charset="0"/>
                <a:cs typeface="Arial" panose="020B0604020202020204" pitchFamily="34" charset="0"/>
              </a:rPr>
              <a:t>that only 70 percent of possible work time is billable (referred to as </a:t>
            </a:r>
            <a:r>
              <a:rPr lang="en-US" sz="2000" dirty="0" smtClean="0">
                <a:latin typeface="Arial" panose="020B0604020202020204" pitchFamily="34" charset="0"/>
                <a:cs typeface="Arial" panose="020B0604020202020204" pitchFamily="34" charset="0"/>
              </a:rPr>
              <a:t>a</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utilization </a:t>
            </a:r>
            <a:r>
              <a:rPr lang="en-US" sz="2000" dirty="0">
                <a:latin typeface="Arial" panose="020B0604020202020204" pitchFamily="34" charset="0"/>
                <a:cs typeface="Arial" panose="020B0604020202020204" pitchFamily="34" charset="0"/>
              </a:rPr>
              <a:t>rate), then $70,000 would be direct labor. A 70 percent utilization</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rate is reasonable if the designer also has </a:t>
            </a:r>
            <a:r>
              <a:rPr lang="en-US" sz="2000" dirty="0" smtClean="0">
                <a:latin typeface="Arial" panose="020B0604020202020204" pitchFamily="34" charset="0"/>
                <a:cs typeface="Arial" panose="020B0604020202020204" pitchFamily="34" charset="0"/>
              </a:rPr>
              <a:t>non billable </a:t>
            </a:r>
            <a:r>
              <a:rPr lang="en-US" sz="2000" dirty="0">
                <a:latin typeface="Arial" panose="020B0604020202020204" pitchFamily="34" charset="0"/>
                <a:cs typeface="Arial" panose="020B0604020202020204" pitchFamily="34" charset="0"/>
              </a:rPr>
              <a:t>responsibilities such as</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marketing, administration, and employee supervision</a:t>
            </a:r>
            <a:r>
              <a:rPr lang="en-US" sz="2000" dirty="0" smtClean="0">
                <a:latin typeface="Arial" panose="020B0604020202020204" pitchFamily="34" charset="0"/>
                <a:cs typeface="Arial" panose="020B0604020202020204" pitchFamily="34" charset="0"/>
              </a:rPr>
              <a:t>.</a:t>
            </a:r>
          </a:p>
          <a:p>
            <a:pPr marL="0" indent="0" algn="just">
              <a:lnSpc>
                <a:spcPct val="150000"/>
              </a:lnSpc>
              <a:buNone/>
            </a:pP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459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30991"/>
            <a:ext cx="10515600" cy="5745972"/>
          </a:xfrm>
        </p:spPr>
        <p:txBody>
          <a:bodyPr/>
          <a:lstStyle/>
          <a:p>
            <a:pPr marL="0" indent="0">
              <a:lnSpc>
                <a:spcPct val="100000"/>
              </a:lnSpc>
              <a:buNone/>
            </a:pPr>
            <a:r>
              <a:rPr lang="en-US" sz="2400" dirty="0">
                <a:solidFill>
                  <a:srgbClr val="C00000"/>
                </a:solidFill>
                <a:latin typeface="Arial" panose="020B0604020202020204" pitchFamily="34" charset="0"/>
                <a:cs typeface="Arial" panose="020B0604020202020204" pitchFamily="34" charset="0"/>
              </a:rPr>
              <a:t>ESTIMATING DESIGN FEES </a:t>
            </a:r>
            <a:r>
              <a:rPr lang="en-US" dirty="0"/>
              <a:t/>
            </a:r>
            <a:br>
              <a:rPr lang="en-US" dirty="0"/>
            </a:br>
            <a:r>
              <a:rPr lang="en-US" sz="2000" dirty="0">
                <a:latin typeface="Arial" panose="020B0604020202020204" pitchFamily="34" charset="0"/>
                <a:cs typeface="Arial" panose="020B0604020202020204" pitchFamily="34" charset="0"/>
              </a:rPr>
              <a:t>Accurately and profitably estimating design fees for a project is never </a:t>
            </a:r>
            <a:r>
              <a:rPr lang="en-US" sz="2000" dirty="0" smtClean="0">
                <a:latin typeface="Arial" panose="020B0604020202020204" pitchFamily="34" charset="0"/>
                <a:cs typeface="Arial" panose="020B0604020202020204" pitchFamily="34" charset="0"/>
              </a:rPr>
              <a:t>easy. Many </a:t>
            </a:r>
            <a:r>
              <a:rPr lang="en-US" sz="2000" dirty="0">
                <a:latin typeface="Arial" panose="020B0604020202020204" pitchFamily="34" charset="0"/>
                <a:cs typeface="Arial" panose="020B0604020202020204" pitchFamily="34" charset="0"/>
              </a:rPr>
              <a:t>factors can and do influence which fee method to use, the amount </a:t>
            </a:r>
            <a:r>
              <a:rPr lang="en-US" sz="2000" dirty="0" smtClean="0">
                <a:latin typeface="Arial" panose="020B0604020202020204" pitchFamily="34" charset="0"/>
                <a:cs typeface="Arial" panose="020B0604020202020204" pitchFamily="34" charset="0"/>
              </a:rPr>
              <a:t>of time </a:t>
            </a:r>
            <a:r>
              <a:rPr lang="en-US" sz="2000" dirty="0">
                <a:latin typeface="Arial" panose="020B0604020202020204" pitchFamily="34" charset="0"/>
                <a:cs typeface="Arial" panose="020B0604020202020204" pitchFamily="34" charset="0"/>
              </a:rPr>
              <a:t>involved, and the resulting fee to charge the client that yields both </a:t>
            </a:r>
            <a:r>
              <a:rPr lang="en-US" sz="2000" dirty="0" smtClean="0">
                <a:latin typeface="Arial" panose="020B0604020202020204" pitchFamily="34" charset="0"/>
                <a:cs typeface="Arial" panose="020B0604020202020204" pitchFamily="34" charset="0"/>
              </a:rPr>
              <a:t>revenue and </a:t>
            </a:r>
            <a:r>
              <a:rPr lang="en-US" sz="2000" dirty="0">
                <a:latin typeface="Arial" panose="020B0604020202020204" pitchFamily="34" charset="0"/>
                <a:cs typeface="Arial" panose="020B0604020202020204" pitchFamily="34" charset="0"/>
              </a:rPr>
              <a:t>profit. </a:t>
            </a:r>
            <a:endParaRPr lang="en-US" sz="2000" dirty="0" smtClean="0">
              <a:latin typeface="Arial" panose="020B0604020202020204" pitchFamily="34" charset="0"/>
              <a:cs typeface="Arial" panose="020B0604020202020204" pitchFamily="34" charset="0"/>
            </a:endParaRPr>
          </a:p>
          <a:p>
            <a:pPr marL="0" indent="0">
              <a:lnSpc>
                <a:spcPct val="100000"/>
              </a:lnSpc>
              <a:buNone/>
            </a:pP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838199" y="1834776"/>
            <a:ext cx="6769847" cy="4912659"/>
          </a:xfrm>
          <a:prstGeom prst="rect">
            <a:avLst/>
          </a:prstGeom>
        </p:spPr>
      </p:pic>
    </p:spTree>
    <p:extLst>
      <p:ext uri="{BB962C8B-B14F-4D97-AF65-F5344CB8AC3E}">
        <p14:creationId xmlns:p14="http://schemas.microsoft.com/office/powerpoint/2010/main" val="42863074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TotalTime>
  <Words>914</Words>
  <Application>Microsoft Office PowerPoint</Application>
  <PresentationFormat>Widescreen</PresentationFormat>
  <Paragraphs>35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Professional Practice  Project Compensation and Design Fees        Interior Design/ 4th Stage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Professional Practice   Where Do Designers Work?      Interior Design/ 4th Stage </dc:title>
  <dc:creator>zaid khaleel</dc:creator>
  <cp:lastModifiedBy>zaid khaleel</cp:lastModifiedBy>
  <cp:revision>79</cp:revision>
  <dcterms:created xsi:type="dcterms:W3CDTF">2019-02-17T06:39:43Z</dcterms:created>
  <dcterms:modified xsi:type="dcterms:W3CDTF">2019-04-12T15:34:48Z</dcterms:modified>
</cp:coreProperties>
</file>