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267"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1C0CD0-533C-4FE5-AC61-11365069D57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2908105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C0CD0-533C-4FE5-AC61-11365069D57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1673167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C0CD0-533C-4FE5-AC61-11365069D57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81555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C0CD0-533C-4FE5-AC61-11365069D57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17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F1C0CD0-533C-4FE5-AC61-11365069D57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2228825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1C0CD0-533C-4FE5-AC61-11365069D57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4268500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1C0CD0-533C-4FE5-AC61-11365069D572}" type="datetimeFigureOut">
              <a:rPr lang="en-US" smtClean="0"/>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775014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1C0CD0-533C-4FE5-AC61-11365069D572}" type="datetimeFigureOut">
              <a:rPr lang="en-US" smtClean="0"/>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594540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C0CD0-533C-4FE5-AC61-11365069D572}" type="datetimeFigureOut">
              <a:rPr lang="en-US" smtClean="0"/>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4217792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F1C0CD0-533C-4FE5-AC61-11365069D57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344357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F1C0CD0-533C-4FE5-AC61-11365069D57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C6C24-DB29-4DA9-8C46-6849A21CEFA9}" type="slidenum">
              <a:rPr lang="en-US" smtClean="0"/>
              <a:t>‹#›</a:t>
            </a:fld>
            <a:endParaRPr lang="en-US"/>
          </a:p>
        </p:txBody>
      </p:sp>
    </p:spTree>
    <p:extLst>
      <p:ext uri="{BB962C8B-B14F-4D97-AF65-F5344CB8AC3E}">
        <p14:creationId xmlns:p14="http://schemas.microsoft.com/office/powerpoint/2010/main" val="1155160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C0CD0-533C-4FE5-AC61-11365069D572}" type="datetimeFigureOut">
              <a:rPr lang="en-US" smtClean="0"/>
              <a:t>2/19/2019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C6C24-DB29-4DA9-8C46-6849A21CEFA9}" type="slidenum">
              <a:rPr lang="en-US" smtClean="0"/>
              <a:t>‹#›</a:t>
            </a:fld>
            <a:endParaRPr lang="en-US"/>
          </a:p>
        </p:txBody>
      </p:sp>
    </p:spTree>
    <p:extLst>
      <p:ext uri="{BB962C8B-B14F-4D97-AF65-F5344CB8AC3E}">
        <p14:creationId xmlns:p14="http://schemas.microsoft.com/office/powerpoint/2010/main" val="1078260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1766" y="1193962"/>
            <a:ext cx="9136234" cy="3220784"/>
          </a:xfrm>
        </p:spPr>
        <p:txBody>
          <a:bodyPr>
            <a:normAutofit fontScale="90000"/>
          </a:bodyPr>
          <a:lstStyle/>
          <a:p>
            <a:r>
              <a:rPr lang="en-US" sz="3600" b="1" dirty="0" smtClean="0">
                <a:solidFill>
                  <a:srgbClr val="FF0000"/>
                </a:solidFill>
                <a:latin typeface="Times New Roman" panose="02020603050405020304" pitchFamily="18" charset="0"/>
                <a:cs typeface="Times New Roman" panose="02020603050405020304" pitchFamily="18" charset="0"/>
              </a:rPr>
              <a:t/>
            </a:r>
            <a:br>
              <a:rPr lang="en-US" sz="3600" b="1" dirty="0" smtClean="0">
                <a:solidFill>
                  <a:srgbClr val="FF0000"/>
                </a:solidFill>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
            </a:r>
            <a:br>
              <a:rPr lang="en-US" sz="3600" b="1" dirty="0">
                <a:solidFill>
                  <a:srgbClr val="FF0000"/>
                </a:solidFill>
                <a:latin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cs typeface="Times New Roman" panose="02020603050405020304" pitchFamily="18" charset="0"/>
              </a:rPr>
              <a:t/>
            </a:r>
            <a:br>
              <a:rPr lang="en-US" sz="3600" b="1" dirty="0" smtClean="0">
                <a:solidFill>
                  <a:srgbClr val="FF0000"/>
                </a:solidFill>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
            </a:r>
            <a:br>
              <a:rPr lang="en-US" sz="3600" b="1" dirty="0">
                <a:solidFill>
                  <a:srgbClr val="FF0000"/>
                </a:solidFill>
                <a:latin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cs typeface="Times New Roman" panose="02020603050405020304" pitchFamily="18" charset="0"/>
              </a:rPr>
              <a:t/>
            </a:r>
            <a:br>
              <a:rPr lang="en-US" sz="3600" b="1" dirty="0" smtClean="0">
                <a:solidFill>
                  <a:srgbClr val="FF0000"/>
                </a:solidFill>
                <a:latin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cs typeface="Times New Roman" panose="02020603050405020304" pitchFamily="18" charset="0"/>
              </a:rPr>
              <a:t>Professional Practice</a:t>
            </a:r>
            <a:br>
              <a:rPr lang="en-US" sz="3600" b="1" dirty="0" smtClean="0">
                <a:solidFill>
                  <a:srgbClr val="FF0000"/>
                </a:solidFill>
                <a:latin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cs typeface="Times New Roman" panose="02020603050405020304" pitchFamily="18" charset="0"/>
              </a:rPr>
              <a:t> </a:t>
            </a:r>
            <a:br>
              <a:rPr lang="en-US" sz="3600" b="1" dirty="0" smtClean="0">
                <a:solidFill>
                  <a:srgbClr val="FF0000"/>
                </a:solidFill>
                <a:latin typeface="Times New Roman" panose="02020603050405020304" pitchFamily="18" charset="0"/>
                <a:cs typeface="Times New Roman" panose="02020603050405020304" pitchFamily="18" charset="0"/>
              </a:rPr>
            </a:br>
            <a:r>
              <a:rPr lang="en-US" sz="2700" i="1" dirty="0" smtClean="0">
                <a:solidFill>
                  <a:srgbClr val="FF0000"/>
                </a:solidFill>
                <a:latin typeface="Times New Roman" panose="02020603050405020304" pitchFamily="18" charset="0"/>
                <a:cs typeface="Times New Roman" panose="02020603050405020304" pitchFamily="18" charset="0"/>
              </a:rPr>
              <a:t>Where Do Designers Work? </a:t>
            </a:r>
            <a:r>
              <a:rPr lang="en-US" sz="2200" dirty="0" smtClean="0"/>
              <a:t/>
            </a:r>
            <a:br>
              <a:rPr lang="en-US" sz="2200" dirty="0" smtClean="0"/>
            </a:br>
            <a:r>
              <a:rPr lang="en-US" sz="2200" dirty="0" smtClean="0">
                <a:solidFill>
                  <a:srgbClr val="FF0000"/>
                </a:solidFill>
              </a:rPr>
              <a:t/>
            </a:r>
            <a:br>
              <a:rPr lang="en-US" sz="2200" dirty="0" smtClean="0">
                <a:solidFill>
                  <a:srgbClr val="FF0000"/>
                </a:solidFill>
              </a:rPr>
            </a:br>
            <a:r>
              <a:rPr lang="en-US" sz="3600" dirty="0" smtClean="0"/>
              <a:t/>
            </a:r>
            <a:br>
              <a:rPr lang="en-US" sz="3600" dirty="0" smtClean="0"/>
            </a:br>
            <a:r>
              <a:rPr lang="en-US" sz="2800" dirty="0"/>
              <a:t/>
            </a:r>
            <a:br>
              <a:rPr lang="en-US" sz="2800" dirty="0"/>
            </a:b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smtClean="0">
                <a:latin typeface="Times New Roman" panose="02020603050405020304" pitchFamily="18" charset="0"/>
                <a:cs typeface="Times New Roman" panose="02020603050405020304" pitchFamily="18" charset="0"/>
              </a:rPr>
              <a:t>Interior Design/ 4</a:t>
            </a:r>
            <a:r>
              <a:rPr lang="en-US" sz="2000" b="1" baseline="30000" dirty="0" smtClean="0">
                <a:latin typeface="Times New Roman" panose="02020603050405020304" pitchFamily="18" charset="0"/>
                <a:cs typeface="Times New Roman" panose="02020603050405020304" pitchFamily="18" charset="0"/>
              </a:rPr>
              <a:t>th</a:t>
            </a:r>
            <a:r>
              <a:rPr lang="en-US" sz="2000" b="1" dirty="0" smtClean="0">
                <a:latin typeface="Times New Roman" panose="02020603050405020304" pitchFamily="18" charset="0"/>
                <a:cs typeface="Times New Roman" panose="02020603050405020304" pitchFamily="18" charset="0"/>
              </a:rPr>
              <a:t> Stage</a:t>
            </a:r>
            <a:br>
              <a:rPr lang="en-US" sz="2000" b="1" dirty="0" smtClean="0">
                <a:latin typeface="Times New Roman" panose="02020603050405020304" pitchFamily="18" charset="0"/>
                <a:cs typeface="Times New Roman" panose="02020603050405020304" pitchFamily="18" charset="0"/>
              </a:rPr>
            </a:br>
            <a:endParaRPr lang="en-US" sz="20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038114" y="4519580"/>
            <a:ext cx="4135185" cy="369332"/>
          </a:xfrm>
          <a:prstGeom prst="rect">
            <a:avLst/>
          </a:prstGeom>
          <a:noFill/>
        </p:spPr>
        <p:txBody>
          <a:bodyPr wrap="square" rtlCol="0">
            <a:spAutoFit/>
          </a:bodyPr>
          <a:lstStyle/>
          <a:p>
            <a:pPr algn="ctr"/>
            <a:r>
              <a:rPr lang="en-US" b="1" dirty="0" smtClean="0"/>
              <a:t>Dr. Zaid Al Hamdany</a:t>
            </a:r>
            <a:endParaRPr lang="en-US" b="1" dirty="0"/>
          </a:p>
        </p:txBody>
      </p:sp>
    </p:spTree>
    <p:extLst>
      <p:ext uri="{BB962C8B-B14F-4D97-AF65-F5344CB8AC3E}">
        <p14:creationId xmlns:p14="http://schemas.microsoft.com/office/powerpoint/2010/main" val="3801509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5717"/>
            <a:ext cx="10515600" cy="5719368"/>
          </a:xfrm>
        </p:spPr>
        <p:txBody>
          <a:bodyPr>
            <a:normAutofit/>
          </a:bodyPr>
          <a:lstStyle/>
          <a:p>
            <a:pPr marL="0" indent="0">
              <a:lnSpc>
                <a:spcPct val="150000"/>
              </a:lnSpc>
              <a:buNone/>
            </a:pPr>
            <a:r>
              <a:rPr lang="en-US" sz="2000" dirty="0"/>
              <a:t>The experienced designer works with the client in either the store or </a:t>
            </a:r>
            <a:r>
              <a:rPr lang="en-US" sz="2000" dirty="0" smtClean="0"/>
              <a:t>the client’s </a:t>
            </a:r>
            <a:r>
              <a:rPr lang="en-US" sz="2000" dirty="0"/>
              <a:t>home. Projects might involve designing a single space or designing </a:t>
            </a:r>
            <a:r>
              <a:rPr lang="en-US" sz="2000" dirty="0" smtClean="0"/>
              <a:t>and specifying </a:t>
            </a:r>
            <a:r>
              <a:rPr lang="en-US" sz="2000" dirty="0"/>
              <a:t>items for an entire home. The designer is encouraged to sell what </a:t>
            </a:r>
            <a:r>
              <a:rPr lang="en-US" sz="2000" dirty="0" smtClean="0"/>
              <a:t>the store </a:t>
            </a:r>
            <a:r>
              <a:rPr lang="en-US" sz="2000" dirty="0"/>
              <a:t>carries in inventory, but may be allowed to sell other items as well. </a:t>
            </a:r>
            <a:r>
              <a:rPr lang="en-US" sz="2000" dirty="0" smtClean="0"/>
              <a:t>Most often</a:t>
            </a:r>
            <a:r>
              <a:rPr lang="en-US" sz="2000" dirty="0"/>
              <a:t>, the design service is free or offered at nominal cost, because the </a:t>
            </a:r>
            <a:r>
              <a:rPr lang="en-US" sz="2000" dirty="0" smtClean="0"/>
              <a:t>expense of </a:t>
            </a:r>
            <a:r>
              <a:rPr lang="en-US" sz="2000" dirty="0"/>
              <a:t>the designer’s service is covered through the sale of goods at retail. </a:t>
            </a:r>
            <a:endParaRPr lang="en-US" sz="2000" dirty="0" smtClean="0"/>
          </a:p>
          <a:p>
            <a:pPr marL="0" indent="0">
              <a:lnSpc>
                <a:spcPct val="150000"/>
              </a:lnSpc>
              <a:buNone/>
            </a:pPr>
            <a:r>
              <a:rPr lang="en-US" sz="2000" dirty="0"/>
              <a:t>Designers are often required to meet sales quotas and most often are </a:t>
            </a:r>
            <a:r>
              <a:rPr lang="en-US" sz="2000" dirty="0" smtClean="0"/>
              <a:t>paid on </a:t>
            </a:r>
            <a:r>
              <a:rPr lang="en-US" sz="2000" dirty="0"/>
              <a:t>a commission basis rather than a salary. Entry-level individuals are </a:t>
            </a:r>
            <a:r>
              <a:rPr lang="en-US" sz="2000" dirty="0" smtClean="0"/>
              <a:t>more often </a:t>
            </a:r>
            <a:r>
              <a:rPr lang="en-US" sz="2000" dirty="0"/>
              <a:t>paid a salary, though they might receive a small commission. </a:t>
            </a:r>
            <a:r>
              <a:rPr lang="en-US" sz="2000" dirty="0" smtClean="0"/>
              <a:t>Depending on </a:t>
            </a:r>
            <a:r>
              <a:rPr lang="en-US" sz="2000" dirty="0"/>
              <a:t>the store’s management philosophy, it might take an entry-level person </a:t>
            </a:r>
            <a:r>
              <a:rPr lang="en-US" sz="2000" dirty="0" smtClean="0"/>
              <a:t>from two </a:t>
            </a:r>
            <a:r>
              <a:rPr lang="en-US" sz="2000" dirty="0"/>
              <a:t>to four years to be promoted out of the assistant’s position. </a:t>
            </a:r>
            <a:br>
              <a:rPr lang="en-US" sz="2000" dirty="0"/>
            </a:br>
            <a:r>
              <a:rPr lang="en-US" sz="2000" dirty="0"/>
              <a:t/>
            </a:r>
            <a:br>
              <a:rPr lang="en-US" sz="2000" dirty="0"/>
            </a:br>
            <a:endParaRPr lang="en-US" sz="2000" dirty="0"/>
          </a:p>
        </p:txBody>
      </p:sp>
    </p:spTree>
    <p:extLst>
      <p:ext uri="{BB962C8B-B14F-4D97-AF65-F5344CB8AC3E}">
        <p14:creationId xmlns:p14="http://schemas.microsoft.com/office/powerpoint/2010/main" val="2763603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8354"/>
            <a:ext cx="10515600" cy="5923215"/>
          </a:xfrm>
        </p:spPr>
        <p:txBody>
          <a:bodyPr>
            <a:normAutofit fontScale="92500" lnSpcReduction="10000"/>
          </a:bodyPr>
          <a:lstStyle/>
          <a:p>
            <a:r>
              <a:rPr lang="en-US" sz="2600" i="1" dirty="0">
                <a:solidFill>
                  <a:schemeClr val="accent1"/>
                </a:solidFill>
                <a:latin typeface="Arial" panose="020B0604020202020204" pitchFamily="34" charset="0"/>
                <a:cs typeface="Arial" panose="020B0604020202020204" pitchFamily="34" charset="0"/>
              </a:rPr>
              <a:t>Office Furnishings </a:t>
            </a:r>
            <a:r>
              <a:rPr lang="en-US" sz="2600" i="1" dirty="0" smtClean="0">
                <a:solidFill>
                  <a:schemeClr val="accent1"/>
                </a:solidFill>
                <a:latin typeface="Arial" panose="020B0604020202020204" pitchFamily="34" charset="0"/>
                <a:cs typeface="Arial" panose="020B0604020202020204" pitchFamily="34" charset="0"/>
              </a:rPr>
              <a:t>Dealer </a:t>
            </a:r>
            <a:r>
              <a:rPr lang="en-US" dirty="0"/>
              <a:t/>
            </a:r>
            <a:br>
              <a:rPr lang="en-US" dirty="0"/>
            </a:br>
            <a:endParaRPr lang="en-US" dirty="0"/>
          </a:p>
          <a:p>
            <a:pPr marL="0" indent="0" algn="just">
              <a:lnSpc>
                <a:spcPct val="150000"/>
              </a:lnSpc>
              <a:buNone/>
            </a:pPr>
            <a:r>
              <a:rPr lang="en-US" sz="2000" dirty="0" smtClean="0"/>
              <a:t>An </a:t>
            </a:r>
            <a:r>
              <a:rPr lang="en-US" sz="2000" dirty="0"/>
              <a:t>office furnishings dealer is, in a sense, a retail showroom </a:t>
            </a:r>
            <a:r>
              <a:rPr lang="en-US" sz="2000" dirty="0" smtClean="0"/>
              <a:t>for commercial furniture </a:t>
            </a:r>
            <a:r>
              <a:rPr lang="en-US" sz="2000" dirty="0"/>
              <a:t>products. Office furnishings dealers primarily design office complexes, though some also design other kinds </a:t>
            </a:r>
            <a:r>
              <a:rPr lang="en-US" sz="2000" dirty="0" smtClean="0"/>
              <a:t>of commercial </a:t>
            </a:r>
            <a:r>
              <a:rPr lang="en-US" sz="2000" dirty="0"/>
              <a:t>interiors. They </a:t>
            </a:r>
            <a:r>
              <a:rPr lang="en-US" sz="2000" dirty="0" smtClean="0"/>
              <a:t>will have </a:t>
            </a:r>
            <a:r>
              <a:rPr lang="en-US" sz="2000" dirty="0"/>
              <a:t>showroom displays and an inventory to back up what is displayed. </a:t>
            </a:r>
            <a:r>
              <a:rPr lang="en-US" sz="2000" dirty="0" smtClean="0"/>
              <a:t>Many office </a:t>
            </a:r>
            <a:r>
              <a:rPr lang="en-US" sz="2000" dirty="0"/>
              <a:t>furnishings dealers have certain exclusive products that they </a:t>
            </a:r>
            <a:r>
              <a:rPr lang="en-US" sz="2000" dirty="0" smtClean="0"/>
              <a:t>expect</a:t>
            </a:r>
            <a:br>
              <a:rPr lang="en-US" sz="2000" dirty="0" smtClean="0"/>
            </a:br>
            <a:r>
              <a:rPr lang="en-US" sz="2000" dirty="0" smtClean="0"/>
              <a:t>designers </a:t>
            </a:r>
            <a:r>
              <a:rPr lang="en-US" sz="2000" dirty="0"/>
              <a:t>to specify most </a:t>
            </a:r>
            <a:r>
              <a:rPr lang="en-US" sz="2000" dirty="0" smtClean="0"/>
              <a:t>often.</a:t>
            </a:r>
          </a:p>
          <a:p>
            <a:pPr marL="0" indent="0" algn="just">
              <a:lnSpc>
                <a:spcPct val="150000"/>
              </a:lnSpc>
              <a:buNone/>
            </a:pPr>
            <a:r>
              <a:rPr lang="en-US" sz="2000" dirty="0"/>
              <a:t>Office furnishings dealerships can provide excellent entry-level opportunities for those interested in commercial interior design. It often takes at least </a:t>
            </a:r>
            <a:r>
              <a:rPr lang="en-US" sz="2000" dirty="0" smtClean="0"/>
              <a:t>two years </a:t>
            </a:r>
            <a:r>
              <a:rPr lang="en-US" sz="2000" dirty="0"/>
              <a:t>to advance to a position of project responsibility. The pay is usually a </a:t>
            </a:r>
            <a:r>
              <a:rPr lang="en-US" sz="2000" dirty="0" smtClean="0"/>
              <a:t>salary for </a:t>
            </a:r>
            <a:r>
              <a:rPr lang="en-US" sz="2000" dirty="0"/>
              <a:t>the designers, who might also be eligible for commission on certain items</a:t>
            </a:r>
            <a:r>
              <a:rPr lang="en-US" sz="2000" dirty="0" smtClean="0"/>
              <a:t>.</a:t>
            </a:r>
          </a:p>
          <a:p>
            <a:pPr marL="0" indent="0" algn="just">
              <a:buNone/>
            </a:pPr>
            <a:r>
              <a:rPr lang="en-US" sz="2000" dirty="0" smtClean="0"/>
              <a:t> </a:t>
            </a:r>
            <a:r>
              <a:rPr lang="en-US" sz="2000" dirty="0"/>
              <a:t/>
            </a:r>
            <a:br>
              <a:rPr lang="en-US" sz="2000" dirty="0"/>
            </a:br>
            <a:endParaRPr lang="en-US" sz="2000" dirty="0" smtClean="0"/>
          </a:p>
          <a:p>
            <a:pPr marL="0" indent="0" algn="just">
              <a:buNone/>
            </a:pPr>
            <a:r>
              <a:rPr lang="en-US" sz="2000" dirty="0" smtClean="0"/>
              <a:t> </a:t>
            </a:r>
            <a:r>
              <a:rPr lang="en-US" sz="2000" dirty="0"/>
              <a:t/>
            </a:r>
            <a:br>
              <a:rPr lang="en-US" sz="2000" dirty="0"/>
            </a:br>
            <a:endParaRPr lang="en-US" sz="2000" dirty="0"/>
          </a:p>
        </p:txBody>
      </p:sp>
    </p:spTree>
    <p:extLst>
      <p:ext uri="{BB962C8B-B14F-4D97-AF65-F5344CB8AC3E}">
        <p14:creationId xmlns:p14="http://schemas.microsoft.com/office/powerpoint/2010/main" val="3631929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6486"/>
            <a:ext cx="10515600" cy="5701895"/>
          </a:xfrm>
        </p:spPr>
        <p:txBody>
          <a:bodyPr>
            <a:normAutofit fontScale="92500" lnSpcReduction="10000"/>
          </a:bodyPr>
          <a:lstStyle/>
          <a:p>
            <a:r>
              <a:rPr lang="en-US" sz="2600" i="1" dirty="0">
                <a:solidFill>
                  <a:schemeClr val="accent1"/>
                </a:solidFill>
                <a:latin typeface="Arial" panose="020B0604020202020204" pitchFamily="34" charset="0"/>
                <a:cs typeface="Arial" panose="020B0604020202020204" pitchFamily="34" charset="0"/>
              </a:rPr>
              <a:t>Retail Specialty Store </a:t>
            </a:r>
            <a:r>
              <a:rPr lang="en-US" dirty="0"/>
              <a:t/>
            </a:r>
            <a:br>
              <a:rPr lang="en-US" dirty="0"/>
            </a:br>
            <a:endParaRPr lang="en-US" dirty="0" smtClean="0"/>
          </a:p>
          <a:p>
            <a:pPr marL="0" indent="0" algn="just">
              <a:lnSpc>
                <a:spcPct val="200000"/>
              </a:lnSpc>
              <a:buNone/>
            </a:pPr>
            <a:r>
              <a:rPr lang="en-US" sz="2000" dirty="0">
                <a:latin typeface="Arial" panose="020B0604020202020204" pitchFamily="34" charset="0"/>
                <a:cs typeface="Arial" panose="020B0604020202020204" pitchFamily="34" charset="0"/>
              </a:rPr>
              <a:t>A specialty store is a retail store selling a particular type of product other than</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furniture to the end user. Design services, if offered, are complimentary. Specialty stores are excellent opportunities for the entry-level designer to gain </a:t>
            </a:r>
            <a:r>
              <a:rPr lang="en-US" sz="2000" dirty="0" smtClean="0">
                <a:latin typeface="Arial" panose="020B0604020202020204" pitchFamily="34" charset="0"/>
                <a:cs typeface="Arial" panose="020B0604020202020204" pitchFamily="34" charset="0"/>
              </a:rPr>
              <a:t>sales</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experience </a:t>
            </a:r>
            <a:r>
              <a:rPr lang="en-US" sz="2000" dirty="0">
                <a:latin typeface="Arial" panose="020B0604020202020204" pitchFamily="34" charset="0"/>
                <a:cs typeface="Arial" panose="020B0604020202020204" pitchFamily="34" charset="0"/>
              </a:rPr>
              <a:t>and product knowledge</a:t>
            </a:r>
            <a:r>
              <a:rPr lang="en-US" sz="2000" dirty="0" smtClean="0">
                <a:latin typeface="Arial" panose="020B0604020202020204" pitchFamily="34" charset="0"/>
                <a:cs typeface="Arial" panose="020B0604020202020204" pitchFamily="34" charset="0"/>
              </a:rPr>
              <a:t>.</a:t>
            </a:r>
          </a:p>
          <a:p>
            <a:pPr marL="0" indent="0" algn="just">
              <a:lnSpc>
                <a:spcPct val="200000"/>
              </a:lnSpc>
              <a:buNone/>
            </a:pPr>
            <a:r>
              <a:rPr lang="en-US" sz="2000" dirty="0" smtClean="0">
                <a:latin typeface="Arial" panose="020B0604020202020204" pitchFamily="34" charset="0"/>
                <a:cs typeface="Arial" panose="020B0604020202020204" pitchFamily="34" charset="0"/>
              </a:rPr>
              <a:t>Depending </a:t>
            </a:r>
            <a:r>
              <a:rPr lang="en-US" sz="2000" dirty="0">
                <a:latin typeface="Arial" panose="020B0604020202020204" pitchFamily="34" charset="0"/>
                <a:cs typeface="Arial" panose="020B0604020202020204" pitchFamily="34" charset="0"/>
              </a:rPr>
              <a:t>on the product, the staff </a:t>
            </a:r>
            <a:r>
              <a:rPr lang="en-US" sz="2000" dirty="0" smtClean="0">
                <a:latin typeface="Arial" panose="020B0604020202020204" pitchFamily="34" charset="0"/>
                <a:cs typeface="Arial" panose="020B0604020202020204" pitchFamily="34" charset="0"/>
              </a:rPr>
              <a:t>will receive </a:t>
            </a:r>
            <a:r>
              <a:rPr lang="en-US" sz="2000" dirty="0">
                <a:latin typeface="Arial" panose="020B0604020202020204" pitchFamily="34" charset="0"/>
                <a:cs typeface="Arial" panose="020B0604020202020204" pitchFamily="34" charset="0"/>
              </a:rPr>
              <a:t>training related to the products. However, some specialty stores, such </a:t>
            </a:r>
            <a:r>
              <a:rPr lang="en-US" sz="2000" dirty="0" smtClean="0">
                <a:latin typeface="Arial" panose="020B0604020202020204" pitchFamily="34" charset="0"/>
                <a:cs typeface="Arial" panose="020B0604020202020204" pitchFamily="34" charset="0"/>
              </a:rPr>
              <a:t>as art </a:t>
            </a:r>
            <a:r>
              <a:rPr lang="en-US" sz="2000" dirty="0">
                <a:latin typeface="Arial" panose="020B0604020202020204" pitchFamily="34" charset="0"/>
                <a:cs typeface="Arial" panose="020B0604020202020204" pitchFamily="34" charset="0"/>
              </a:rPr>
              <a:t>galleries or antique stores, may require staff to have specialized </a:t>
            </a:r>
            <a:r>
              <a:rPr lang="en-US" sz="2000" dirty="0" smtClean="0">
                <a:latin typeface="Arial" panose="020B0604020202020204" pitchFamily="34" charset="0"/>
                <a:cs typeface="Arial" panose="020B0604020202020204" pitchFamily="34" charset="0"/>
              </a:rPr>
              <a:t>knowledge prior </a:t>
            </a:r>
            <a:r>
              <a:rPr lang="en-US" sz="2000" dirty="0">
                <a:latin typeface="Arial" panose="020B0604020202020204" pitchFamily="34" charset="0"/>
                <a:cs typeface="Arial" panose="020B0604020202020204" pitchFamily="34" charset="0"/>
              </a:rPr>
              <a:t>to hiring. Designers are commonly paid a small salary plus a commission</a:t>
            </a:r>
            <a:r>
              <a:rPr lang="en-US" sz="2000" dirty="0" smtClean="0">
                <a:latin typeface="Arial" panose="020B0604020202020204" pitchFamily="34" charset="0"/>
                <a:cs typeface="Arial" panose="020B0604020202020204" pitchFamily="34" charset="0"/>
              </a:rPr>
              <a:t>.</a:t>
            </a:r>
          </a:p>
          <a:p>
            <a:pPr marL="0" indent="0" algn="just">
              <a:buNone/>
            </a:pP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26850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5057"/>
            <a:ext cx="10515600" cy="5681906"/>
          </a:xfrm>
        </p:spPr>
        <p:txBody>
          <a:bodyPr>
            <a:normAutofit fontScale="92500"/>
          </a:bodyPr>
          <a:lstStyle/>
          <a:p>
            <a:r>
              <a:rPr lang="en-US" sz="2600" i="1" dirty="0">
                <a:solidFill>
                  <a:schemeClr val="accent1"/>
                </a:solidFill>
              </a:rPr>
              <a:t>Architectural Office </a:t>
            </a:r>
            <a:r>
              <a:rPr lang="en-US" dirty="0"/>
              <a:t/>
            </a:r>
            <a:br>
              <a:rPr lang="en-US" dirty="0"/>
            </a:br>
            <a:endParaRPr lang="en-US" dirty="0" smtClean="0"/>
          </a:p>
          <a:p>
            <a:pPr marL="0" indent="0">
              <a:lnSpc>
                <a:spcPct val="200000"/>
              </a:lnSpc>
              <a:buNone/>
            </a:pPr>
            <a:r>
              <a:rPr lang="en-US" sz="2000" dirty="0">
                <a:latin typeface="Arial" panose="020B0604020202020204" pitchFamily="34" charset="0"/>
                <a:cs typeface="Arial" panose="020B0604020202020204" pitchFamily="34" charset="0"/>
              </a:rPr>
              <a:t>Many architectural offices have interior design divisions, providing yet </a:t>
            </a:r>
            <a:r>
              <a:rPr lang="en-US" sz="2000" dirty="0" smtClean="0">
                <a:latin typeface="Arial" panose="020B0604020202020204" pitchFamily="34" charset="0"/>
                <a:cs typeface="Arial" panose="020B0604020202020204" pitchFamily="34" charset="0"/>
              </a:rPr>
              <a:t>another setting </a:t>
            </a:r>
            <a:r>
              <a:rPr lang="en-US" sz="2000" dirty="0">
                <a:latin typeface="Arial" panose="020B0604020202020204" pitchFamily="34" charset="0"/>
                <a:cs typeface="Arial" panose="020B0604020202020204" pitchFamily="34" charset="0"/>
              </a:rPr>
              <a:t>for the interior designer. These designers work primarily on projects </a:t>
            </a:r>
            <a:r>
              <a:rPr lang="en-US" sz="2000" dirty="0" smtClean="0">
                <a:latin typeface="Arial" panose="020B0604020202020204" pitchFamily="34" charset="0"/>
                <a:cs typeface="Arial" panose="020B0604020202020204" pitchFamily="34" charset="0"/>
              </a:rPr>
              <a:t>in partnership </a:t>
            </a:r>
            <a:r>
              <a:rPr lang="en-US" sz="2000" dirty="0">
                <a:latin typeface="Arial" panose="020B0604020202020204" pitchFamily="34" charset="0"/>
                <a:cs typeface="Arial" panose="020B0604020202020204" pitchFamily="34" charset="0"/>
              </a:rPr>
              <a:t>with the architects as part of a design team. The work </a:t>
            </a:r>
            <a:r>
              <a:rPr lang="en-US" sz="2000" dirty="0" smtClean="0">
                <a:latin typeface="Arial" panose="020B0604020202020204" pitchFamily="34" charset="0"/>
                <a:cs typeface="Arial" panose="020B0604020202020204" pitchFamily="34" charset="0"/>
              </a:rPr>
              <a:t>might involve </a:t>
            </a:r>
            <a:r>
              <a:rPr lang="en-US" sz="2000" dirty="0">
                <a:latin typeface="Arial" panose="020B0604020202020204" pitchFamily="34" charset="0"/>
                <a:cs typeface="Arial" panose="020B0604020202020204" pitchFamily="34" charset="0"/>
              </a:rPr>
              <a:t>residential or commercial projects, or both, depending on the nature </a:t>
            </a:r>
            <a:r>
              <a:rPr lang="en-US" sz="2000" dirty="0" smtClean="0">
                <a:latin typeface="Arial" panose="020B0604020202020204" pitchFamily="34" charset="0"/>
                <a:cs typeface="Arial" panose="020B0604020202020204" pitchFamily="34" charset="0"/>
              </a:rPr>
              <a:t>of the </a:t>
            </a:r>
            <a:r>
              <a:rPr lang="en-US" sz="2000" dirty="0">
                <a:latin typeface="Arial" panose="020B0604020202020204" pitchFamily="34" charset="0"/>
                <a:cs typeface="Arial" panose="020B0604020202020204" pitchFamily="34" charset="0"/>
              </a:rPr>
              <a:t>architectural practice.</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Interior design employees in this setting will be required to have </a:t>
            </a:r>
            <a:r>
              <a:rPr lang="en-US" sz="2000" dirty="0" smtClean="0">
                <a:latin typeface="Arial" panose="020B0604020202020204" pitchFamily="34" charset="0"/>
                <a:cs typeface="Arial" panose="020B0604020202020204" pitchFamily="34" charset="0"/>
              </a:rPr>
              <a:t>very good </a:t>
            </a:r>
            <a:r>
              <a:rPr lang="en-US" sz="2000" dirty="0">
                <a:latin typeface="Arial" panose="020B0604020202020204" pitchFamily="34" charset="0"/>
                <a:cs typeface="Arial" panose="020B0604020202020204" pitchFamily="34" charset="0"/>
              </a:rPr>
              <a:t>space-planning and technical skills, design creativity, and skill with </a:t>
            </a:r>
            <a:r>
              <a:rPr lang="en-US" sz="2000" dirty="0" smtClean="0">
                <a:latin typeface="Arial" panose="020B0604020202020204" pitchFamily="34" charset="0"/>
                <a:cs typeface="Arial" panose="020B0604020202020204" pitchFamily="34" charset="0"/>
              </a:rPr>
              <a:t>the production </a:t>
            </a:r>
            <a:r>
              <a:rPr lang="en-US" sz="2000" dirty="0">
                <a:latin typeface="Arial" panose="020B0604020202020204" pitchFamily="34" charset="0"/>
                <a:cs typeface="Arial" panose="020B0604020202020204" pitchFamily="34" charset="0"/>
              </a:rPr>
              <a:t>of construction drawings and documents; the use of CAD is </a:t>
            </a:r>
            <a:r>
              <a:rPr lang="en-US" sz="2000" dirty="0" smtClean="0">
                <a:latin typeface="Arial" panose="020B0604020202020204" pitchFamily="34" charset="0"/>
                <a:cs typeface="Arial" panose="020B0604020202020204" pitchFamily="34" charset="0"/>
              </a:rPr>
              <a:t>critical in </a:t>
            </a:r>
            <a:r>
              <a:rPr lang="en-US" sz="2000" dirty="0">
                <a:latin typeface="Arial" panose="020B0604020202020204" pitchFamily="34" charset="0"/>
                <a:cs typeface="Arial" panose="020B0604020202020204" pitchFamily="34" charset="0"/>
              </a:rPr>
              <a:t>this practice setting. Compensation is salary based.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0118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2200"/>
            <a:ext cx="10515600" cy="5626181"/>
          </a:xfrm>
        </p:spPr>
        <p:txBody>
          <a:bodyPr>
            <a:normAutofit fontScale="77500" lnSpcReduction="20000"/>
          </a:bodyPr>
          <a:lstStyle/>
          <a:p>
            <a:pPr algn="just">
              <a:lnSpc>
                <a:spcPct val="150000"/>
              </a:lnSpc>
            </a:pPr>
            <a:r>
              <a:rPr lang="en-US" i="1" dirty="0">
                <a:solidFill>
                  <a:schemeClr val="accent1"/>
                </a:solidFill>
                <a:latin typeface="Arial" panose="020B0604020202020204" pitchFamily="34" charset="0"/>
                <a:cs typeface="Arial" panose="020B0604020202020204" pitchFamily="34" charset="0"/>
              </a:rPr>
              <a:t>Department </a:t>
            </a:r>
            <a:r>
              <a:rPr lang="en-US" i="1" dirty="0" smtClean="0">
                <a:solidFill>
                  <a:schemeClr val="accent1"/>
                </a:solidFill>
                <a:latin typeface="Arial" panose="020B0604020202020204" pitchFamily="34" charset="0"/>
                <a:cs typeface="Arial" panose="020B0604020202020204" pitchFamily="34" charset="0"/>
              </a:rPr>
              <a:t>Store</a:t>
            </a:r>
          </a:p>
          <a:p>
            <a:pPr marL="0" indent="0">
              <a:lnSpc>
                <a:spcPct val="170000"/>
              </a:lnSpc>
              <a:buNone/>
            </a:pPr>
            <a:r>
              <a:rPr lang="en-US" dirty="0" smtClean="0"/>
              <a:t> </a:t>
            </a:r>
            <a:br>
              <a:rPr lang="en-US" dirty="0" smtClean="0"/>
            </a:br>
            <a:r>
              <a:rPr lang="en-US" sz="2300" dirty="0" smtClean="0">
                <a:latin typeface="Arial" panose="020B0604020202020204" pitchFamily="34" charset="0"/>
                <a:cs typeface="Arial" panose="020B0604020202020204" pitchFamily="34" charset="0"/>
              </a:rPr>
              <a:t>Department stores often have interior design staff. The size and complexity of the design studio will depend on the size of the store. Working for a department store is very similar to working for a retail furniture store. A designer might sell one item or a range of products. Often, however, the designer is limited to selling what the department store carries. Department stores may also have a studio that focuses on commercial projects, in addition to residential. Some department stores offer a limited range of design services through the drapery or floorings departments. There may also be an opportunity to become a furniture sales associate whose primary responsibility is selling rather than design. Generally, design services are offered free to the client.</a:t>
            </a:r>
          </a:p>
          <a:p>
            <a:pPr marL="0" indent="0">
              <a:lnSpc>
                <a:spcPct val="170000"/>
              </a:lnSpc>
              <a:buNone/>
            </a:pPr>
            <a:r>
              <a:rPr lang="en-US" sz="2300" dirty="0" smtClean="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
            </a:r>
            <a:br>
              <a:rPr lang="en-US" sz="22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7428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1760"/>
            <a:ext cx="10515600" cy="6039699"/>
          </a:xfrm>
        </p:spPr>
        <p:txBody>
          <a:bodyPr>
            <a:normAutofit fontScale="47500" lnSpcReduction="20000"/>
          </a:bodyPr>
          <a:lstStyle/>
          <a:p>
            <a:pPr>
              <a:lnSpc>
                <a:spcPct val="170000"/>
              </a:lnSpc>
            </a:pPr>
            <a:r>
              <a:rPr lang="en-US" sz="3800" i="1" dirty="0">
                <a:solidFill>
                  <a:schemeClr val="accent1"/>
                </a:solidFill>
              </a:rPr>
              <a:t>Manufacturer </a:t>
            </a:r>
            <a:endParaRPr lang="en-US" sz="3800" i="1" dirty="0" smtClean="0">
              <a:solidFill>
                <a:schemeClr val="accent1"/>
              </a:solidFill>
            </a:endParaRPr>
          </a:p>
          <a:p>
            <a:pPr marL="0" indent="0">
              <a:lnSpc>
                <a:spcPct val="170000"/>
              </a:lnSpc>
              <a:buNone/>
            </a:pPr>
            <a:r>
              <a:rPr lang="en-US" sz="3800" dirty="0" smtClean="0">
                <a:latin typeface="Arial" panose="020B0604020202020204" pitchFamily="34" charset="0"/>
                <a:cs typeface="Arial" panose="020B0604020202020204" pitchFamily="34" charset="0"/>
              </a:rPr>
              <a:t>Companies </a:t>
            </a:r>
            <a:r>
              <a:rPr lang="en-US" sz="3800" dirty="0">
                <a:latin typeface="Arial" panose="020B0604020202020204" pitchFamily="34" charset="0"/>
                <a:cs typeface="Arial" panose="020B0604020202020204" pitchFamily="34" charset="0"/>
              </a:rPr>
              <a:t>that manufacture furniture, furnishings, and equipment (</a:t>
            </a:r>
            <a:r>
              <a:rPr lang="en-US" sz="3800" dirty="0" smtClean="0">
                <a:latin typeface="Arial" panose="020B0604020202020204" pitchFamily="34" charset="0"/>
                <a:cs typeface="Arial" panose="020B0604020202020204" pitchFamily="34" charset="0"/>
              </a:rPr>
              <a:t>FF&amp;E) products </a:t>
            </a:r>
            <a:r>
              <a:rPr lang="en-US" sz="3800" dirty="0">
                <a:latin typeface="Arial" panose="020B0604020202020204" pitchFamily="34" charset="0"/>
                <a:cs typeface="Arial" panose="020B0604020202020204" pitchFamily="34" charset="0"/>
              </a:rPr>
              <a:t>use interior designers in many ways. A designer might work in </a:t>
            </a:r>
            <a:r>
              <a:rPr lang="en-US" sz="3800" dirty="0" smtClean="0">
                <a:latin typeface="Arial" panose="020B0604020202020204" pitchFamily="34" charset="0"/>
                <a:cs typeface="Arial" panose="020B0604020202020204" pitchFamily="34" charset="0"/>
              </a:rPr>
              <a:t>a manufacturer’s </a:t>
            </a:r>
            <a:r>
              <a:rPr lang="en-US" sz="3800" dirty="0">
                <a:latin typeface="Arial" panose="020B0604020202020204" pitchFamily="34" charset="0"/>
                <a:cs typeface="Arial" panose="020B0604020202020204" pitchFamily="34" charset="0"/>
              </a:rPr>
              <a:t>showrooms, assisting the interior designers and other allied </a:t>
            </a:r>
            <a:r>
              <a:rPr lang="en-US" sz="3800" dirty="0" smtClean="0">
                <a:latin typeface="Arial" panose="020B0604020202020204" pitchFamily="34" charset="0"/>
                <a:cs typeface="Arial" panose="020B0604020202020204" pitchFamily="34" charset="0"/>
              </a:rPr>
              <a:t> professionals </a:t>
            </a:r>
            <a:r>
              <a:rPr lang="en-US" sz="3800" dirty="0">
                <a:latin typeface="Arial" panose="020B0604020202020204" pitchFamily="34" charset="0"/>
                <a:cs typeface="Arial" panose="020B0604020202020204" pitchFamily="34" charset="0"/>
              </a:rPr>
              <a:t>who come to the showroom. A few manufacturers have </a:t>
            </a:r>
            <a:r>
              <a:rPr lang="en-US" sz="3800" dirty="0" smtClean="0">
                <a:latin typeface="Arial" panose="020B0604020202020204" pitchFamily="34" charset="0"/>
                <a:cs typeface="Arial" panose="020B0604020202020204" pitchFamily="34" charset="0"/>
              </a:rPr>
              <a:t>staff designers </a:t>
            </a:r>
            <a:r>
              <a:rPr lang="en-US" sz="3800" dirty="0">
                <a:latin typeface="Arial" panose="020B0604020202020204" pitchFamily="34" charset="0"/>
                <a:cs typeface="Arial" panose="020B0604020202020204" pitchFamily="34" charset="0"/>
              </a:rPr>
              <a:t>at a factory location to aid other designers and architects in </a:t>
            </a:r>
            <a:r>
              <a:rPr lang="en-US" sz="3800" dirty="0" smtClean="0">
                <a:latin typeface="Arial" panose="020B0604020202020204" pitchFamily="34" charset="0"/>
                <a:cs typeface="Arial" panose="020B0604020202020204" pitchFamily="34" charset="0"/>
              </a:rPr>
              <a:t>planning and </a:t>
            </a:r>
            <a:r>
              <a:rPr lang="en-US" sz="3800" dirty="0">
                <a:latin typeface="Arial" panose="020B0604020202020204" pitchFamily="34" charset="0"/>
                <a:cs typeface="Arial" panose="020B0604020202020204" pitchFamily="34" charset="0"/>
              </a:rPr>
              <a:t>specifying the company’s products. </a:t>
            </a:r>
            <a:endParaRPr lang="en-US" sz="3800" dirty="0" smtClean="0">
              <a:latin typeface="Arial" panose="020B0604020202020204" pitchFamily="34" charset="0"/>
              <a:cs typeface="Arial" panose="020B0604020202020204" pitchFamily="34" charset="0"/>
            </a:endParaRPr>
          </a:p>
          <a:p>
            <a:pPr>
              <a:lnSpc>
                <a:spcPct val="170000"/>
              </a:lnSpc>
            </a:pPr>
            <a:r>
              <a:rPr lang="en-US" sz="3800" i="1" dirty="0">
                <a:solidFill>
                  <a:schemeClr val="accent1"/>
                </a:solidFill>
              </a:rPr>
              <a:t>Corporations </a:t>
            </a:r>
          </a:p>
          <a:p>
            <a:pPr marL="0" indent="0">
              <a:lnSpc>
                <a:spcPct val="170000"/>
              </a:lnSpc>
              <a:buNone/>
            </a:pPr>
            <a:r>
              <a:rPr lang="en-US" sz="3800" dirty="0" smtClean="0"/>
              <a:t>Many </a:t>
            </a:r>
            <a:r>
              <a:rPr lang="en-US" sz="3800" dirty="0"/>
              <a:t>large corporations have in-house interior designers or facility </a:t>
            </a:r>
            <a:r>
              <a:rPr lang="en-US" sz="3800" dirty="0" smtClean="0"/>
              <a:t>planners. Corporate </a:t>
            </a:r>
            <a:r>
              <a:rPr lang="en-US" sz="3800" dirty="0"/>
              <a:t>designers might be in charge of the complete design process </a:t>
            </a:r>
            <a:r>
              <a:rPr lang="en-US" sz="3800" dirty="0" smtClean="0"/>
              <a:t>for departments </a:t>
            </a:r>
            <a:r>
              <a:rPr lang="en-US" sz="3800" dirty="0"/>
              <a:t>and facilities, or might work with outside designers in the </a:t>
            </a:r>
            <a:r>
              <a:rPr lang="en-US" sz="3800" dirty="0" smtClean="0"/>
              <a:t>design of </a:t>
            </a:r>
            <a:r>
              <a:rPr lang="en-US" sz="3800" dirty="0"/>
              <a:t>corporate facilities. </a:t>
            </a:r>
            <a:br>
              <a:rPr lang="en-US" sz="3800" dirty="0"/>
            </a:br>
            <a:r>
              <a:rPr lang="en-US" sz="3800" dirty="0"/>
              <a:t/>
            </a:r>
            <a:br>
              <a:rPr lang="en-US" sz="3800" dirty="0"/>
            </a:br>
            <a:r>
              <a:rPr lang="en-US" sz="3800" dirty="0">
                <a:latin typeface="Arial" panose="020B0604020202020204" pitchFamily="34" charset="0"/>
                <a:cs typeface="Arial" panose="020B0604020202020204" pitchFamily="34" charset="0"/>
              </a:rPr>
              <a:t/>
            </a:r>
            <a:br>
              <a:rPr lang="en-US" sz="38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9322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990"/>
            <a:ext cx="10515600" cy="5969809"/>
          </a:xfrm>
        </p:spPr>
        <p:txBody>
          <a:bodyPr/>
          <a:lstStyle/>
          <a:p>
            <a:r>
              <a:rPr lang="en-US" sz="2400" i="1" dirty="0">
                <a:solidFill>
                  <a:schemeClr val="accent1"/>
                </a:solidFill>
              </a:rPr>
              <a:t>Universities and Colleges </a:t>
            </a:r>
          </a:p>
          <a:p>
            <a:pPr marL="0" indent="0">
              <a:lnSpc>
                <a:spcPct val="150000"/>
              </a:lnSpc>
              <a:buNone/>
            </a:pPr>
            <a:r>
              <a:rPr lang="en-US" dirty="0"/>
              <a:t/>
            </a:r>
            <a:br>
              <a:rPr lang="en-US" dirty="0"/>
            </a:br>
            <a:r>
              <a:rPr lang="en-US" sz="2000" dirty="0">
                <a:latin typeface="Arial" panose="020B0604020202020204" pitchFamily="34" charset="0"/>
                <a:cs typeface="Arial" panose="020B0604020202020204" pitchFamily="34" charset="0"/>
              </a:rPr>
              <a:t>Most universities, colleges, and community colleges have a facilities </a:t>
            </a:r>
            <a:r>
              <a:rPr lang="en-US" sz="2000" dirty="0" smtClean="0">
                <a:latin typeface="Arial" panose="020B0604020202020204" pitchFamily="34" charset="0"/>
                <a:cs typeface="Arial" panose="020B0604020202020204" pitchFamily="34" charset="0"/>
              </a:rPr>
              <a:t>planning office</a:t>
            </a:r>
            <a:r>
              <a:rPr lang="en-US" sz="2000" dirty="0">
                <a:latin typeface="Arial" panose="020B0604020202020204" pitchFamily="34" charset="0"/>
                <a:cs typeface="Arial" panose="020B0604020202020204" pitchFamily="34" charset="0"/>
              </a:rPr>
              <a:t>. This office works with outside architects, interior designers, and the </a:t>
            </a:r>
            <a:r>
              <a:rPr lang="en-US" sz="2000" dirty="0" smtClean="0">
                <a:latin typeface="Arial" panose="020B0604020202020204" pitchFamily="34" charset="0"/>
                <a:cs typeface="Arial" panose="020B0604020202020204" pitchFamily="34" charset="0"/>
              </a:rPr>
              <a:t> school </a:t>
            </a:r>
            <a:r>
              <a:rPr lang="en-US" sz="2000" dirty="0">
                <a:latin typeface="Arial" panose="020B0604020202020204" pitchFamily="34" charset="0"/>
                <a:cs typeface="Arial" panose="020B0604020202020204" pitchFamily="34" charset="0"/>
              </a:rPr>
              <a:t>staff to develop new building designs and remodel existing </a:t>
            </a:r>
            <a:r>
              <a:rPr lang="en-US" sz="2000" dirty="0" smtClean="0">
                <a:latin typeface="Arial" panose="020B0604020202020204" pitchFamily="34" charset="0"/>
                <a:cs typeface="Arial" panose="020B0604020202020204" pitchFamily="34" charset="0"/>
              </a:rPr>
              <a:t>structures. A </a:t>
            </a:r>
            <a:r>
              <a:rPr lang="en-US" sz="2000" dirty="0">
                <a:latin typeface="Arial" panose="020B0604020202020204" pitchFamily="34" charset="0"/>
                <a:cs typeface="Arial" panose="020B0604020202020204" pitchFamily="34" charset="0"/>
              </a:rPr>
              <a:t>few of the largest universities retain design staff as employees. </a:t>
            </a:r>
          </a:p>
          <a:p>
            <a:pPr marL="0" indent="0">
              <a:lnSpc>
                <a:spcPct val="150000"/>
              </a:lnSpc>
              <a:buNone/>
            </a:pPr>
            <a:r>
              <a:rPr lang="en-US" sz="2000" dirty="0" smtClean="0">
                <a:latin typeface="Arial" panose="020B0604020202020204" pitchFamily="34" charset="0"/>
                <a:cs typeface="Arial" panose="020B0604020202020204" pitchFamily="34" charset="0"/>
              </a:rPr>
              <a:t>Educational design </a:t>
            </a:r>
            <a:r>
              <a:rPr lang="en-US" sz="2000" dirty="0">
                <a:latin typeface="Arial" panose="020B0604020202020204" pitchFamily="34" charset="0"/>
                <a:cs typeface="Arial" panose="020B0604020202020204" pitchFamily="34" charset="0"/>
              </a:rPr>
              <a:t>work is challenging, because most projects must be designed as economically as possible while still providing interesting and functional environments. Compensation is by salary and the employee benefits are also very </a:t>
            </a:r>
            <a:r>
              <a:rPr lang="en-US" sz="2000" dirty="0" smtClean="0">
                <a:latin typeface="Arial" panose="020B0604020202020204" pitchFamily="34" charset="0"/>
                <a:cs typeface="Arial" panose="020B0604020202020204" pitchFamily="34" charset="0"/>
              </a:rPr>
              <a:t>good.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8347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0772"/>
            <a:ext cx="10515600" cy="5812555"/>
          </a:xfrm>
        </p:spPr>
        <p:txBody>
          <a:bodyPr>
            <a:normAutofit lnSpcReduction="10000"/>
          </a:bodyPr>
          <a:lstStyle/>
          <a:p>
            <a:pPr marL="0" indent="0">
              <a:buNone/>
            </a:pPr>
            <a:r>
              <a:rPr lang="en-US" dirty="0" smtClean="0">
                <a:solidFill>
                  <a:srgbClr val="C00000"/>
                </a:solidFill>
              </a:rPr>
              <a:t>Expectations</a:t>
            </a:r>
          </a:p>
          <a:p>
            <a:pPr marL="0" indent="0">
              <a:buNone/>
            </a:pPr>
            <a:endParaRPr lang="en-US" dirty="0"/>
          </a:p>
          <a:p>
            <a:pPr marL="0" indent="0">
              <a:lnSpc>
                <a:spcPct val="200000"/>
              </a:lnSpc>
              <a:buNone/>
            </a:pPr>
            <a:r>
              <a:rPr lang="en-US" sz="2000" dirty="0">
                <a:latin typeface="Arial" panose="020B0604020202020204" pitchFamily="34" charset="0"/>
                <a:cs typeface="Arial" panose="020B0604020202020204" pitchFamily="34" charset="0"/>
              </a:rPr>
              <a:t>As an employee, you are no doubt looking for opportunities that will </a:t>
            </a:r>
            <a:r>
              <a:rPr lang="en-US" sz="2000" dirty="0" smtClean="0">
                <a:latin typeface="Arial" panose="020B0604020202020204" pitchFamily="34" charset="0"/>
                <a:cs typeface="Arial" panose="020B0604020202020204" pitchFamily="34" charset="0"/>
              </a:rPr>
              <a:t>challenge you </a:t>
            </a:r>
            <a:r>
              <a:rPr lang="en-US" sz="2000" dirty="0">
                <a:latin typeface="Arial" panose="020B0604020202020204" pitchFamily="34" charset="0"/>
                <a:cs typeface="Arial" panose="020B0604020202020204" pitchFamily="34" charset="0"/>
              </a:rPr>
              <a:t>to use the design education you have recently completed. Truthfully, </a:t>
            </a:r>
            <a:r>
              <a:rPr lang="en-US" sz="2000" dirty="0" smtClean="0">
                <a:latin typeface="Arial" panose="020B0604020202020204" pitchFamily="34" charset="0"/>
                <a:cs typeface="Arial" panose="020B0604020202020204" pitchFamily="34" charset="0"/>
              </a:rPr>
              <a:t>your new </a:t>
            </a:r>
            <a:r>
              <a:rPr lang="en-US" sz="2000" dirty="0">
                <a:latin typeface="Arial" panose="020B0604020202020204" pitchFamily="34" charset="0"/>
                <a:cs typeface="Arial" panose="020B0604020202020204" pitchFamily="34" charset="0"/>
              </a:rPr>
              <a:t>bosses probably want to challenge you—and get the best possible work </a:t>
            </a:r>
            <a:r>
              <a:rPr lang="en-US" sz="2000" dirty="0" smtClean="0">
                <a:latin typeface="Arial" panose="020B0604020202020204" pitchFamily="34" charset="0"/>
                <a:cs typeface="Arial" panose="020B0604020202020204" pitchFamily="34" charset="0"/>
              </a:rPr>
              <a:t>out of </a:t>
            </a:r>
            <a:r>
              <a:rPr lang="en-US" sz="2000" dirty="0">
                <a:latin typeface="Arial" panose="020B0604020202020204" pitchFamily="34" charset="0"/>
                <a:cs typeface="Arial" panose="020B0604020202020204" pitchFamily="34" charset="0"/>
              </a:rPr>
              <a:t>their new employee investment—but they will not quite be ready to give </a:t>
            </a:r>
            <a:r>
              <a:rPr lang="en-US" sz="2000" dirty="0" smtClean="0">
                <a:latin typeface="Arial" panose="020B0604020202020204" pitchFamily="34" charset="0"/>
                <a:cs typeface="Arial" panose="020B0604020202020204" pitchFamily="34" charset="0"/>
              </a:rPr>
              <a:t>you the </a:t>
            </a:r>
            <a:r>
              <a:rPr lang="en-US" sz="2000" dirty="0">
                <a:latin typeface="Arial" panose="020B0604020202020204" pitchFamily="34" charset="0"/>
                <a:cs typeface="Arial" panose="020B0604020202020204" pitchFamily="34" charset="0"/>
              </a:rPr>
              <a:t>“keys to the Mercedes.” That simply means although you showed </a:t>
            </a:r>
            <a:r>
              <a:rPr lang="en-US" sz="2000" dirty="0" smtClean="0">
                <a:latin typeface="Arial" panose="020B0604020202020204" pitchFamily="34" charset="0"/>
                <a:cs typeface="Arial" panose="020B0604020202020204" pitchFamily="34" charset="0"/>
              </a:rPr>
              <a:t>them enough </a:t>
            </a:r>
            <a:r>
              <a:rPr lang="en-US" sz="2000" dirty="0">
                <a:latin typeface="Arial" panose="020B0604020202020204" pitchFamily="34" charset="0"/>
                <a:cs typeface="Arial" panose="020B0604020202020204" pitchFamily="34" charset="0"/>
              </a:rPr>
              <a:t>skills, knowledge, and enthusiasm to be hired to work at ABC </a:t>
            </a:r>
            <a:r>
              <a:rPr lang="en-US" sz="2000" dirty="0" smtClean="0">
                <a:latin typeface="Arial" panose="020B0604020202020204" pitchFamily="34" charset="0"/>
                <a:cs typeface="Arial" panose="020B0604020202020204" pitchFamily="34" charset="0"/>
              </a:rPr>
              <a:t>Design Studio</a:t>
            </a:r>
            <a:r>
              <a:rPr lang="en-US" sz="2000" dirty="0">
                <a:latin typeface="Arial" panose="020B0604020202020204" pitchFamily="34" charset="0"/>
                <a:cs typeface="Arial" panose="020B0604020202020204" pitchFamily="34" charset="0"/>
              </a:rPr>
              <a:t>, they are not ready to let you loose on clients or major projects.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5456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58135"/>
            <a:ext cx="10515600" cy="5643654"/>
          </a:xfrm>
        </p:spPr>
        <p:txBody>
          <a:bodyPr>
            <a:normAutofit/>
          </a:bodyPr>
          <a:lstStyle/>
          <a:p>
            <a:pPr marL="0" indent="0">
              <a:lnSpc>
                <a:spcPct val="150000"/>
              </a:lnSpc>
              <a:buNone/>
            </a:pPr>
            <a:r>
              <a:rPr lang="en-US" sz="2000" dirty="0">
                <a:latin typeface="Arial" panose="020B0604020202020204" pitchFamily="34" charset="0"/>
                <a:cs typeface="Arial" panose="020B0604020202020204" pitchFamily="34" charset="0"/>
              </a:rPr>
              <a:t>Your boss will be assigning you work responsibilities that might </a:t>
            </a:r>
            <a:r>
              <a:rPr lang="en-US" sz="2000" dirty="0" smtClean="0">
                <a:latin typeface="Arial" panose="020B0604020202020204" pitchFamily="34" charset="0"/>
                <a:cs typeface="Arial" panose="020B0604020202020204" pitchFamily="34" charset="0"/>
              </a:rPr>
              <a:t>even</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seem </a:t>
            </a:r>
            <a:r>
              <a:rPr lang="en-US" sz="2000" dirty="0">
                <a:latin typeface="Arial" panose="020B0604020202020204" pitchFamily="34" charset="0"/>
                <a:cs typeface="Arial" panose="020B0604020202020204" pitchFamily="34" charset="0"/>
              </a:rPr>
              <a:t>beneath your skill level. Just about everybody who has graduated from </a:t>
            </a:r>
            <a:r>
              <a:rPr lang="en-US" sz="2000" dirty="0" smtClean="0">
                <a:latin typeface="Arial" panose="020B0604020202020204" pitchFamily="34" charset="0"/>
                <a:cs typeface="Arial" panose="020B0604020202020204" pitchFamily="34" charset="0"/>
              </a:rPr>
              <a:t>an intense </a:t>
            </a:r>
            <a:r>
              <a:rPr lang="en-US" sz="2000" dirty="0">
                <a:latin typeface="Arial" panose="020B0604020202020204" pitchFamily="34" charset="0"/>
                <a:cs typeface="Arial" panose="020B0604020202020204" pitchFamily="34" charset="0"/>
              </a:rPr>
              <a:t>interior design program has thought to themselves in those first weeks</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I didn’t go to school to file price lists and brochures or clean up sample books</a:t>
            </a:r>
            <a:r>
              <a:rPr lang="en-US" sz="2000" dirty="0" smtClean="0">
                <a:latin typeface="Arial" panose="020B0604020202020204" pitchFamily="34" charset="0"/>
                <a:cs typeface="Arial" panose="020B0604020202020204" pitchFamily="34" charset="0"/>
              </a:rPr>
              <a:t>!” There </a:t>
            </a:r>
            <a:r>
              <a:rPr lang="en-US" sz="2000" dirty="0">
                <a:latin typeface="Arial" panose="020B0604020202020204" pitchFamily="34" charset="0"/>
                <a:cs typeface="Arial" panose="020B0604020202020204" pitchFamily="34" charset="0"/>
              </a:rPr>
              <a:t>is actually method to this task: it is an excellent way for the novice </a:t>
            </a:r>
            <a:r>
              <a:rPr lang="en-US" sz="2000" dirty="0" smtClean="0">
                <a:latin typeface="Arial" panose="020B0604020202020204" pitchFamily="34" charset="0"/>
                <a:cs typeface="Arial" panose="020B0604020202020204" pitchFamily="34" charset="0"/>
              </a:rPr>
              <a:t>to learn </a:t>
            </a:r>
            <a:r>
              <a:rPr lang="en-US" sz="2000" dirty="0">
                <a:latin typeface="Arial" panose="020B0604020202020204" pitchFamily="34" charset="0"/>
                <a:cs typeface="Arial" panose="020B0604020202020204" pitchFamily="34" charset="0"/>
              </a:rPr>
              <a:t>sources . . . and filing these things keeps the studio looking organized.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While projects are being processed, interior design work in most </a:t>
            </a:r>
            <a:r>
              <a:rPr lang="en-US" sz="2000" dirty="0" smtClean="0">
                <a:latin typeface="Arial" panose="020B0604020202020204" pitchFamily="34" charset="0"/>
                <a:cs typeface="Arial" panose="020B0604020202020204" pitchFamily="34" charset="0"/>
              </a:rPr>
              <a:t>studios and </a:t>
            </a:r>
            <a:r>
              <a:rPr lang="en-US" sz="2000" dirty="0">
                <a:latin typeface="Arial" panose="020B0604020202020204" pitchFamily="34" charset="0"/>
                <a:cs typeface="Arial" panose="020B0604020202020204" pitchFamily="34" charset="0"/>
              </a:rPr>
              <a:t>offices is intensely busy. The owner and senior designers are pushing </a:t>
            </a:r>
            <a:r>
              <a:rPr lang="en-US" sz="2000" dirty="0" smtClean="0">
                <a:latin typeface="Arial" panose="020B0604020202020204" pitchFamily="34" charset="0"/>
                <a:cs typeface="Arial" panose="020B0604020202020204" pitchFamily="34" charset="0"/>
              </a:rPr>
              <a:t>to prepare </a:t>
            </a:r>
            <a:r>
              <a:rPr lang="en-US" sz="2000" dirty="0">
                <a:latin typeface="Arial" panose="020B0604020202020204" pitchFamily="34" charset="0"/>
                <a:cs typeface="Arial" panose="020B0604020202020204" pitchFamily="34" charset="0"/>
              </a:rPr>
              <a:t>whatever design documents are needed for the projects on </a:t>
            </a:r>
            <a:r>
              <a:rPr lang="en-US" sz="2000" dirty="0" smtClean="0">
                <a:latin typeface="Arial" panose="020B0604020202020204" pitchFamily="34" charset="0"/>
                <a:cs typeface="Arial" panose="020B0604020202020204" pitchFamily="34" charset="0"/>
              </a:rPr>
              <a:t>the schedule </a:t>
            </a:r>
            <a:r>
              <a:rPr lang="en-US" sz="2000" dirty="0">
                <a:latin typeface="Arial" panose="020B0604020202020204" pitchFamily="34" charset="0"/>
                <a:cs typeface="Arial" panose="020B0604020202020204" pitchFamily="34" charset="0"/>
              </a:rPr>
              <a:t>board. Often decisions on specifications for the wide range of products used in a residential or commercial project have to be made quickly.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7598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4178"/>
            <a:ext cx="10515600" cy="5917391"/>
          </a:xfrm>
        </p:spPr>
        <p:txBody>
          <a:bodyPr>
            <a:normAutofit/>
          </a:bodyPr>
          <a:lstStyle/>
          <a:p>
            <a:pPr marL="0" indent="0">
              <a:lnSpc>
                <a:spcPct val="150000"/>
              </a:lnSpc>
              <a:buNone/>
            </a:pPr>
            <a:r>
              <a:rPr lang="en-US" sz="2000" dirty="0">
                <a:latin typeface="Arial" panose="020B0604020202020204" pitchFamily="34" charset="0"/>
                <a:cs typeface="Arial" panose="020B0604020202020204" pitchFamily="34" charset="0"/>
              </a:rPr>
              <a:t>It is perfectly reasonable for you to expect that the boss or </a:t>
            </a:r>
            <a:r>
              <a:rPr lang="en-US" sz="2000" dirty="0" smtClean="0">
                <a:latin typeface="Arial" panose="020B0604020202020204" pitchFamily="34" charset="0"/>
                <a:cs typeface="Arial" panose="020B0604020202020204" pitchFamily="34" charset="0"/>
              </a:rPr>
              <a:t>senior designers </a:t>
            </a:r>
            <a:r>
              <a:rPr lang="en-US" sz="2000" dirty="0">
                <a:latin typeface="Arial" panose="020B0604020202020204" pitchFamily="34" charset="0"/>
                <a:cs typeface="Arial" panose="020B0604020202020204" pitchFamily="34" charset="0"/>
              </a:rPr>
              <a:t>will spend time training you in the way the office does </a:t>
            </a:r>
            <a:r>
              <a:rPr lang="en-US" sz="2000" dirty="0" smtClean="0">
                <a:latin typeface="Arial" panose="020B0604020202020204" pitchFamily="34" charset="0"/>
                <a:cs typeface="Arial" panose="020B0604020202020204" pitchFamily="34" charset="0"/>
              </a:rPr>
              <a:t>projects.</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However</a:t>
            </a:r>
            <a:r>
              <a:rPr lang="en-US" sz="2000" dirty="0">
                <a:latin typeface="Arial" panose="020B0604020202020204" pitchFamily="34" charset="0"/>
                <a:cs typeface="Arial" panose="020B0604020202020204" pitchFamily="34" charset="0"/>
              </a:rPr>
              <a:t>, because of the speed at which design work must be done, </a:t>
            </a:r>
            <a:r>
              <a:rPr lang="en-US" sz="2000" dirty="0" smtClean="0">
                <a:latin typeface="Arial" panose="020B0604020202020204" pitchFamily="34" charset="0"/>
                <a:cs typeface="Arial" panose="020B0604020202020204" pitchFamily="34" charset="0"/>
              </a:rPr>
              <a:t>sometimes those </a:t>
            </a:r>
            <a:r>
              <a:rPr lang="en-US" sz="2000" dirty="0">
                <a:latin typeface="Arial" panose="020B0604020202020204" pitchFamily="34" charset="0"/>
                <a:cs typeface="Arial" panose="020B0604020202020204" pitchFamily="34" charset="0"/>
              </a:rPr>
              <a:t>experienced individuals don’t give much thought to their </a:t>
            </a:r>
            <a:r>
              <a:rPr lang="en-US" sz="2000" dirty="0" smtClean="0">
                <a:latin typeface="Arial" panose="020B0604020202020204" pitchFamily="34" charset="0"/>
                <a:cs typeface="Arial" panose="020B0604020202020204" pitchFamily="34" charset="0"/>
              </a:rPr>
              <a:t>training responsibilities</a:t>
            </a:r>
            <a:r>
              <a:rPr lang="en-US" sz="2000" dirty="0">
                <a:latin typeface="Arial" panose="020B0604020202020204" pitchFamily="34" charset="0"/>
                <a:cs typeface="Arial" panose="020B0604020202020204" pitchFamily="34" charset="0"/>
              </a:rPr>
              <a:t>. You need to ask questions, ask to be involved, ask how you </a:t>
            </a:r>
            <a:r>
              <a:rPr lang="en-US" sz="2000" dirty="0" smtClean="0">
                <a:latin typeface="Arial" panose="020B0604020202020204" pitchFamily="34" charset="0"/>
                <a:cs typeface="Arial" panose="020B0604020202020204" pitchFamily="34" charset="0"/>
              </a:rPr>
              <a:t>can help</a:t>
            </a:r>
            <a:r>
              <a:rPr lang="en-US" sz="2000" dirty="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pPr marL="0" indent="0">
              <a:lnSpc>
                <a:spcPct val="150000"/>
              </a:lnSpc>
              <a:buNone/>
            </a:pPr>
            <a:r>
              <a:rPr lang="en-US" sz="2000" dirty="0">
                <a:latin typeface="Arial" panose="020B0604020202020204" pitchFamily="34" charset="0"/>
                <a:cs typeface="Arial" panose="020B0604020202020204" pitchFamily="34" charset="0"/>
              </a:rPr>
              <a:t>Each office has its own particular way of doing things. Many </a:t>
            </a:r>
            <a:r>
              <a:rPr lang="en-US" sz="2000" dirty="0" smtClean="0">
                <a:latin typeface="Arial" panose="020B0604020202020204" pitchFamily="34" charset="0"/>
                <a:cs typeface="Arial" panose="020B0604020202020204" pitchFamily="34" charset="0"/>
              </a:rPr>
              <a:t>novice designers </a:t>
            </a:r>
            <a:r>
              <a:rPr lang="en-US" sz="2000" dirty="0">
                <a:latin typeface="Arial" panose="020B0604020202020204" pitchFamily="34" charset="0"/>
                <a:cs typeface="Arial" panose="020B0604020202020204" pitchFamily="34" charset="0"/>
              </a:rPr>
              <a:t>have found out that those ways are different from how they </a:t>
            </a:r>
            <a:r>
              <a:rPr lang="en-US" sz="2000" dirty="0" smtClean="0">
                <a:latin typeface="Arial" panose="020B0604020202020204" pitchFamily="34" charset="0"/>
                <a:cs typeface="Arial" panose="020B0604020202020204" pitchFamily="34" charset="0"/>
              </a:rPr>
              <a:t>were taught</a:t>
            </a:r>
            <a:r>
              <a:rPr lang="en-US" sz="2000" dirty="0">
                <a:latin typeface="Arial" panose="020B0604020202020204" pitchFamily="34" charset="0"/>
                <a:cs typeface="Arial" panose="020B0604020202020204" pitchFamily="34" charset="0"/>
              </a:rPr>
              <a:t>. It’s not that you were taught the wrong information or wrong skills. </a:t>
            </a:r>
            <a:r>
              <a:rPr lang="en-US" sz="2000" dirty="0" smtClean="0">
                <a:latin typeface="Arial" panose="020B0604020202020204" pitchFamily="34" charset="0"/>
                <a:cs typeface="Arial" panose="020B0604020202020204" pitchFamily="34" charset="0"/>
              </a:rPr>
              <a:t>It’s just </a:t>
            </a:r>
            <a:r>
              <a:rPr lang="en-US" sz="2000" dirty="0">
                <a:latin typeface="Arial" panose="020B0604020202020204" pitchFamily="34" charset="0"/>
                <a:cs typeface="Arial" panose="020B0604020202020204" pitchFamily="34" charset="0"/>
              </a:rPr>
              <a:t>that practicing designers learn shortcuts or techniques that are difficult </a:t>
            </a:r>
            <a:r>
              <a:rPr lang="en-US" sz="2000" dirty="0" smtClean="0">
                <a:latin typeface="Arial" panose="020B0604020202020204" pitchFamily="34" charset="0"/>
                <a:cs typeface="Arial" panose="020B0604020202020204" pitchFamily="34" charset="0"/>
              </a:rPr>
              <a:t>to incorporate </a:t>
            </a:r>
            <a:r>
              <a:rPr lang="en-US" sz="2000" dirty="0">
                <a:latin typeface="Arial" panose="020B0604020202020204" pitchFamily="34" charset="0"/>
                <a:cs typeface="Arial" panose="020B0604020202020204" pitchFamily="34" charset="0"/>
              </a:rPr>
              <a:t>into an educational program.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7606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1322"/>
            <a:ext cx="10515600" cy="5993106"/>
          </a:xfrm>
        </p:spPr>
        <p:txBody>
          <a:bodyPr>
            <a:normAutofit fontScale="77500" lnSpcReduction="20000"/>
          </a:bodyPr>
          <a:lstStyle/>
          <a:p>
            <a:pPr algn="just">
              <a:lnSpc>
                <a:spcPct val="170000"/>
              </a:lnSpc>
            </a:pPr>
            <a:r>
              <a:rPr lang="en-US" sz="2300" dirty="0"/>
              <a:t>One of the fascinating aspects of the interior design profession is the </a:t>
            </a:r>
            <a:r>
              <a:rPr lang="en-US" sz="2300" dirty="0" smtClean="0"/>
              <a:t>variety of </a:t>
            </a:r>
            <a:r>
              <a:rPr lang="en-US" sz="2300" dirty="0"/>
              <a:t>ways in which an individual can work in the field. Although many </a:t>
            </a:r>
            <a:r>
              <a:rPr lang="en-US" sz="2300" dirty="0" smtClean="0"/>
              <a:t>designers engage </a:t>
            </a:r>
            <a:r>
              <a:rPr lang="en-US" sz="2300" dirty="0"/>
              <a:t>in residential design, working in a commercial specialty is attractive </a:t>
            </a:r>
            <a:r>
              <a:rPr lang="en-US" sz="2300" dirty="0" smtClean="0"/>
              <a:t>for many </a:t>
            </a:r>
            <a:r>
              <a:rPr lang="en-US" sz="2300" dirty="0"/>
              <a:t>others. It is also fairly common for some designers to occasionally </a:t>
            </a:r>
            <a:r>
              <a:rPr lang="en-US" sz="2300" dirty="0" smtClean="0"/>
              <a:t>be “switch </a:t>
            </a:r>
            <a:r>
              <a:rPr lang="en-US" sz="2300" dirty="0"/>
              <a:t>hitters,” designing both residences and commercial </a:t>
            </a:r>
            <a:r>
              <a:rPr lang="en-US" sz="2300" dirty="0" smtClean="0"/>
              <a:t>spaces.</a:t>
            </a:r>
          </a:p>
          <a:p>
            <a:pPr algn="just">
              <a:lnSpc>
                <a:spcPct val="170000"/>
              </a:lnSpc>
            </a:pPr>
            <a:r>
              <a:rPr lang="en-US" sz="2300" dirty="0" smtClean="0"/>
              <a:t>Interior </a:t>
            </a:r>
            <a:r>
              <a:rPr lang="en-US" sz="2300" dirty="0"/>
              <a:t>designers also work in different ways. That is, some are </a:t>
            </a:r>
            <a:r>
              <a:rPr lang="en-US" sz="2300" dirty="0" smtClean="0"/>
              <a:t>fully involved </a:t>
            </a:r>
            <a:r>
              <a:rPr lang="en-US" sz="2300" dirty="0"/>
              <a:t>with clients and a project from programming through </a:t>
            </a:r>
            <a:r>
              <a:rPr lang="en-US" sz="2300" dirty="0" smtClean="0"/>
              <a:t>contract documents.</a:t>
            </a:r>
          </a:p>
          <a:p>
            <a:pPr>
              <a:lnSpc>
                <a:spcPct val="170000"/>
              </a:lnSpc>
            </a:pPr>
            <a:r>
              <a:rPr lang="en-US" sz="2300" dirty="0" smtClean="0">
                <a:latin typeface="Arial" panose="020B0604020202020204" pitchFamily="34" charset="0"/>
                <a:cs typeface="Arial" panose="020B0604020202020204" pitchFamily="34" charset="0"/>
              </a:rPr>
              <a:t>Some prefer </a:t>
            </a:r>
            <a:r>
              <a:rPr lang="en-US" sz="2300" dirty="0">
                <a:latin typeface="Arial" panose="020B0604020202020204" pitchFamily="34" charset="0"/>
                <a:cs typeface="Arial" panose="020B0604020202020204" pitchFamily="34" charset="0"/>
              </a:rPr>
              <a:t>the technical side of design rather than </a:t>
            </a:r>
            <a:r>
              <a:rPr lang="en-US" sz="2300" dirty="0" smtClean="0">
                <a:latin typeface="Arial" panose="020B0604020202020204" pitchFamily="34" charset="0"/>
                <a:cs typeface="Arial" panose="020B0604020202020204" pitchFamily="34" charset="0"/>
              </a:rPr>
              <a:t>working directly </a:t>
            </a:r>
            <a:r>
              <a:rPr lang="en-US" sz="2300" dirty="0">
                <a:latin typeface="Arial" panose="020B0604020202020204" pitchFamily="34" charset="0"/>
                <a:cs typeface="Arial" panose="020B0604020202020204" pitchFamily="34" charset="0"/>
              </a:rPr>
              <a:t>with </a:t>
            </a:r>
            <a:r>
              <a:rPr lang="en-US" sz="2300" dirty="0" smtClean="0">
                <a:latin typeface="Arial" panose="020B0604020202020204" pitchFamily="34" charset="0"/>
                <a:cs typeface="Arial" panose="020B0604020202020204" pitchFamily="34" charset="0"/>
              </a:rPr>
              <a:t>clients. And </a:t>
            </a:r>
            <a:r>
              <a:rPr lang="en-US" sz="2300" dirty="0">
                <a:latin typeface="Arial" panose="020B0604020202020204" pitchFamily="34" charset="0"/>
                <a:cs typeface="Arial" panose="020B0604020202020204" pitchFamily="34" charset="0"/>
              </a:rPr>
              <a:t>there are those who enjoy client interaction so </a:t>
            </a:r>
            <a:r>
              <a:rPr lang="en-US" sz="2300" dirty="0" smtClean="0">
                <a:latin typeface="Arial" panose="020B0604020202020204" pitchFamily="34" charset="0"/>
                <a:cs typeface="Arial" panose="020B0604020202020204" pitchFamily="34" charset="0"/>
              </a:rPr>
              <a:t>much that </a:t>
            </a:r>
            <a:r>
              <a:rPr lang="en-US" sz="2300" dirty="0">
                <a:latin typeface="Arial" panose="020B0604020202020204" pitchFamily="34" charset="0"/>
                <a:cs typeface="Arial" panose="020B0604020202020204" pitchFamily="34" charset="0"/>
              </a:rPr>
              <a:t>they move from performing space-planning tasks to selling and representation positions with stores or even manufacturers.</a:t>
            </a:r>
            <a:r>
              <a:rPr lang="en-US" sz="2300" dirty="0" smtClean="0">
                <a:latin typeface="Arial" panose="020B0604020202020204" pitchFamily="34" charset="0"/>
                <a:cs typeface="Arial" panose="020B0604020202020204" pitchFamily="34" charset="0"/>
              </a:rPr>
              <a:t> </a:t>
            </a:r>
          </a:p>
          <a:p>
            <a:pPr marL="0" indent="0" algn="just">
              <a:lnSpc>
                <a:spcPct val="170000"/>
              </a:lnSpc>
              <a:buNone/>
            </a:pP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endParaRPr lang="en-US" sz="2300" dirty="0" smtClean="0">
              <a:latin typeface="Arial" panose="020B0604020202020204" pitchFamily="34" charset="0"/>
              <a:cs typeface="Arial" panose="020B0604020202020204" pitchFamily="34" charset="0"/>
            </a:endParaRPr>
          </a:p>
          <a:p>
            <a:pPr marL="0" indent="0" algn="just">
              <a:lnSpc>
                <a:spcPct val="150000"/>
              </a:lnSpc>
              <a:buNone/>
            </a:pPr>
            <a:r>
              <a:rPr lang="en-US" sz="2000" dirty="0" smtClean="0"/>
              <a:t> </a:t>
            </a:r>
            <a:br>
              <a:rPr lang="en-US" sz="2000" dirty="0" smtClean="0"/>
            </a:br>
            <a:endParaRPr lang="en-US" sz="2000" dirty="0"/>
          </a:p>
        </p:txBody>
      </p:sp>
    </p:spTree>
    <p:extLst>
      <p:ext uri="{BB962C8B-B14F-4D97-AF65-F5344CB8AC3E}">
        <p14:creationId xmlns:p14="http://schemas.microsoft.com/office/powerpoint/2010/main" val="218085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9343"/>
            <a:ext cx="10515600" cy="5757620"/>
          </a:xfrm>
        </p:spPr>
        <p:txBody>
          <a:bodyPr>
            <a:normAutofit/>
          </a:bodyPr>
          <a:lstStyle/>
          <a:p>
            <a:pPr marL="0" indent="0">
              <a:buNone/>
            </a:pPr>
            <a:r>
              <a:rPr lang="en-US" u="sng" dirty="0" smtClean="0">
                <a:solidFill>
                  <a:srgbClr val="00B050"/>
                </a:solidFill>
              </a:rPr>
              <a:t>In a short statement:</a:t>
            </a:r>
          </a:p>
          <a:p>
            <a:pPr marL="0" indent="0">
              <a:buNone/>
            </a:pPr>
            <a:endParaRPr lang="en-US" dirty="0"/>
          </a:p>
          <a:p>
            <a:pPr marL="0" indent="0">
              <a:lnSpc>
                <a:spcPct val="150000"/>
              </a:lnSpc>
              <a:buNone/>
            </a:pPr>
            <a:r>
              <a:rPr lang="en-US" sz="2200" dirty="0"/>
              <a:t>As an entry-level interior designer, it is important to understand that </a:t>
            </a:r>
            <a:r>
              <a:rPr lang="en-US" sz="2200" dirty="0" smtClean="0"/>
              <a:t>job opportunities </a:t>
            </a:r>
            <a:r>
              <a:rPr lang="en-US" sz="2200" dirty="0"/>
              <a:t>will not be available to you unless you have the skills and </a:t>
            </a:r>
            <a:r>
              <a:rPr lang="en-US" sz="2200" dirty="0" smtClean="0"/>
              <a:t>knowledge gained </a:t>
            </a:r>
            <a:r>
              <a:rPr lang="en-US" sz="2200" dirty="0"/>
              <a:t>in an academic program. Nevertheless, you still have a lot to learn </a:t>
            </a:r>
            <a:r>
              <a:rPr lang="en-US" sz="2200" dirty="0" smtClean="0"/>
              <a:t>about doing </a:t>
            </a:r>
            <a:r>
              <a:rPr lang="en-US" sz="2200" dirty="0"/>
              <a:t>projects, professionalism, and meeting responsibilities related to </a:t>
            </a:r>
            <a:r>
              <a:rPr lang="en-US" sz="2200" dirty="0" smtClean="0"/>
              <a:t>working directly </a:t>
            </a:r>
            <a:r>
              <a:rPr lang="en-US" sz="2200" dirty="0"/>
              <a:t>with clients. Although you may be impatient to be given responsibility </a:t>
            </a:r>
            <a:r>
              <a:rPr lang="en-US" sz="2200" dirty="0" smtClean="0"/>
              <a:t>for designing </a:t>
            </a:r>
            <a:r>
              <a:rPr lang="en-US" sz="2200" dirty="0"/>
              <a:t>a project, it is important for you to understand that the time spent </a:t>
            </a:r>
            <a:r>
              <a:rPr lang="en-US" sz="2200" dirty="0" smtClean="0"/>
              <a:t>in learning on the </a:t>
            </a:r>
            <a:r>
              <a:rPr lang="en-US" sz="2200" dirty="0"/>
              <a:t>job is </a:t>
            </a:r>
            <a:r>
              <a:rPr lang="en-US" sz="2200" dirty="0" smtClean="0"/>
              <a:t>necessary to </a:t>
            </a:r>
            <a:r>
              <a:rPr lang="en-US" sz="2200" dirty="0"/>
              <a:t>help prevent </a:t>
            </a:r>
            <a:r>
              <a:rPr lang="en-US" sz="2200" dirty="0" smtClean="0"/>
              <a:t>you from making mistakes that can hurt </a:t>
            </a:r>
            <a:r>
              <a:rPr lang="en-US" sz="2200" dirty="0"/>
              <a:t>both your short-term and your long-term career. </a:t>
            </a:r>
            <a:br>
              <a:rPr lang="en-US" sz="2200" dirty="0"/>
            </a:br>
            <a:endParaRPr lang="en-US" sz="2200" dirty="0"/>
          </a:p>
        </p:txBody>
      </p:sp>
    </p:spTree>
    <p:extLst>
      <p:ext uri="{BB962C8B-B14F-4D97-AF65-F5344CB8AC3E}">
        <p14:creationId xmlns:p14="http://schemas.microsoft.com/office/powerpoint/2010/main" val="3719085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7256"/>
            <a:ext cx="10515600" cy="5655301"/>
          </a:xfrm>
        </p:spPr>
        <p:txBody>
          <a:bodyPr>
            <a:noAutofit/>
          </a:bodyPr>
          <a:lstStyle/>
          <a:p>
            <a:pPr marL="0" indent="0" algn="just">
              <a:lnSpc>
                <a:spcPct val="170000"/>
              </a:lnSpc>
              <a:buNone/>
            </a:pPr>
            <a:r>
              <a:rPr lang="en-US" sz="1600" b="1" dirty="0">
                <a:solidFill>
                  <a:srgbClr val="C00000"/>
                </a:solidFill>
              </a:rPr>
              <a:t>HOW DO DESIGNERS WORK</a:t>
            </a:r>
            <a:r>
              <a:rPr lang="en-US" sz="1600" b="1" dirty="0" smtClean="0">
                <a:solidFill>
                  <a:srgbClr val="C00000"/>
                </a:solidFill>
              </a:rPr>
              <a:t>?</a:t>
            </a:r>
          </a:p>
          <a:p>
            <a:pPr marL="0" indent="0" algn="just">
              <a:lnSpc>
                <a:spcPct val="170000"/>
              </a:lnSpc>
              <a:buNone/>
            </a:pPr>
            <a:r>
              <a:rPr lang="en-US" sz="1600" dirty="0" smtClean="0">
                <a:latin typeface="Arial" panose="020B0604020202020204" pitchFamily="34" charset="0"/>
                <a:cs typeface="Arial" panose="020B0604020202020204" pitchFamily="34" charset="0"/>
              </a:rPr>
              <a:t>There </a:t>
            </a:r>
            <a:r>
              <a:rPr lang="en-US" sz="1600" dirty="0">
                <a:latin typeface="Arial" panose="020B0604020202020204" pitchFamily="34" charset="0"/>
                <a:cs typeface="Arial" panose="020B0604020202020204" pitchFamily="34" charset="0"/>
              </a:rPr>
              <a:t>are many different ways to work in the interior design field. Some </a:t>
            </a:r>
            <a:r>
              <a:rPr lang="en-US" sz="1600" dirty="0" smtClean="0">
                <a:latin typeface="Arial" panose="020B0604020202020204" pitchFamily="34" charset="0"/>
                <a:cs typeface="Arial" panose="020B0604020202020204" pitchFamily="34" charset="0"/>
              </a:rPr>
              <a:t>of these </a:t>
            </a:r>
            <a:r>
              <a:rPr lang="en-US" sz="1600" dirty="0">
                <a:latin typeface="Arial" panose="020B0604020202020204" pitchFamily="34" charset="0"/>
                <a:cs typeface="Arial" panose="020B0604020202020204" pitchFamily="34" charset="0"/>
              </a:rPr>
              <a:t>will appeal to your creative side and some to technical prowess. </a:t>
            </a:r>
            <a:r>
              <a:rPr lang="en-US" sz="1600" dirty="0" smtClean="0">
                <a:latin typeface="Arial" panose="020B0604020202020204" pitchFamily="34" charset="0"/>
                <a:cs typeface="Arial" panose="020B0604020202020204" pitchFamily="34" charset="0"/>
              </a:rPr>
              <a:t>These descriptions </a:t>
            </a:r>
            <a:r>
              <a:rPr lang="en-US" sz="1600" dirty="0">
                <a:latin typeface="Arial" panose="020B0604020202020204" pitchFamily="34" charset="0"/>
                <a:cs typeface="Arial" panose="020B0604020202020204" pitchFamily="34" charset="0"/>
              </a:rPr>
              <a:t>begin </a:t>
            </a:r>
            <a:r>
              <a:rPr lang="en-US" sz="1600" dirty="0" smtClean="0">
                <a:latin typeface="Arial" panose="020B0604020202020204" pitchFamily="34" charset="0"/>
                <a:cs typeface="Arial" panose="020B0604020202020204" pitchFamily="34" charset="0"/>
              </a:rPr>
              <a:t>our clarification </a:t>
            </a:r>
            <a:r>
              <a:rPr lang="en-US" sz="1600" dirty="0">
                <a:latin typeface="Arial" panose="020B0604020202020204" pitchFamily="34" charset="0"/>
                <a:cs typeface="Arial" panose="020B0604020202020204" pitchFamily="34" charset="0"/>
              </a:rPr>
              <a:t>of the wide variety of career </a:t>
            </a:r>
            <a:r>
              <a:rPr lang="en-US" sz="1600" dirty="0" smtClean="0">
                <a:latin typeface="Arial" panose="020B0604020202020204" pitchFamily="34" charset="0"/>
                <a:cs typeface="Arial" panose="020B0604020202020204" pitchFamily="34" charset="0"/>
              </a:rPr>
              <a:t>opportunities in </a:t>
            </a:r>
            <a:r>
              <a:rPr lang="en-US" sz="1600" dirty="0">
                <a:latin typeface="Arial" panose="020B0604020202020204" pitchFamily="34" charset="0"/>
                <a:cs typeface="Arial" panose="020B0604020202020204" pitchFamily="34" charset="0"/>
              </a:rPr>
              <a:t>the interior design profession. The following is a basic description of </a:t>
            </a:r>
            <a:r>
              <a:rPr lang="en-US" sz="1600" dirty="0" smtClean="0">
                <a:latin typeface="Arial" panose="020B0604020202020204" pitchFamily="34" charset="0"/>
                <a:cs typeface="Arial" panose="020B0604020202020204" pitchFamily="34" charset="0"/>
              </a:rPr>
              <a:t>the ways </a:t>
            </a:r>
            <a:r>
              <a:rPr lang="en-US" sz="1600" dirty="0">
                <a:latin typeface="Arial" panose="020B0604020202020204" pitchFamily="34" charset="0"/>
                <a:cs typeface="Arial" panose="020B0604020202020204" pitchFamily="34" charset="0"/>
              </a:rPr>
              <a:t>designers work. </a:t>
            </a:r>
            <a:endParaRPr lang="en-US" sz="1600" dirty="0" smtClean="0">
              <a:latin typeface="Arial" panose="020B0604020202020204" pitchFamily="34" charset="0"/>
              <a:cs typeface="Arial" panose="020B0604020202020204" pitchFamily="34" charset="0"/>
            </a:endParaRPr>
          </a:p>
          <a:p>
            <a:pPr marL="0" indent="0" algn="just">
              <a:lnSpc>
                <a:spcPct val="170000"/>
              </a:lnSpc>
              <a:buNone/>
            </a:pPr>
            <a:endParaRPr lang="en-US" sz="1600" dirty="0" smtClean="0">
              <a:latin typeface="Arial" panose="020B0604020202020204" pitchFamily="34" charset="0"/>
              <a:cs typeface="Arial" panose="020B0604020202020204" pitchFamily="34" charset="0"/>
            </a:endParaRPr>
          </a:p>
          <a:p>
            <a:pPr>
              <a:lnSpc>
                <a:spcPct val="170000"/>
              </a:lnSpc>
            </a:pPr>
            <a:r>
              <a:rPr lang="en-US" sz="1800" i="1" dirty="0">
                <a:solidFill>
                  <a:schemeClr val="accent1"/>
                </a:solidFill>
              </a:rPr>
              <a:t>“On-the-Boards” Responsibility </a:t>
            </a:r>
            <a:endParaRPr lang="en-US" sz="1800" i="1" dirty="0" smtClean="0">
              <a:solidFill>
                <a:schemeClr val="accent1"/>
              </a:solidFill>
            </a:endParaRPr>
          </a:p>
          <a:p>
            <a:pPr marL="0" indent="0">
              <a:lnSpc>
                <a:spcPct val="170000"/>
              </a:lnSpc>
              <a:buNone/>
            </a:pPr>
            <a:r>
              <a:rPr lang="en-US" sz="1600" dirty="0">
                <a:latin typeface="Arial" panose="020B0604020202020204" pitchFamily="34" charset="0"/>
                <a:cs typeface="Arial" panose="020B0604020202020204" pitchFamily="34" charset="0"/>
              </a:rPr>
              <a:t>The term on the boards is an old one used by many interior designers to </a:t>
            </a:r>
            <a:r>
              <a:rPr lang="en-US" sz="1600" dirty="0" smtClean="0">
                <a:latin typeface="Arial" panose="020B0604020202020204" pitchFamily="34" charset="0"/>
                <a:cs typeface="Arial" panose="020B0604020202020204" pitchFamily="34" charset="0"/>
              </a:rPr>
              <a:t>refer to </a:t>
            </a:r>
            <a:r>
              <a:rPr lang="en-US" sz="1600" dirty="0">
                <a:latin typeface="Arial" panose="020B0604020202020204" pitchFamily="34" charset="0"/>
                <a:cs typeface="Arial" panose="020B0604020202020204" pitchFamily="34" charset="0"/>
              </a:rPr>
              <a:t>the traditional tasks of doing a project. Being on the boards means </a:t>
            </a:r>
            <a:r>
              <a:rPr lang="en-US" sz="1600" dirty="0" smtClean="0">
                <a:latin typeface="Arial" panose="020B0604020202020204" pitchFamily="34" charset="0"/>
                <a:cs typeface="Arial" panose="020B0604020202020204" pitchFamily="34" charset="0"/>
              </a:rPr>
              <a:t>that the </a:t>
            </a:r>
            <a:r>
              <a:rPr lang="en-US" sz="1600" dirty="0">
                <a:latin typeface="Arial" panose="020B0604020202020204" pitchFamily="34" charset="0"/>
                <a:cs typeface="Arial" panose="020B0604020202020204" pitchFamily="34" charset="0"/>
              </a:rPr>
              <a:t>designer spends a significant amount of time preparing space plans, construction drawings, and other design documents utilizing a drafting </a:t>
            </a:r>
            <a:r>
              <a:rPr lang="en-US" sz="1600" dirty="0" smtClean="0">
                <a:latin typeface="Arial" panose="020B0604020202020204" pitchFamily="34" charset="0"/>
                <a:cs typeface="Arial" panose="020B0604020202020204" pitchFamily="34" charset="0"/>
              </a:rPr>
              <a:t>board.</a:t>
            </a:r>
          </a:p>
          <a:p>
            <a:pPr marL="0" indent="0">
              <a:lnSpc>
                <a:spcPct val="170000"/>
              </a:lnSpc>
              <a:buNone/>
            </a:pPr>
            <a:r>
              <a:rPr lang="en-US" sz="1600" dirty="0" smtClean="0">
                <a:latin typeface="Arial" panose="020B0604020202020204" pitchFamily="34" charset="0"/>
                <a:cs typeface="Arial" panose="020B0604020202020204" pitchFamily="34" charset="0"/>
              </a:rPr>
              <a:t>Of </a:t>
            </a:r>
            <a:r>
              <a:rPr lang="en-US" sz="1600" dirty="0">
                <a:latin typeface="Arial" panose="020B0604020202020204" pitchFamily="34" charset="0"/>
                <a:cs typeface="Arial" panose="020B0604020202020204" pitchFamily="34" charset="0"/>
              </a:rPr>
              <a:t>course, today the on-the-boards designer is working with a computer </a:t>
            </a:r>
            <a:r>
              <a:rPr lang="en-US" sz="1600" dirty="0" smtClean="0">
                <a:latin typeface="Arial" panose="020B0604020202020204" pitchFamily="34" charset="0"/>
                <a:cs typeface="Arial" panose="020B0604020202020204" pitchFamily="34" charset="0"/>
              </a:rPr>
              <a:t>rather than </a:t>
            </a:r>
            <a:r>
              <a:rPr lang="en-US" sz="1600" dirty="0">
                <a:latin typeface="Arial" panose="020B0604020202020204" pitchFamily="34" charset="0"/>
                <a:cs typeface="Arial" panose="020B0604020202020204" pitchFamily="34" charset="0"/>
              </a:rPr>
              <a:t>paper-and-pencil drawing and drafting</a:t>
            </a:r>
            <a:r>
              <a:rPr lang="en-US" sz="1600" dirty="0" smtClean="0">
                <a:latin typeface="Arial" panose="020B0604020202020204" pitchFamily="34" charset="0"/>
                <a:cs typeface="Arial" panose="020B0604020202020204" pitchFamily="34" charset="0"/>
              </a:rPr>
              <a:t>.</a:t>
            </a:r>
          </a:p>
          <a:p>
            <a:pPr marL="0" indent="0" algn="just">
              <a:lnSpc>
                <a:spcPct val="170000"/>
              </a:lnSpc>
              <a:buNone/>
            </a:pPr>
            <a:endParaRPr lang="en-US" sz="1600" dirty="0" smtClean="0">
              <a:latin typeface="Arial" panose="020B0604020202020204" pitchFamily="34" charset="0"/>
              <a:cs typeface="Arial" panose="020B0604020202020204" pitchFamily="34" charset="0"/>
            </a:endParaRPr>
          </a:p>
          <a:p>
            <a:pPr marL="0" indent="0" algn="just">
              <a:lnSpc>
                <a:spcPct val="170000"/>
              </a:lnSpc>
              <a:buNone/>
            </a:pP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t/>
            </a:r>
            <a:br>
              <a:rPr lang="en-US" sz="1600" dirty="0"/>
            </a:br>
            <a:r>
              <a:rPr lang="en-US" sz="1600" i="1" dirty="0"/>
              <a:t/>
            </a:r>
            <a:br>
              <a:rPr lang="en-US" sz="1600" i="1" dirty="0"/>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0908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8354"/>
            <a:ext cx="10515600" cy="4443868"/>
          </a:xfrm>
        </p:spPr>
        <p:txBody>
          <a:bodyPr>
            <a:normAutofit fontScale="25000" lnSpcReduction="20000"/>
          </a:bodyPr>
          <a:lstStyle/>
          <a:p>
            <a:pPr>
              <a:lnSpc>
                <a:spcPct val="220000"/>
              </a:lnSpc>
            </a:pPr>
            <a:r>
              <a:rPr lang="en-US" sz="8000" i="1" dirty="0">
                <a:solidFill>
                  <a:schemeClr val="accent1"/>
                </a:solidFill>
                <a:latin typeface="Arial" panose="020B0604020202020204" pitchFamily="34" charset="0"/>
                <a:cs typeface="Arial" panose="020B0604020202020204" pitchFamily="34" charset="0"/>
              </a:rPr>
              <a:t>Selling Responsibility </a:t>
            </a:r>
            <a:endParaRPr lang="en-US" sz="8000" i="1" dirty="0" smtClean="0">
              <a:solidFill>
                <a:schemeClr val="accent1"/>
              </a:solidFill>
              <a:latin typeface="Arial" panose="020B0604020202020204" pitchFamily="34" charset="0"/>
              <a:cs typeface="Arial" panose="020B0604020202020204" pitchFamily="34" charset="0"/>
            </a:endParaRPr>
          </a:p>
          <a:p>
            <a:pPr marL="0" indent="0" algn="just">
              <a:lnSpc>
                <a:spcPct val="170000"/>
              </a:lnSpc>
              <a:buNone/>
            </a:pPr>
            <a:r>
              <a:rPr lang="en-US" sz="8000" dirty="0"/>
              <a:t>Many positions in interior design require a certain amount of selling responsibility. In fact, it might be argued that all positions require the ability to </a:t>
            </a:r>
            <a:r>
              <a:rPr lang="en-US" sz="8000" dirty="0" smtClean="0"/>
              <a:t>sell.</a:t>
            </a:r>
          </a:p>
          <a:p>
            <a:pPr marL="0" indent="0" algn="just">
              <a:lnSpc>
                <a:spcPct val="170000"/>
              </a:lnSpc>
              <a:buNone/>
            </a:pPr>
            <a:r>
              <a:rPr lang="en-US" sz="8000" dirty="0" smtClean="0"/>
              <a:t>Selling </a:t>
            </a:r>
            <a:r>
              <a:rPr lang="en-US" sz="8000" dirty="0"/>
              <a:t>responsibility starts with the job interview with an employer. </a:t>
            </a:r>
            <a:r>
              <a:rPr lang="en-US" sz="8000" dirty="0" smtClean="0"/>
              <a:t>Designers must </a:t>
            </a:r>
            <a:r>
              <a:rPr lang="en-US" sz="8000" dirty="0"/>
              <a:t>then “sell” themselves to prospective clients as they attempt to be hired </a:t>
            </a:r>
            <a:r>
              <a:rPr lang="en-US" sz="8000" dirty="0" smtClean="0"/>
              <a:t>by the client. Selling </a:t>
            </a:r>
            <a:r>
              <a:rPr lang="en-US" sz="8000" dirty="0"/>
              <a:t>also occurs as designers sell their design ideas to the client </a:t>
            </a:r>
            <a:r>
              <a:rPr lang="en-US" sz="8000" dirty="0" smtClean="0"/>
              <a:t>as the </a:t>
            </a:r>
            <a:r>
              <a:rPr lang="en-US" sz="8000" dirty="0"/>
              <a:t>project progresses. </a:t>
            </a:r>
            <a:endParaRPr lang="en-US" sz="8000" dirty="0" smtClean="0"/>
          </a:p>
          <a:p>
            <a:pPr marL="0" indent="0">
              <a:lnSpc>
                <a:spcPct val="170000"/>
              </a:lnSpc>
              <a:buNone/>
            </a:pPr>
            <a:r>
              <a:rPr lang="en-US" sz="8000" dirty="0">
                <a:latin typeface="Arial" panose="020B0604020202020204" pitchFamily="34" charset="0"/>
                <a:cs typeface="Arial" panose="020B0604020202020204" pitchFamily="34" charset="0"/>
              </a:rPr>
              <a:t>Selling responsibility positions are usually compensated by a </a:t>
            </a:r>
            <a:r>
              <a:rPr lang="en-US" sz="8000" dirty="0" smtClean="0">
                <a:latin typeface="Arial" panose="020B0604020202020204" pitchFamily="34" charset="0"/>
                <a:cs typeface="Arial" panose="020B0604020202020204" pitchFamily="34" charset="0"/>
              </a:rPr>
              <a:t>commission on each sale rather than a salary. A salary is a fixed payment per hour, week, or</a:t>
            </a: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month</a:t>
            </a:r>
            <a:r>
              <a:rPr lang="en-US" sz="8000" dirty="0">
                <a:latin typeface="Arial" panose="020B0604020202020204" pitchFamily="34" charset="0"/>
                <a:cs typeface="Arial" panose="020B0604020202020204" pitchFamily="34" charset="0"/>
              </a:rPr>
              <a:t>, whereas a commission is a flexible amount based in some way on </a:t>
            </a:r>
            <a:r>
              <a:rPr lang="en-US" sz="8000" dirty="0" smtClean="0">
                <a:latin typeface="Arial" panose="020B0604020202020204" pitchFamily="34" charset="0"/>
                <a:cs typeface="Arial" panose="020B0604020202020204" pitchFamily="34" charset="0"/>
              </a:rPr>
              <a:t>the</a:t>
            </a: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amount </a:t>
            </a:r>
            <a:r>
              <a:rPr lang="en-US" sz="8000" dirty="0">
                <a:latin typeface="Arial" panose="020B0604020202020204" pitchFamily="34" charset="0"/>
                <a:cs typeface="Arial" panose="020B0604020202020204" pitchFamily="34" charset="0"/>
              </a:rPr>
              <a:t>and dollar value of products sold</a:t>
            </a:r>
            <a:r>
              <a:rPr lang="en-US" sz="8000" dirty="0" smtClean="0">
                <a:latin typeface="Arial" panose="020B0604020202020204" pitchFamily="34" charset="0"/>
                <a:cs typeface="Arial" panose="020B0604020202020204" pitchFamily="34" charset="0"/>
              </a:rPr>
              <a:t>.</a:t>
            </a:r>
          </a:p>
          <a:p>
            <a:pPr marL="0" indent="0" algn="just">
              <a:lnSpc>
                <a:spcPct val="120000"/>
              </a:lnSpc>
              <a:buNone/>
            </a:pPr>
            <a:r>
              <a:rPr lang="en-US" sz="8000" dirty="0" smtClean="0">
                <a:latin typeface="Arial" panose="020B0604020202020204" pitchFamily="34" charset="0"/>
                <a:cs typeface="Arial" panose="020B0604020202020204" pitchFamily="34" charset="0"/>
              </a:rPr>
              <a:t> </a:t>
            </a:r>
            <a:r>
              <a:rPr lang="en-US" sz="8000" dirty="0">
                <a:latin typeface="Arial" panose="020B0604020202020204" pitchFamily="34" charset="0"/>
                <a:cs typeface="Arial" panose="020B0604020202020204" pitchFamily="34" charset="0"/>
              </a:rPr>
              <a:t/>
            </a:r>
            <a:br>
              <a:rPr lang="en-US" sz="8000" dirty="0">
                <a:latin typeface="Arial" panose="020B0604020202020204" pitchFamily="34" charset="0"/>
                <a:cs typeface="Arial" panose="020B0604020202020204" pitchFamily="34" charset="0"/>
              </a:rPr>
            </a:br>
            <a:endParaRPr lang="en-US" sz="8000" dirty="0" smtClean="0">
              <a:latin typeface="Arial" panose="020B0604020202020204" pitchFamily="34" charset="0"/>
              <a:cs typeface="Arial" panose="020B0604020202020204" pitchFamily="34" charset="0"/>
            </a:endParaRPr>
          </a:p>
          <a:p>
            <a:pPr marL="0" indent="0" algn="just">
              <a:lnSpc>
                <a:spcPct val="220000"/>
              </a:lnSpc>
              <a:buNone/>
            </a:pPr>
            <a:r>
              <a:rPr lang="en-US" sz="2000" dirty="0"/>
              <a:t/>
            </a:r>
            <a:br>
              <a:rPr lang="en-US" sz="2000" dirty="0"/>
            </a:br>
            <a:r>
              <a:rPr lang="en-US" sz="2000" dirty="0"/>
              <a:t/>
            </a:r>
            <a:br>
              <a:rPr lang="en-US" sz="2000" dirty="0"/>
            </a:br>
            <a:endParaRPr lang="en-US" sz="2000" dirty="0"/>
          </a:p>
        </p:txBody>
      </p:sp>
    </p:spTree>
    <p:extLst>
      <p:ext uri="{BB962C8B-B14F-4D97-AF65-F5344CB8AC3E}">
        <p14:creationId xmlns:p14="http://schemas.microsoft.com/office/powerpoint/2010/main" val="1178724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6596"/>
            <a:ext cx="10515600" cy="5806731"/>
          </a:xfrm>
        </p:spPr>
        <p:txBody>
          <a:bodyPr>
            <a:normAutofit fontScale="85000" lnSpcReduction="10000"/>
          </a:bodyPr>
          <a:lstStyle/>
          <a:p>
            <a:r>
              <a:rPr lang="en-US" i="1" dirty="0">
                <a:solidFill>
                  <a:schemeClr val="accent1"/>
                </a:solidFill>
              </a:rPr>
              <a:t>Freelance Consulting </a:t>
            </a:r>
            <a:r>
              <a:rPr lang="en-US" dirty="0"/>
              <a:t/>
            </a:r>
            <a:br>
              <a:rPr lang="en-US" dirty="0"/>
            </a:br>
            <a:endParaRPr lang="en-US" dirty="0" smtClean="0"/>
          </a:p>
          <a:p>
            <a:pPr marL="0" indent="0">
              <a:lnSpc>
                <a:spcPct val="150000"/>
              </a:lnSpc>
              <a:buNone/>
            </a:pPr>
            <a:r>
              <a:rPr lang="en-US" sz="2200" dirty="0">
                <a:latin typeface="Arial" panose="020B0604020202020204" pitchFamily="34" charset="0"/>
                <a:cs typeface="Arial" panose="020B0604020202020204" pitchFamily="34" charset="0"/>
              </a:rPr>
              <a:t>Designers who have gained experience in interior design may decide to </a:t>
            </a:r>
            <a:r>
              <a:rPr lang="en-US" sz="2200" dirty="0" smtClean="0">
                <a:latin typeface="Arial" panose="020B0604020202020204" pitchFamily="34" charset="0"/>
                <a:cs typeface="Arial" panose="020B0604020202020204" pitchFamily="34" charset="0"/>
              </a:rPr>
              <a:t>become freelance </a:t>
            </a:r>
            <a:r>
              <a:rPr lang="en-US" sz="2200" dirty="0">
                <a:latin typeface="Arial" panose="020B0604020202020204" pitchFamily="34" charset="0"/>
                <a:cs typeface="Arial" panose="020B0604020202020204" pitchFamily="34" charset="0"/>
              </a:rPr>
              <a:t>designers/consultants. It could be argued that a sole </a:t>
            </a:r>
            <a:r>
              <a:rPr lang="en-US" sz="2200" dirty="0" smtClean="0">
                <a:latin typeface="Arial" panose="020B0604020202020204" pitchFamily="34" charset="0"/>
                <a:cs typeface="Arial" panose="020B0604020202020204" pitchFamily="34" charset="0"/>
              </a:rPr>
              <a:t>practitioner designer </a:t>
            </a:r>
            <a:r>
              <a:rPr lang="en-US" sz="2200" dirty="0">
                <a:latin typeface="Arial" panose="020B0604020202020204" pitchFamily="34" charset="0"/>
                <a:cs typeface="Arial" panose="020B0604020202020204" pitchFamily="34" charset="0"/>
              </a:rPr>
              <a:t>is a freelance designer. For our purposes, however, this </a:t>
            </a:r>
            <a:r>
              <a:rPr lang="en-US" sz="2200" dirty="0" smtClean="0">
                <a:latin typeface="Arial" panose="020B0604020202020204" pitchFamily="34" charset="0"/>
                <a:cs typeface="Arial" panose="020B0604020202020204" pitchFamily="34" charset="0"/>
              </a:rPr>
              <a:t>discussion refers </a:t>
            </a:r>
            <a:r>
              <a:rPr lang="en-US" sz="2200" dirty="0">
                <a:latin typeface="Arial" panose="020B0604020202020204" pitchFamily="34" charset="0"/>
                <a:cs typeface="Arial" panose="020B0604020202020204" pitchFamily="34" charset="0"/>
              </a:rPr>
              <a:t>to designers who work irregular hours, not necessarily full time, and </a:t>
            </a:r>
            <a:r>
              <a:rPr lang="en-US" sz="2200" dirty="0" smtClean="0">
                <a:latin typeface="Arial" panose="020B0604020202020204" pitchFamily="34" charset="0"/>
                <a:cs typeface="Arial" panose="020B0604020202020204" pitchFamily="34" charset="0"/>
              </a:rPr>
              <a:t>not directly </a:t>
            </a:r>
            <a:r>
              <a:rPr lang="en-US" sz="2200" dirty="0">
                <a:latin typeface="Arial" panose="020B0604020202020204" pitchFamily="34" charset="0"/>
                <a:cs typeface="Arial" panose="020B0604020202020204" pitchFamily="34" charset="0"/>
              </a:rPr>
              <a:t>for end-user clients such as a home owner or commercial space owner. </a:t>
            </a:r>
            <a:endParaRPr lang="en-US" sz="2200" dirty="0" smtClean="0">
              <a:latin typeface="Arial" panose="020B0604020202020204" pitchFamily="34" charset="0"/>
              <a:cs typeface="Arial" panose="020B0604020202020204" pitchFamily="34" charset="0"/>
            </a:endParaRPr>
          </a:p>
          <a:p>
            <a:pPr marL="0" indent="0">
              <a:lnSpc>
                <a:spcPct val="150000"/>
              </a:lnSpc>
              <a:buNone/>
            </a:pPr>
            <a:r>
              <a:rPr lang="en-US" sz="2200" dirty="0">
                <a:latin typeface="Arial" panose="020B0604020202020204" pitchFamily="34" charset="0"/>
                <a:cs typeface="Arial" panose="020B0604020202020204" pitchFamily="34" charset="0"/>
              </a:rPr>
              <a:t>This type of freelance consultant enjoys variety and does not want to </a:t>
            </a:r>
            <a:r>
              <a:rPr lang="en-US" sz="2200" dirty="0" smtClean="0">
                <a:latin typeface="Arial" panose="020B0604020202020204" pitchFamily="34" charset="0"/>
                <a:cs typeface="Arial" panose="020B0604020202020204" pitchFamily="34" charset="0"/>
              </a:rPr>
              <a:t>work</a:t>
            </a: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full </a:t>
            </a:r>
            <a:r>
              <a:rPr lang="en-US" sz="2200" dirty="0">
                <a:latin typeface="Arial" panose="020B0604020202020204" pitchFamily="34" charset="0"/>
                <a:cs typeface="Arial" panose="020B0604020202020204" pitchFamily="34" charset="0"/>
              </a:rPr>
              <a:t>time. The Internet allows freelancers to work on a global basis if they </a:t>
            </a:r>
            <a:r>
              <a:rPr lang="en-US" sz="2200" dirty="0" smtClean="0">
                <a:latin typeface="Arial" panose="020B0604020202020204" pitchFamily="34" charset="0"/>
                <a:cs typeface="Arial" panose="020B0604020202020204" pitchFamily="34" charset="0"/>
              </a:rPr>
              <a:t>so choose</a:t>
            </a:r>
            <a:r>
              <a:rPr lang="en-US" sz="2200" dirty="0">
                <a:latin typeface="Arial" panose="020B0604020202020204" pitchFamily="34" charset="0"/>
                <a:cs typeface="Arial" panose="020B0604020202020204" pitchFamily="34" charset="0"/>
              </a:rPr>
              <a:t>. It is unusual for the freelance consultant to have employees. Drawbacks include an irregular income, as work comes at an unsteady pace. </a:t>
            </a:r>
            <a:r>
              <a:rPr lang="en-US" sz="2200" dirty="0" smtClean="0">
                <a:latin typeface="Arial" panose="020B0604020202020204" pitchFamily="34" charset="0"/>
                <a:cs typeface="Arial" panose="020B0604020202020204" pitchFamily="34" charset="0"/>
              </a:rPr>
              <a:t>These individuals </a:t>
            </a:r>
            <a:r>
              <a:rPr lang="en-US" sz="2200" dirty="0">
                <a:latin typeface="Arial" panose="020B0604020202020204" pitchFamily="34" charset="0"/>
                <a:cs typeface="Arial" panose="020B0604020202020204" pitchFamily="34" charset="0"/>
              </a:rPr>
              <a:t>must also pay their own working benefits, taxes on income, </a:t>
            </a:r>
            <a:r>
              <a:rPr lang="en-US" sz="2200" dirty="0" smtClean="0">
                <a:latin typeface="Arial" panose="020B0604020202020204" pitchFamily="34" charset="0"/>
                <a:cs typeface="Arial" panose="020B0604020202020204" pitchFamily="34" charset="0"/>
              </a:rPr>
              <a:t>and have </a:t>
            </a:r>
            <a:r>
              <a:rPr lang="en-US" sz="2200" dirty="0">
                <a:latin typeface="Arial" panose="020B0604020202020204" pitchFamily="34" charset="0"/>
                <a:cs typeface="Arial" panose="020B0604020202020204" pitchFamily="34" charset="0"/>
              </a:rPr>
              <a:t>the self-discipline to work to the extent required for each consulting job.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r>
            <a:br>
              <a:rPr lang="en-US" sz="2200" dirty="0">
                <a:latin typeface="Arial" panose="020B0604020202020204" pitchFamily="34" charset="0"/>
                <a:cs typeface="Arial" panose="020B0604020202020204" pitchFamily="34" charset="0"/>
              </a:rPr>
            </a:br>
            <a:endParaRPr lang="en-US" sz="2200" dirty="0" smtClean="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37527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6596"/>
            <a:ext cx="10515600" cy="5771786"/>
          </a:xfrm>
        </p:spPr>
        <p:txBody>
          <a:bodyPr>
            <a:normAutofit fontScale="85000" lnSpcReduction="10000"/>
          </a:bodyPr>
          <a:lstStyle/>
          <a:p>
            <a:r>
              <a:rPr lang="en-US" sz="2600" i="1" dirty="0">
                <a:solidFill>
                  <a:schemeClr val="accent1"/>
                </a:solidFill>
              </a:rPr>
              <a:t>Management</a:t>
            </a:r>
            <a:r>
              <a:rPr lang="en-US" dirty="0"/>
              <a:t> </a:t>
            </a:r>
            <a:br>
              <a:rPr lang="en-US" dirty="0"/>
            </a:br>
            <a:endParaRPr lang="en-US" dirty="0" smtClean="0"/>
          </a:p>
          <a:p>
            <a:pPr marL="0" indent="0" algn="just">
              <a:lnSpc>
                <a:spcPct val="150000"/>
              </a:lnSpc>
              <a:buNone/>
            </a:pPr>
            <a:r>
              <a:rPr lang="en-US" sz="2000" dirty="0">
                <a:latin typeface="Arial" panose="020B0604020202020204" pitchFamily="34" charset="0"/>
                <a:cs typeface="Arial" panose="020B0604020202020204" pitchFamily="34" charset="0"/>
              </a:rPr>
              <a:t>Interior designers also work as managers in design industry businesses. </a:t>
            </a:r>
            <a:r>
              <a:rPr lang="en-US" sz="2000" dirty="0" smtClean="0">
                <a:latin typeface="Arial" panose="020B0604020202020204" pitchFamily="34" charset="0"/>
                <a:cs typeface="Arial" panose="020B0604020202020204" pitchFamily="34" charset="0"/>
              </a:rPr>
              <a:t>An individual </a:t>
            </a:r>
            <a:r>
              <a:rPr lang="en-US" sz="2000" dirty="0">
                <a:latin typeface="Arial" panose="020B0604020202020204" pitchFamily="34" charset="0"/>
                <a:cs typeface="Arial" panose="020B0604020202020204" pitchFamily="34" charset="0"/>
              </a:rPr>
              <a:t>might be the design director with an interior design or </a:t>
            </a:r>
            <a:r>
              <a:rPr lang="en-US" sz="2000" dirty="0" smtClean="0">
                <a:latin typeface="Arial" panose="020B0604020202020204" pitchFamily="34" charset="0"/>
                <a:cs typeface="Arial" panose="020B0604020202020204" pitchFamily="34" charset="0"/>
              </a:rPr>
              <a:t>architectural office</a:t>
            </a:r>
            <a:r>
              <a:rPr lang="en-US" sz="2000" dirty="0">
                <a:latin typeface="Arial" panose="020B0604020202020204" pitchFamily="34" charset="0"/>
                <a:cs typeface="Arial" panose="020B0604020202020204" pitchFamily="34" charset="0"/>
              </a:rPr>
              <a:t>, supervising a design staff. </a:t>
            </a:r>
            <a:r>
              <a:rPr lang="en-US" sz="2000" dirty="0" smtClean="0">
                <a:latin typeface="Arial" panose="020B0604020202020204" pitchFamily="34" charset="0"/>
                <a:cs typeface="Arial" panose="020B0604020202020204" pitchFamily="34" charset="0"/>
              </a:rPr>
              <a:t>She/he </a:t>
            </a:r>
            <a:r>
              <a:rPr lang="en-US" sz="2000" dirty="0">
                <a:latin typeface="Arial" panose="020B0604020202020204" pitchFamily="34" charset="0"/>
                <a:cs typeface="Arial" panose="020B0604020202020204" pitchFamily="34" charset="0"/>
              </a:rPr>
              <a:t>might be the manager of the design staff in </a:t>
            </a:r>
            <a:r>
              <a:rPr lang="en-US" sz="2000" dirty="0" smtClean="0">
                <a:latin typeface="Arial" panose="020B0604020202020204" pitchFamily="34" charset="0"/>
                <a:cs typeface="Arial" panose="020B0604020202020204" pitchFamily="34" charset="0"/>
              </a:rPr>
              <a:t>a furniture </a:t>
            </a:r>
            <a:r>
              <a:rPr lang="en-US" sz="2000" dirty="0">
                <a:latin typeface="Arial" panose="020B0604020202020204" pitchFamily="34" charset="0"/>
                <a:cs typeface="Arial" panose="020B0604020202020204" pitchFamily="34" charset="0"/>
              </a:rPr>
              <a:t>store, or the manager of a specialty store. </a:t>
            </a:r>
            <a:r>
              <a:rPr lang="en-US" sz="2000" dirty="0" smtClean="0">
                <a:latin typeface="Arial" panose="020B0604020202020204" pitchFamily="34" charset="0"/>
                <a:cs typeface="Arial" panose="020B0604020202020204" pitchFamily="34" charset="0"/>
              </a:rPr>
              <a:t>She/he </a:t>
            </a:r>
            <a:r>
              <a:rPr lang="en-US" sz="2000" dirty="0">
                <a:latin typeface="Arial" panose="020B0604020202020204" pitchFamily="34" charset="0"/>
                <a:cs typeface="Arial" panose="020B0604020202020204" pitchFamily="34" charset="0"/>
              </a:rPr>
              <a:t>might have a </a:t>
            </a:r>
            <a:r>
              <a:rPr lang="en-US" sz="2000" dirty="0" smtClean="0">
                <a:latin typeface="Arial" panose="020B0604020202020204" pitchFamily="34" charset="0"/>
                <a:cs typeface="Arial" panose="020B0604020202020204" pitchFamily="34" charset="0"/>
              </a:rPr>
              <a:t>management position </a:t>
            </a:r>
            <a:r>
              <a:rPr lang="en-US" sz="2000" dirty="0">
                <a:latin typeface="Arial" panose="020B0604020202020204" pitchFamily="34" charset="0"/>
                <a:cs typeface="Arial" panose="020B0604020202020204" pitchFamily="34" charset="0"/>
              </a:rPr>
              <a:t>as a project manager for </a:t>
            </a:r>
            <a:r>
              <a:rPr lang="en-US" sz="2000" dirty="0" smtClean="0">
                <a:latin typeface="Arial" panose="020B0604020202020204" pitchFamily="34" charset="0"/>
                <a:cs typeface="Arial" panose="020B0604020202020204" pitchFamily="34" charset="0"/>
              </a:rPr>
              <a:t>a construction </a:t>
            </a:r>
            <a:r>
              <a:rPr lang="en-US" sz="2000" dirty="0">
                <a:latin typeface="Arial" panose="020B0604020202020204" pitchFamily="34" charset="0"/>
                <a:cs typeface="Arial" panose="020B0604020202020204" pitchFamily="34" charset="0"/>
              </a:rPr>
              <a:t>company or </a:t>
            </a:r>
            <a:r>
              <a:rPr lang="en-US" sz="2000" dirty="0" smtClean="0">
                <a:latin typeface="Arial" panose="020B0604020202020204" pitchFamily="34" charset="0"/>
                <a:cs typeface="Arial" panose="020B0604020202020204" pitchFamily="34" charset="0"/>
              </a:rPr>
              <a:t>development company</a:t>
            </a:r>
            <a:r>
              <a:rPr lang="en-US" sz="2000" dirty="0">
                <a:latin typeface="Arial" panose="020B0604020202020204" pitchFamily="34" charset="0"/>
                <a:cs typeface="Arial" panose="020B0604020202020204" pitchFamily="34" charset="0"/>
              </a:rPr>
              <a:t>. These are only a few examples of management positions</a:t>
            </a:r>
            <a:r>
              <a:rPr lang="en-US" sz="2000" dirty="0" smtClean="0">
                <a:latin typeface="Arial" panose="020B0604020202020204" pitchFamily="34" charset="0"/>
                <a:cs typeface="Arial" panose="020B0604020202020204" pitchFamily="34" charset="0"/>
              </a:rPr>
              <a:t>.</a:t>
            </a:r>
          </a:p>
          <a:p>
            <a:pPr marL="0" indent="0" algn="just">
              <a:lnSpc>
                <a:spcPct val="150000"/>
              </a:lnSpc>
              <a:buNone/>
            </a:pP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2200" dirty="0"/>
              <a:t>The person who is considering management positions in interior </a:t>
            </a:r>
            <a:r>
              <a:rPr lang="en-US" sz="2200" dirty="0" smtClean="0"/>
              <a:t>design will </a:t>
            </a:r>
            <a:r>
              <a:rPr lang="en-US" sz="2200" dirty="0"/>
              <a:t>be required to have extensive experience in one or more specialty areas </a:t>
            </a:r>
            <a:r>
              <a:rPr lang="en-US" sz="2200" dirty="0" smtClean="0"/>
              <a:t>of interior </a:t>
            </a:r>
            <a:r>
              <a:rPr lang="en-US" sz="2200" dirty="0"/>
              <a:t>design. A business background based on experience in the </a:t>
            </a:r>
            <a:r>
              <a:rPr lang="en-US" sz="2200" dirty="0" smtClean="0"/>
              <a:t>profession, along </a:t>
            </a:r>
            <a:r>
              <a:rPr lang="en-US" sz="2200" dirty="0"/>
              <a:t>with educational background in management, is also helpful—if </a:t>
            </a:r>
            <a:r>
              <a:rPr lang="en-US" sz="2200" dirty="0" smtClean="0"/>
              <a:t>not required—for </a:t>
            </a:r>
            <a:r>
              <a:rPr lang="en-US" sz="2200" dirty="0"/>
              <a:t>these positions</a:t>
            </a:r>
            <a:r>
              <a:rPr lang="en-US" sz="2200" dirty="0" smtClean="0"/>
              <a:t>.</a:t>
            </a:r>
          </a:p>
          <a:p>
            <a:pPr marL="0" indent="0" algn="just">
              <a:lnSpc>
                <a:spcPct val="150000"/>
              </a:lnSpc>
              <a:buNone/>
            </a:pPr>
            <a:r>
              <a:rPr lang="en-US" sz="2200" dirty="0" smtClean="0"/>
              <a:t> </a:t>
            </a:r>
            <a:r>
              <a:rPr lang="en-US" sz="2200" dirty="0"/>
              <a:t/>
            </a:r>
            <a:br>
              <a:rPr lang="en-US" sz="2200" dirty="0"/>
            </a:br>
            <a:endParaRPr lang="en-US" sz="2200" dirty="0" smtClean="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1568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3299"/>
            <a:ext cx="10515600" cy="5771786"/>
          </a:xfrm>
        </p:spPr>
        <p:txBody>
          <a:bodyPr>
            <a:normAutofit fontScale="85000" lnSpcReduction="10000"/>
          </a:bodyPr>
          <a:lstStyle/>
          <a:p>
            <a:r>
              <a:rPr lang="en-US" i="1" dirty="0">
                <a:solidFill>
                  <a:schemeClr val="accent1"/>
                </a:solidFill>
              </a:rPr>
              <a:t>GLOBAL DESIGN WORK </a:t>
            </a:r>
            <a:r>
              <a:rPr lang="en-US" dirty="0"/>
              <a:t/>
            </a:r>
            <a:br>
              <a:rPr lang="en-US" dirty="0"/>
            </a:br>
            <a:endParaRPr lang="en-US" dirty="0" smtClean="0"/>
          </a:p>
          <a:p>
            <a:pPr marL="0" indent="0">
              <a:lnSpc>
                <a:spcPct val="160000"/>
              </a:lnSpc>
              <a:buNone/>
            </a:pPr>
            <a:r>
              <a:rPr lang="en-US" sz="2000" dirty="0">
                <a:latin typeface="Arial" panose="020B0604020202020204" pitchFamily="34" charset="0"/>
                <a:cs typeface="Arial" panose="020B0604020202020204" pitchFamily="34" charset="0"/>
              </a:rPr>
              <a:t>Interior design is certainly a global profession. Computers and the Internet </a:t>
            </a:r>
            <a:r>
              <a:rPr lang="en-US" sz="2000" dirty="0" smtClean="0">
                <a:latin typeface="Arial" panose="020B0604020202020204" pitchFamily="34" charset="0"/>
                <a:cs typeface="Arial" panose="020B0604020202020204" pitchFamily="34" charset="0"/>
              </a:rPr>
              <a:t>have</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expanded </a:t>
            </a:r>
            <a:r>
              <a:rPr lang="en-US" sz="2000" dirty="0">
                <a:latin typeface="Arial" panose="020B0604020202020204" pitchFamily="34" charset="0"/>
                <a:cs typeface="Arial" panose="020B0604020202020204" pitchFamily="34" charset="0"/>
              </a:rPr>
              <a:t>the reach of designers throughout the world. Virtual </a:t>
            </a:r>
            <a:r>
              <a:rPr lang="en-US" sz="2000" dirty="0" smtClean="0">
                <a:latin typeface="Arial" panose="020B0604020202020204" pitchFamily="34" charset="0"/>
                <a:cs typeface="Arial" panose="020B0604020202020204" pitchFamily="34" charset="0"/>
              </a:rPr>
              <a:t>communications make </a:t>
            </a:r>
            <a:r>
              <a:rPr lang="en-US" sz="2000" dirty="0">
                <a:latin typeface="Arial" panose="020B0604020202020204" pitchFamily="34" charset="0"/>
                <a:cs typeface="Arial" panose="020B0604020202020204" pitchFamily="34" charset="0"/>
              </a:rPr>
              <a:t>it easy to hold meetings, transmit drawings and other documents, </a:t>
            </a:r>
            <a:r>
              <a:rPr lang="en-US" sz="2000" dirty="0" smtClean="0">
                <a:latin typeface="Arial" panose="020B0604020202020204" pitchFamily="34" charset="0"/>
                <a:cs typeface="Arial" panose="020B0604020202020204" pitchFamily="34" charset="0"/>
              </a:rPr>
              <a:t>and manage </a:t>
            </a:r>
            <a:r>
              <a:rPr lang="en-US" sz="2000" dirty="0">
                <a:latin typeface="Arial" panose="020B0604020202020204" pitchFamily="34" charset="0"/>
                <a:cs typeface="Arial" panose="020B0604020202020204" pitchFamily="34" charset="0"/>
              </a:rPr>
              <a:t>projects on a global market net. In some cases, firms enter into </a:t>
            </a:r>
            <a:r>
              <a:rPr lang="en-US" sz="2000" dirty="0" smtClean="0">
                <a:latin typeface="Arial" panose="020B0604020202020204" pitchFamily="34" charset="0"/>
                <a:cs typeface="Arial" panose="020B0604020202020204" pitchFamily="34" charset="0"/>
              </a:rPr>
              <a:t>joint ventures </a:t>
            </a:r>
            <a:r>
              <a:rPr lang="en-US" sz="2000" dirty="0">
                <a:latin typeface="Arial" panose="020B0604020202020204" pitchFamily="34" charset="0"/>
                <a:cs typeface="Arial" panose="020B0604020202020204" pitchFamily="34" charset="0"/>
              </a:rPr>
              <a:t>to design international projects. Larger firms and existing international</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firms continue to obtain international projects. </a:t>
            </a:r>
            <a:endParaRPr lang="en-US" sz="2000" dirty="0" smtClean="0">
              <a:latin typeface="Arial" panose="020B0604020202020204" pitchFamily="34" charset="0"/>
              <a:cs typeface="Arial" panose="020B0604020202020204" pitchFamily="34" charset="0"/>
            </a:endParaRPr>
          </a:p>
          <a:p>
            <a:pPr marL="0" indent="0">
              <a:lnSpc>
                <a:spcPct val="160000"/>
              </a:lnSpc>
              <a:buNone/>
            </a:pPr>
            <a:r>
              <a:rPr lang="en-US" sz="2000" dirty="0">
                <a:latin typeface="Arial" panose="020B0604020202020204" pitchFamily="34" charset="0"/>
                <a:cs typeface="Arial" panose="020B0604020202020204" pitchFamily="34" charset="0"/>
              </a:rPr>
              <a:t>Ease of communication based on language skills is a paramount </a:t>
            </a:r>
            <a:r>
              <a:rPr lang="en-US" sz="2000" dirty="0" smtClean="0">
                <a:latin typeface="Arial" panose="020B0604020202020204" pitchFamily="34" charset="0"/>
                <a:cs typeface="Arial" panose="020B0604020202020204" pitchFamily="34" charset="0"/>
              </a:rPr>
              <a:t>issue.</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International </a:t>
            </a:r>
            <a:r>
              <a:rPr lang="en-US" sz="2000" dirty="0">
                <a:latin typeface="Arial" panose="020B0604020202020204" pitchFamily="34" charset="0"/>
                <a:cs typeface="Arial" panose="020B0604020202020204" pitchFamily="34" charset="0"/>
              </a:rPr>
              <a:t>design work requires staff members to have (or quickly </a:t>
            </a:r>
            <a:r>
              <a:rPr lang="en-US" sz="2000" dirty="0" smtClean="0">
                <a:latin typeface="Arial" panose="020B0604020202020204" pitchFamily="34" charset="0"/>
                <a:cs typeface="Arial" panose="020B0604020202020204" pitchFamily="34" charset="0"/>
              </a:rPr>
              <a:t>acquire) applicable </a:t>
            </a:r>
            <a:r>
              <a:rPr lang="en-US" sz="2000" dirty="0">
                <a:latin typeface="Arial" panose="020B0604020202020204" pitchFamily="34" charset="0"/>
                <a:cs typeface="Arial" panose="020B0604020202020204" pitchFamily="34" charset="0"/>
              </a:rPr>
              <a:t>language skills. Being able to communicate in one or more </a:t>
            </a:r>
            <a:r>
              <a:rPr lang="en-US" sz="2000" dirty="0" smtClean="0">
                <a:latin typeface="Arial" panose="020B0604020202020204" pitchFamily="34" charset="0"/>
                <a:cs typeface="Arial" panose="020B0604020202020204" pitchFamily="34" charset="0"/>
              </a:rPr>
              <a:t>languages gives </a:t>
            </a:r>
            <a:r>
              <a:rPr lang="en-US" sz="2000" dirty="0">
                <a:latin typeface="Arial" panose="020B0604020202020204" pitchFamily="34" charset="0"/>
                <a:cs typeface="Arial" panose="020B0604020202020204" pitchFamily="34" charset="0"/>
              </a:rPr>
              <a:t>a firm engaging in global design a definite advantage. However, </a:t>
            </a:r>
            <a:r>
              <a:rPr lang="en-US" sz="2000" dirty="0" smtClean="0">
                <a:latin typeface="Arial" panose="020B0604020202020204" pitchFamily="34" charset="0"/>
                <a:cs typeface="Arial" panose="020B0604020202020204" pitchFamily="34" charset="0"/>
              </a:rPr>
              <a:t>language skills </a:t>
            </a:r>
            <a:r>
              <a:rPr lang="en-US" sz="2000" dirty="0">
                <a:latin typeface="Arial" panose="020B0604020202020204" pitchFamily="34" charset="0"/>
                <a:cs typeface="Arial" panose="020B0604020202020204" pitchFamily="34" charset="0"/>
              </a:rPr>
              <a:t>are only part of the challenge; </a:t>
            </a:r>
            <a:r>
              <a:rPr lang="en-US" sz="2000" dirty="0" smtClean="0">
                <a:latin typeface="Arial" panose="020B0604020202020204" pitchFamily="34" charset="0"/>
                <a:cs typeface="Arial" panose="020B0604020202020204" pitchFamily="34" charset="0"/>
              </a:rPr>
              <a:t>an understanding </a:t>
            </a:r>
            <a:r>
              <a:rPr lang="en-US" sz="2000" dirty="0">
                <a:latin typeface="Arial" panose="020B0604020202020204" pitchFamily="34" charset="0"/>
                <a:cs typeface="Arial" panose="020B0604020202020204" pitchFamily="34" charset="0"/>
              </a:rPr>
              <a:t>of cultural differences </a:t>
            </a:r>
            <a:r>
              <a:rPr lang="en-US" sz="2000" dirty="0" smtClean="0">
                <a:latin typeface="Arial" panose="020B0604020202020204" pitchFamily="34" charset="0"/>
                <a:cs typeface="Arial" panose="020B0604020202020204" pitchFamily="34" charset="0"/>
              </a:rPr>
              <a:t>and customs </a:t>
            </a:r>
            <a:r>
              <a:rPr lang="en-US" sz="2000" dirty="0">
                <a:latin typeface="Arial" panose="020B0604020202020204" pitchFamily="34" charset="0"/>
                <a:cs typeface="Arial" panose="020B0604020202020204" pitchFamily="34" charset="0"/>
              </a:rPr>
              <a:t>is also critical. </a:t>
            </a:r>
            <a:br>
              <a:rPr lang="en-US" sz="2000" dirty="0">
                <a:latin typeface="Arial" panose="020B0604020202020204" pitchFamily="34" charset="0"/>
                <a:cs typeface="Arial" panose="020B0604020202020204" pitchFamily="34" charset="0"/>
              </a:rPr>
            </a:br>
            <a:r>
              <a:rPr lang="en-US" sz="2200" dirty="0"/>
              <a:t/>
            </a:r>
            <a:br>
              <a:rPr lang="en-US" sz="2200" dirty="0"/>
            </a:br>
            <a:endParaRPr lang="en-US" sz="2200" dirty="0"/>
          </a:p>
        </p:txBody>
      </p:sp>
    </p:spTree>
    <p:extLst>
      <p:ext uri="{BB962C8B-B14F-4D97-AF65-F5344CB8AC3E}">
        <p14:creationId xmlns:p14="http://schemas.microsoft.com/office/powerpoint/2010/main" val="354940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6377"/>
            <a:ext cx="10515600" cy="6033876"/>
          </a:xfrm>
        </p:spPr>
        <p:txBody>
          <a:bodyPr>
            <a:normAutofit fontScale="25000" lnSpcReduction="20000"/>
          </a:bodyPr>
          <a:lstStyle/>
          <a:p>
            <a:pPr marL="0" indent="0">
              <a:lnSpc>
                <a:spcPct val="170000"/>
              </a:lnSpc>
              <a:buNone/>
            </a:pPr>
            <a:r>
              <a:rPr lang="en-US" sz="6400" b="1" dirty="0">
                <a:solidFill>
                  <a:srgbClr val="C00000"/>
                </a:solidFill>
              </a:rPr>
              <a:t>TYPES OF WORK ENVIRONMENTS </a:t>
            </a:r>
            <a:br>
              <a:rPr lang="en-US" sz="6400" b="1" dirty="0">
                <a:solidFill>
                  <a:srgbClr val="C00000"/>
                </a:solidFill>
              </a:rPr>
            </a:br>
            <a:endParaRPr lang="en-US" sz="6400" b="1" dirty="0" smtClean="0">
              <a:solidFill>
                <a:srgbClr val="C00000"/>
              </a:solidFill>
            </a:endParaRPr>
          </a:p>
          <a:p>
            <a:pPr marL="0" indent="0">
              <a:lnSpc>
                <a:spcPct val="220000"/>
              </a:lnSpc>
              <a:buNone/>
            </a:pPr>
            <a:r>
              <a:rPr lang="en-US" sz="6400" dirty="0">
                <a:latin typeface="Arial" panose="020B0604020202020204" pitchFamily="34" charset="0"/>
                <a:cs typeface="Arial" panose="020B0604020202020204" pitchFamily="34" charset="0"/>
              </a:rPr>
              <a:t>I</a:t>
            </a:r>
            <a:r>
              <a:rPr lang="en-US" sz="6400" dirty="0" smtClean="0">
                <a:latin typeface="Arial" panose="020B0604020202020204" pitchFamily="34" charset="0"/>
                <a:cs typeface="Arial" panose="020B0604020202020204" pitchFamily="34" charset="0"/>
              </a:rPr>
              <a:t>nterior </a:t>
            </a:r>
            <a:r>
              <a:rPr lang="en-US" sz="6400" dirty="0">
                <a:latin typeface="Arial" panose="020B0604020202020204" pitchFamily="34" charset="0"/>
                <a:cs typeface="Arial" panose="020B0604020202020204" pitchFamily="34" charset="0"/>
              </a:rPr>
              <a:t>designers </a:t>
            </a:r>
            <a:r>
              <a:rPr lang="en-US" sz="6400" dirty="0" smtClean="0">
                <a:latin typeface="Arial" panose="020B0604020202020204" pitchFamily="34" charset="0"/>
                <a:cs typeface="Arial" panose="020B0604020202020204" pitchFamily="34" charset="0"/>
              </a:rPr>
              <a:t>can work </a:t>
            </a:r>
            <a:r>
              <a:rPr lang="en-US" sz="6400" dirty="0">
                <a:latin typeface="Arial" panose="020B0604020202020204" pitchFamily="34" charset="0"/>
                <a:cs typeface="Arial" panose="020B0604020202020204" pitchFamily="34" charset="0"/>
              </a:rPr>
              <a:t>in so many settings and do so many different kinds of jobs. </a:t>
            </a:r>
            <a:r>
              <a:rPr lang="en-US" sz="6400" dirty="0" smtClean="0">
                <a:latin typeface="Arial" panose="020B0604020202020204" pitchFamily="34" charset="0"/>
                <a:cs typeface="Arial" panose="020B0604020202020204" pitchFamily="34" charset="0"/>
              </a:rPr>
              <a:t/>
            </a:r>
            <a:br>
              <a:rPr lang="en-US" sz="6400" dirty="0" smtClean="0">
                <a:latin typeface="Arial" panose="020B0604020202020204" pitchFamily="34" charset="0"/>
                <a:cs typeface="Arial" panose="020B0604020202020204" pitchFamily="34" charset="0"/>
              </a:rPr>
            </a:br>
            <a:endParaRPr lang="en-US" sz="6400" dirty="0" smtClean="0">
              <a:latin typeface="Arial" panose="020B0604020202020204" pitchFamily="34" charset="0"/>
              <a:cs typeface="Arial" panose="020B0604020202020204" pitchFamily="34" charset="0"/>
            </a:endParaRPr>
          </a:p>
          <a:p>
            <a:pPr>
              <a:lnSpc>
                <a:spcPct val="220000"/>
              </a:lnSpc>
            </a:pPr>
            <a:r>
              <a:rPr lang="en-US" sz="6400" i="1" dirty="0">
                <a:solidFill>
                  <a:schemeClr val="accent1"/>
                </a:solidFill>
                <a:latin typeface="Arial" panose="020B0604020202020204" pitchFamily="34" charset="0"/>
                <a:cs typeface="Arial" panose="020B0604020202020204" pitchFamily="34" charset="0"/>
              </a:rPr>
              <a:t>Independent Design Firm </a:t>
            </a:r>
            <a:endParaRPr lang="en-US" sz="6400" i="1" dirty="0" smtClean="0">
              <a:solidFill>
                <a:schemeClr val="accent1"/>
              </a:solidFill>
              <a:latin typeface="Arial" panose="020B0604020202020204" pitchFamily="34" charset="0"/>
              <a:cs typeface="Arial" panose="020B0604020202020204" pitchFamily="34" charset="0"/>
            </a:endParaRPr>
          </a:p>
          <a:p>
            <a:pPr marL="0" indent="0" algn="just">
              <a:lnSpc>
                <a:spcPct val="220000"/>
              </a:lnSpc>
              <a:buNone/>
            </a:pPr>
            <a:r>
              <a:rPr lang="en-US" sz="6400" dirty="0">
                <a:latin typeface="Arial" panose="020B0604020202020204" pitchFamily="34" charset="0"/>
                <a:cs typeface="Arial" panose="020B0604020202020204" pitchFamily="34" charset="0"/>
              </a:rPr>
              <a:t>An independent design firm is one that has no affiliation with a </a:t>
            </a:r>
            <a:r>
              <a:rPr lang="en-US" sz="6400" dirty="0" smtClean="0">
                <a:latin typeface="Arial" panose="020B0604020202020204" pitchFamily="34" charset="0"/>
                <a:cs typeface="Arial" panose="020B0604020202020204" pitchFamily="34" charset="0"/>
              </a:rPr>
              <a:t>particular product </a:t>
            </a:r>
            <a:r>
              <a:rPr lang="en-US" sz="6400" dirty="0">
                <a:latin typeface="Arial" panose="020B0604020202020204" pitchFamily="34" charset="0"/>
                <a:cs typeface="Arial" panose="020B0604020202020204" pitchFamily="34" charset="0"/>
              </a:rPr>
              <a:t>and may not have any products displayed for sale in its office or </a:t>
            </a:r>
            <a:r>
              <a:rPr lang="en-US" sz="6400" dirty="0" smtClean="0">
                <a:latin typeface="Arial" panose="020B0604020202020204" pitchFamily="34" charset="0"/>
                <a:cs typeface="Arial" panose="020B0604020202020204" pitchFamily="34" charset="0"/>
              </a:rPr>
              <a:t>studio. It </a:t>
            </a:r>
            <a:r>
              <a:rPr lang="en-US" sz="6400" dirty="0">
                <a:latin typeface="Arial" panose="020B0604020202020204" pitchFamily="34" charset="0"/>
                <a:cs typeface="Arial" panose="020B0604020202020204" pitchFamily="34" charset="0"/>
              </a:rPr>
              <a:t>is very common for interior designers to start their businesses working </a:t>
            </a:r>
            <a:r>
              <a:rPr lang="en-US" sz="6400" dirty="0" smtClean="0">
                <a:latin typeface="Arial" panose="020B0604020202020204" pitchFamily="34" charset="0"/>
                <a:cs typeface="Arial" panose="020B0604020202020204" pitchFamily="34" charset="0"/>
              </a:rPr>
              <a:t>alone with </a:t>
            </a:r>
            <a:r>
              <a:rPr lang="en-US" sz="6400" dirty="0">
                <a:latin typeface="Arial" panose="020B0604020202020204" pitchFamily="34" charset="0"/>
                <a:cs typeface="Arial" panose="020B0604020202020204" pitchFamily="34" charset="0"/>
              </a:rPr>
              <a:t>no full-time employees; these would be considered independent </a:t>
            </a:r>
            <a:r>
              <a:rPr lang="en-US" sz="6400" dirty="0" smtClean="0">
                <a:latin typeface="Arial" panose="020B0604020202020204" pitchFamily="34" charset="0"/>
                <a:cs typeface="Arial" panose="020B0604020202020204" pitchFamily="34" charset="0"/>
              </a:rPr>
              <a:t>interior design </a:t>
            </a:r>
            <a:r>
              <a:rPr lang="en-US" sz="6400" dirty="0">
                <a:latin typeface="Arial" panose="020B0604020202020204" pitchFamily="34" charset="0"/>
                <a:cs typeface="Arial" panose="020B0604020202020204" pitchFamily="34" charset="0"/>
              </a:rPr>
              <a:t>firms</a:t>
            </a:r>
            <a:r>
              <a:rPr lang="en-US" sz="6400" dirty="0" smtClean="0">
                <a:latin typeface="Arial" panose="020B0604020202020204" pitchFamily="34" charset="0"/>
                <a:cs typeface="Arial" panose="020B0604020202020204" pitchFamily="34" charset="0"/>
              </a:rPr>
              <a:t>.</a:t>
            </a:r>
          </a:p>
          <a:p>
            <a:pPr marL="0" indent="0">
              <a:lnSpc>
                <a:spcPct val="220000"/>
              </a:lnSpc>
              <a:buNone/>
            </a:pPr>
            <a:r>
              <a:rPr lang="en-US" sz="6400" dirty="0"/>
              <a:t>Some, however, have a limited amount of showroom space. It is </a:t>
            </a:r>
            <a:r>
              <a:rPr lang="en-US" sz="6400" dirty="0" smtClean="0"/>
              <a:t>common for </a:t>
            </a:r>
            <a:r>
              <a:rPr lang="en-US" sz="6400" dirty="0"/>
              <a:t>many independent design firms to sell merchandise to supplement </a:t>
            </a:r>
            <a:r>
              <a:rPr lang="en-US" sz="6400" dirty="0" smtClean="0"/>
              <a:t>revenue, in </a:t>
            </a:r>
            <a:r>
              <a:rPr lang="en-US" sz="6400" dirty="0"/>
              <a:t>addition to providing design services. Because such a firm is independent, </a:t>
            </a:r>
            <a:r>
              <a:rPr lang="en-US" sz="6400" dirty="0" smtClean="0"/>
              <a:t>it may </a:t>
            </a:r>
            <a:r>
              <a:rPr lang="en-US" sz="6400" dirty="0"/>
              <a:t>specify any products that are available in the marketplace</a:t>
            </a:r>
            <a:r>
              <a:rPr lang="en-US" sz="6400" dirty="0" smtClean="0"/>
              <a:t>.</a:t>
            </a:r>
          </a:p>
          <a:p>
            <a:pPr marL="0" indent="0">
              <a:lnSpc>
                <a:spcPct val="170000"/>
              </a:lnSpc>
              <a:buNone/>
            </a:pPr>
            <a:r>
              <a:rPr lang="en-US" sz="6400" dirty="0" smtClean="0"/>
              <a:t> </a:t>
            </a:r>
            <a:r>
              <a:rPr lang="en-US" sz="6400" dirty="0"/>
              <a:t/>
            </a:r>
            <a:br>
              <a:rPr lang="en-US" sz="6400" dirty="0"/>
            </a:br>
            <a:endParaRPr lang="en-US" sz="6400" dirty="0" smtClean="0">
              <a:latin typeface="Arial" panose="020B0604020202020204" pitchFamily="34" charset="0"/>
              <a:cs typeface="Arial" panose="020B0604020202020204" pitchFamily="34" charset="0"/>
            </a:endParaRPr>
          </a:p>
          <a:p>
            <a:pPr marL="0" indent="0">
              <a:lnSpc>
                <a:spcPct val="170000"/>
              </a:lnSpc>
              <a:buNone/>
            </a:pPr>
            <a:r>
              <a:rPr lang="en-US" sz="32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2000" dirty="0"/>
              <a:t/>
            </a:r>
            <a:br>
              <a:rPr lang="en-US" sz="2000" dirty="0"/>
            </a:br>
            <a:r>
              <a:rPr lang="en-US" sz="2000" dirty="0"/>
              <a:t/>
            </a:r>
            <a:br>
              <a:rPr lang="en-US" sz="2000" dirty="0"/>
            </a:br>
            <a:endParaRPr lang="en-US" sz="2000" b="1" dirty="0">
              <a:solidFill>
                <a:srgbClr val="C00000"/>
              </a:solidFill>
            </a:endParaRPr>
          </a:p>
        </p:txBody>
      </p:sp>
    </p:spTree>
    <p:extLst>
      <p:ext uri="{BB962C8B-B14F-4D97-AF65-F5344CB8AC3E}">
        <p14:creationId xmlns:p14="http://schemas.microsoft.com/office/powerpoint/2010/main" val="925794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9124"/>
            <a:ext cx="10515600" cy="5617839"/>
          </a:xfrm>
        </p:spPr>
        <p:txBody>
          <a:bodyPr>
            <a:normAutofit fontScale="25000" lnSpcReduction="20000"/>
          </a:bodyPr>
          <a:lstStyle/>
          <a:p>
            <a:pPr marL="0" indent="0" algn="just">
              <a:lnSpc>
                <a:spcPct val="170000"/>
              </a:lnSpc>
              <a:buNone/>
            </a:pPr>
            <a:r>
              <a:rPr lang="en-US" sz="7200" dirty="0">
                <a:latin typeface="Arial" panose="020B0604020202020204" pitchFamily="34" charset="0"/>
                <a:cs typeface="Arial" panose="020B0604020202020204" pitchFamily="34" charset="0"/>
              </a:rPr>
              <a:t>The firm may specialize in some type of interior or design </a:t>
            </a:r>
            <a:r>
              <a:rPr lang="en-US" sz="7200" dirty="0" smtClean="0">
                <a:latin typeface="Arial" panose="020B0604020202020204" pitchFamily="34" charset="0"/>
                <a:cs typeface="Arial" panose="020B0604020202020204" pitchFamily="34" charset="0"/>
              </a:rPr>
              <a:t>a combination of </a:t>
            </a:r>
            <a:r>
              <a:rPr lang="en-US" sz="7200" dirty="0">
                <a:latin typeface="Arial" panose="020B0604020202020204" pitchFamily="34" charset="0"/>
                <a:cs typeface="Arial" panose="020B0604020202020204" pitchFamily="34" charset="0"/>
              </a:rPr>
              <a:t>types of spaces. The projects obtained by independent design firms frequently require that the designer travel extensively, as the firm’s work </a:t>
            </a:r>
            <a:r>
              <a:rPr lang="en-US" sz="7200" dirty="0" smtClean="0">
                <a:latin typeface="Arial" panose="020B0604020202020204" pitchFamily="34" charset="0"/>
                <a:cs typeface="Arial" panose="020B0604020202020204" pitchFamily="34" charset="0"/>
              </a:rPr>
              <a:t>comes from </a:t>
            </a:r>
            <a:r>
              <a:rPr lang="en-US" sz="7200" dirty="0">
                <a:latin typeface="Arial" panose="020B0604020202020204" pitchFamily="34" charset="0"/>
                <a:cs typeface="Arial" panose="020B0604020202020204" pitchFamily="34" charset="0"/>
              </a:rPr>
              <a:t>all over the country, if not the world. This is especially true for the </a:t>
            </a:r>
            <a:r>
              <a:rPr lang="en-US" sz="7200" dirty="0" smtClean="0">
                <a:latin typeface="Arial" panose="020B0604020202020204" pitchFamily="34" charset="0"/>
                <a:cs typeface="Arial" panose="020B0604020202020204" pitchFamily="34" charset="0"/>
              </a:rPr>
              <a:t>very specialized </a:t>
            </a:r>
            <a:r>
              <a:rPr lang="en-US" sz="7200" dirty="0">
                <a:latin typeface="Arial" panose="020B0604020202020204" pitchFamily="34" charset="0"/>
                <a:cs typeface="Arial" panose="020B0604020202020204" pitchFamily="34" charset="0"/>
              </a:rPr>
              <a:t>firm. Design employees are paid a salary and possibly a commission or bonus for product </a:t>
            </a:r>
            <a:r>
              <a:rPr lang="en-US" sz="7200" dirty="0" smtClean="0">
                <a:latin typeface="Arial" panose="020B0604020202020204" pitchFamily="34" charset="0"/>
                <a:cs typeface="Arial" panose="020B0604020202020204" pitchFamily="34" charset="0"/>
              </a:rPr>
              <a:t>sales.</a:t>
            </a:r>
          </a:p>
          <a:p>
            <a:pPr marL="0" indent="0">
              <a:lnSpc>
                <a:spcPct val="120000"/>
              </a:lnSpc>
              <a:buNone/>
            </a:pPr>
            <a:r>
              <a:rPr lang="en-US" sz="7200" dirty="0"/>
              <a:t>An independent design firm may be a one-person design studio or a </a:t>
            </a:r>
            <a:r>
              <a:rPr lang="en-US" sz="7200" dirty="0" smtClean="0"/>
              <a:t>large firm that </a:t>
            </a:r>
            <a:r>
              <a:rPr lang="en-US" sz="7200" dirty="0"/>
              <a:t>has dozens of employees</a:t>
            </a:r>
            <a:r>
              <a:rPr lang="en-US" sz="7200" dirty="0" smtClean="0"/>
              <a:t>.</a:t>
            </a:r>
          </a:p>
          <a:p>
            <a:pPr marL="0" indent="0">
              <a:lnSpc>
                <a:spcPct val="120000"/>
              </a:lnSpc>
              <a:buNone/>
            </a:pPr>
            <a:endParaRPr lang="en-US" sz="7200" dirty="0" smtClean="0"/>
          </a:p>
          <a:p>
            <a:pPr>
              <a:lnSpc>
                <a:spcPct val="170000"/>
              </a:lnSpc>
            </a:pPr>
            <a:r>
              <a:rPr lang="en-US" sz="7200" dirty="0" smtClean="0"/>
              <a:t> </a:t>
            </a:r>
            <a:r>
              <a:rPr lang="en-US" sz="7200" i="1" dirty="0">
                <a:solidFill>
                  <a:schemeClr val="accent1"/>
                </a:solidFill>
              </a:rPr>
              <a:t>Residential Furniture Stores </a:t>
            </a:r>
            <a:r>
              <a:rPr lang="en-US" sz="7200" dirty="0"/>
              <a:t/>
            </a:r>
            <a:br>
              <a:rPr lang="en-US" sz="7200" dirty="0"/>
            </a:br>
            <a:r>
              <a:rPr lang="en-US" sz="7200" dirty="0"/>
              <a:t>Entry-level designers who begin their careers in a residential retail </a:t>
            </a:r>
            <a:r>
              <a:rPr lang="en-US" sz="7200" dirty="0" smtClean="0"/>
              <a:t>furniture store </a:t>
            </a:r>
            <a:r>
              <a:rPr lang="en-US" sz="7200" dirty="0"/>
              <a:t>generally do so as an assistant to one of the senior designers. </a:t>
            </a:r>
            <a:r>
              <a:rPr lang="en-US" sz="7200" dirty="0" smtClean="0"/>
              <a:t>Assistants learn </a:t>
            </a:r>
            <a:r>
              <a:rPr lang="en-US" sz="7200" dirty="0"/>
              <a:t>the business and gain experience with clients as they help </a:t>
            </a:r>
            <a:r>
              <a:rPr lang="en-US" sz="7200" dirty="0" smtClean="0"/>
              <a:t>senior designers </a:t>
            </a:r>
            <a:r>
              <a:rPr lang="en-US" sz="7200" dirty="0"/>
              <a:t>with product specifications, drafting, sample boards, and specifications, along with many other activities. Direct client interaction occurs as the</a:t>
            </a:r>
            <a:br>
              <a:rPr lang="en-US" sz="7200" dirty="0"/>
            </a:br>
            <a:r>
              <a:rPr lang="en-US" sz="7200" dirty="0"/>
              <a:t>assistant gains experience and confidence. </a:t>
            </a:r>
            <a:br>
              <a:rPr lang="en-US" sz="7200" dirty="0"/>
            </a:br>
            <a:r>
              <a:rPr lang="en-US" sz="7200" dirty="0"/>
              <a:t/>
            </a:r>
            <a:br>
              <a:rPr lang="en-US" sz="7200" dirty="0"/>
            </a:br>
            <a:endParaRPr lang="en-US" sz="7200" dirty="0" smtClean="0">
              <a:latin typeface="Arial" panose="020B0604020202020204" pitchFamily="34" charset="0"/>
              <a:cs typeface="Arial" panose="020B0604020202020204" pitchFamily="34" charset="0"/>
            </a:endParaRPr>
          </a:p>
          <a:p>
            <a:pPr marL="0" indent="0" algn="just">
              <a:lnSpc>
                <a:spcPct val="200000"/>
              </a:lnSpc>
              <a:buNone/>
            </a:pP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5601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1232</Words>
  <Application>Microsoft Office PowerPoint</Application>
  <PresentationFormat>Widescreen</PresentationFormat>
  <Paragraphs>75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     Professional Practice   Where Do Designers Work?      Interior Design/ 4th Stage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Professional Practice   Where Do Designers Work?      Interior Design/ 4th Stage </dc:title>
  <dc:creator>zaid khaleel</dc:creator>
  <cp:lastModifiedBy>zaid khaleel</cp:lastModifiedBy>
  <cp:revision>45</cp:revision>
  <dcterms:created xsi:type="dcterms:W3CDTF">2019-02-17T06:39:43Z</dcterms:created>
  <dcterms:modified xsi:type="dcterms:W3CDTF">2019-02-19T07:15:07Z</dcterms:modified>
</cp:coreProperties>
</file>