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5" r:id="rId3"/>
    <p:sldId id="286" r:id="rId4"/>
    <p:sldId id="293" r:id="rId5"/>
    <p:sldId id="274" r:id="rId6"/>
    <p:sldId id="275" r:id="rId7"/>
    <p:sldId id="276" r:id="rId8"/>
    <p:sldId id="277" r:id="rId9"/>
    <p:sldId id="287" r:id="rId10"/>
    <p:sldId id="298" r:id="rId11"/>
    <p:sldId id="299" r:id="rId12"/>
    <p:sldId id="300" r:id="rId13"/>
    <p:sldId id="294" r:id="rId14"/>
    <p:sldId id="295" r:id="rId15"/>
    <p:sldId id="278" r:id="rId16"/>
    <p:sldId id="279" r:id="rId17"/>
    <p:sldId id="280" r:id="rId18"/>
    <p:sldId id="281" r:id="rId19"/>
    <p:sldId id="282" r:id="rId20"/>
    <p:sldId id="260" r:id="rId21"/>
    <p:sldId id="258" r:id="rId22"/>
    <p:sldId id="259" r:id="rId23"/>
    <p:sldId id="261" r:id="rId24"/>
    <p:sldId id="265" r:id="rId25"/>
    <p:sldId id="270" r:id="rId26"/>
    <p:sldId id="271" r:id="rId27"/>
    <p:sldId id="289" r:id="rId28"/>
    <p:sldId id="288" r:id="rId29"/>
    <p:sldId id="290" r:id="rId30"/>
    <p:sldId id="291" r:id="rId31"/>
    <p:sldId id="272" r:id="rId32"/>
    <p:sldId id="303" r:id="rId33"/>
    <p:sldId id="305" r:id="rId34"/>
    <p:sldId id="304" r:id="rId35"/>
    <p:sldId id="302" r:id="rId36"/>
    <p:sldId id="301" r:id="rId37"/>
    <p:sldId id="297" r:id="rId38"/>
    <p:sldId id="283" r:id="rId39"/>
    <p:sldId id="28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26"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212ED-0384-4001-BD80-92738035A5E2}" type="datetimeFigureOut">
              <a:rPr lang="en-US" smtClean="0"/>
              <a:t>11/29/2016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D33AC-4152-48C4-8CE1-F07D69E43E25}" type="slidenum">
              <a:rPr lang="en-US" smtClean="0"/>
              <a:t>‹#›</a:t>
            </a:fld>
            <a:endParaRPr lang="en-US"/>
          </a:p>
        </p:txBody>
      </p:sp>
    </p:spTree>
    <p:extLst>
      <p:ext uri="{BB962C8B-B14F-4D97-AF65-F5344CB8AC3E}">
        <p14:creationId xmlns:p14="http://schemas.microsoft.com/office/powerpoint/2010/main" val="1746474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58AE6-A84B-44AC-AD1A-C8E9C66EC8CC}" type="slidenum">
              <a:rPr lang="en-US" smtClean="0"/>
              <a:t>5</a:t>
            </a:fld>
            <a:endParaRPr lang="en-US"/>
          </a:p>
        </p:txBody>
      </p:sp>
    </p:spTree>
    <p:extLst>
      <p:ext uri="{BB962C8B-B14F-4D97-AF65-F5344CB8AC3E}">
        <p14:creationId xmlns:p14="http://schemas.microsoft.com/office/powerpoint/2010/main" val="1870495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47487-D426-4F4B-96B0-241D4103FB8F}"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157446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47487-D426-4F4B-96B0-241D4103FB8F}"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17043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47487-D426-4F4B-96B0-241D4103FB8F}"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210650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47487-D426-4F4B-96B0-241D4103FB8F}"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360908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47487-D426-4F4B-96B0-241D4103FB8F}"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1509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47487-D426-4F4B-96B0-241D4103FB8F}"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297688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47487-D426-4F4B-96B0-241D4103FB8F}"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382510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47487-D426-4F4B-96B0-241D4103FB8F}"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84094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47487-D426-4F4B-96B0-241D4103FB8F}"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282011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47487-D426-4F4B-96B0-241D4103FB8F}"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2948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47487-D426-4F4B-96B0-241D4103FB8F}"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4211172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47487-D426-4F4B-96B0-241D4103FB8F}" type="datetimeFigureOut">
              <a:rPr lang="en-US" smtClean="0"/>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061B2-E5A6-407D-8BB1-B4BDC5C5A45D}" type="slidenum">
              <a:rPr lang="en-US" smtClean="0"/>
              <a:t>‹#›</a:t>
            </a:fld>
            <a:endParaRPr lang="en-US"/>
          </a:p>
        </p:txBody>
      </p:sp>
    </p:spTree>
    <p:extLst>
      <p:ext uri="{BB962C8B-B14F-4D97-AF65-F5344CB8AC3E}">
        <p14:creationId xmlns:p14="http://schemas.microsoft.com/office/powerpoint/2010/main" val="381208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schooltoday.com/pollution/noise-pollution/what-is-nuisanc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engineeringtoolbox.com/hvac-noise-sound-t_35.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ngineeringtoolbox.com/accoustic-sound-absorption-d_68.html" TargetMode="External"/><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hyperlink" Target="http://www.engineeringtoolbox.com/sound-intensity-d_712.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ocs.google.com/spreadsheet/ccc?key=0AuD_poPvMQF7dEJUXzc3UUFCSExUSWVYU1VUUFV4UkE&amp;usp=sharin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rgbClr val="FF0000"/>
                </a:solidFill>
              </a:rPr>
              <a:t>Acoustics </a:t>
            </a:r>
            <a:r>
              <a:rPr lang="en-US" b="1" dirty="0">
                <a:solidFill>
                  <a:srgbClr val="FF0000"/>
                </a:solidFill>
              </a:rPr>
              <a:t/>
            </a:r>
            <a:br>
              <a:rPr lang="en-US" b="1" dirty="0">
                <a:solidFill>
                  <a:srgbClr val="FF0000"/>
                </a:solidFill>
              </a:rPr>
            </a:br>
            <a:r>
              <a:rPr lang="en-US" b="1" dirty="0">
                <a:solidFill>
                  <a:srgbClr val="FF0000"/>
                </a:solidFill>
              </a:rPr>
              <a:t>Fundamentals and </a:t>
            </a:r>
            <a:r>
              <a:rPr lang="en-US" b="1" dirty="0" smtClean="0">
                <a:solidFill>
                  <a:srgbClr val="FF0000"/>
                </a:solidFill>
              </a:rPr>
              <a:t>Terminologies</a:t>
            </a:r>
            <a:endParaRPr lang="en-US" dirty="0"/>
          </a:p>
        </p:txBody>
      </p:sp>
      <p:sp>
        <p:nvSpPr>
          <p:cNvPr id="3" name="Subtitle 2"/>
          <p:cNvSpPr>
            <a:spLocks noGrp="1"/>
          </p:cNvSpPr>
          <p:nvPr>
            <p:ph type="subTitle" idx="1"/>
          </p:nvPr>
        </p:nvSpPr>
        <p:spPr/>
        <p:txBody>
          <a:bodyPr/>
          <a:lstStyle/>
          <a:p>
            <a:r>
              <a:rPr lang="en-US" b="1" dirty="0" smtClean="0">
                <a:solidFill>
                  <a:srgbClr val="0070C0"/>
                </a:solidFill>
              </a:rPr>
              <a:t>Dr. </a:t>
            </a:r>
            <a:r>
              <a:rPr lang="en-US" b="1" dirty="0">
                <a:solidFill>
                  <a:srgbClr val="0070C0"/>
                </a:solidFill>
              </a:rPr>
              <a:t>Hassan Hassoon </a:t>
            </a:r>
            <a:r>
              <a:rPr lang="en-US" b="1" dirty="0" smtClean="0">
                <a:solidFill>
                  <a:srgbClr val="0070C0"/>
                </a:solidFill>
              </a:rPr>
              <a:t>ALDelfi</a:t>
            </a:r>
          </a:p>
          <a:p>
            <a:r>
              <a:rPr lang="en-US" b="1" dirty="0" smtClean="0">
                <a:solidFill>
                  <a:srgbClr val="0070C0"/>
                </a:solidFill>
              </a:rPr>
              <a:t>Assistant Professor</a:t>
            </a:r>
            <a:endParaRPr lang="en-US" b="1" dirty="0">
              <a:solidFill>
                <a:srgbClr val="0070C0"/>
              </a:solidFill>
            </a:endParaRPr>
          </a:p>
          <a:p>
            <a:r>
              <a:rPr lang="en-US" b="1" dirty="0" smtClean="0">
                <a:solidFill>
                  <a:srgbClr val="0070C0"/>
                </a:solidFill>
              </a:rPr>
              <a:t>Interior Design Department</a:t>
            </a:r>
            <a:endParaRPr lang="en-US" b="1" dirty="0">
              <a:solidFill>
                <a:srgbClr val="0070C0"/>
              </a:solidFill>
            </a:endParaRPr>
          </a:p>
          <a:p>
            <a:endParaRPr lang="en-US" dirty="0"/>
          </a:p>
        </p:txBody>
      </p:sp>
    </p:spTree>
    <p:extLst>
      <p:ext uri="{BB962C8B-B14F-4D97-AF65-F5344CB8AC3E}">
        <p14:creationId xmlns:p14="http://schemas.microsoft.com/office/powerpoint/2010/main" val="3204699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192280"/>
            <a:ext cx="10515600" cy="1325563"/>
          </a:xfrm>
        </p:spPr>
        <p:txBody>
          <a:bodyPr>
            <a:normAutofit fontScale="90000"/>
          </a:bodyPr>
          <a:lstStyle/>
          <a:p>
            <a:r>
              <a:rPr lang="en-US" b="1" dirty="0" smtClean="0">
                <a:solidFill>
                  <a:srgbClr val="FF0000"/>
                </a:solidFill>
              </a:rPr>
              <a:t>Noise: </a:t>
            </a:r>
            <a:r>
              <a:rPr lang="en-US" dirty="0" smtClean="0"/>
              <a:t>is defined as the unwanted sound which causes unpleasant and discomfort to ears.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Noise can come from many places, types of noise sources are:</a:t>
            </a:r>
          </a:p>
          <a:p>
            <a:pPr marL="0" indent="0">
              <a:buNone/>
            </a:pPr>
            <a:r>
              <a:rPr lang="en-US" b="1" dirty="0">
                <a:solidFill>
                  <a:srgbClr val="FF0000"/>
                </a:solidFill>
              </a:rPr>
              <a:t>1-Gadgets</a:t>
            </a:r>
            <a:r>
              <a:rPr lang="en-US" b="1" dirty="0"/>
              <a:t> </a:t>
            </a:r>
            <a:r>
              <a:rPr lang="en-US" dirty="0"/>
              <a:t>like food mixer, grinder, vacuum cleaner, washing machine and dryer, cooler, air conditioners, can be very noisy and injurious to health. Others include loud speakers of  sound systems and TVs, </a:t>
            </a:r>
            <a:r>
              <a:rPr lang="en-US" dirty="0" err="1" smtClean="0"/>
              <a:t>ipads</a:t>
            </a:r>
            <a:r>
              <a:rPr lang="en-US" dirty="0" smtClean="0"/>
              <a:t> </a:t>
            </a:r>
            <a:r>
              <a:rPr lang="en-US" dirty="0"/>
              <a:t>and ear phones. Another example may be your neighbor’s dog barking all night everyday at every shadow it sees, disturbing everyone else in the apartment</a:t>
            </a:r>
            <a:r>
              <a:rPr lang="en-US" dirty="0" smtClean="0"/>
              <a:t>.</a:t>
            </a:r>
          </a:p>
          <a:p>
            <a:pPr marL="0" indent="0">
              <a:buNone/>
            </a:pPr>
            <a:r>
              <a:rPr lang="en-US" b="1" dirty="0" smtClean="0">
                <a:solidFill>
                  <a:srgbClr val="FF0000"/>
                </a:solidFill>
              </a:rPr>
              <a:t>2-</a:t>
            </a:r>
            <a:r>
              <a:rPr lang="en-US" b="1" dirty="0">
                <a:solidFill>
                  <a:srgbClr val="FF0000"/>
                </a:solidFill>
              </a:rPr>
              <a:t>Social events:</a:t>
            </a:r>
            <a:r>
              <a:rPr lang="en-US" dirty="0"/>
              <a:t/>
            </a:r>
            <a:br>
              <a:rPr lang="en-US" dirty="0"/>
            </a:br>
            <a:r>
              <a:rPr lang="en-US" dirty="0"/>
              <a:t>Places </a:t>
            </a:r>
            <a:r>
              <a:rPr lang="en-US" dirty="0" smtClean="0"/>
              <a:t>of discos, </a:t>
            </a:r>
            <a:r>
              <a:rPr lang="en-US" dirty="0"/>
              <a:t>parties and other social events also create a lot of noise for the people living in that area. In many market areas, people sell with loud speakers, others shout out offers and try to get customers to buy their goods. It is important to note that whey these events are not often, they can be called </a:t>
            </a:r>
            <a:r>
              <a:rPr lang="en-US" dirty="0">
                <a:hlinkClick r:id="rId2"/>
              </a:rPr>
              <a:t>'Nuisance'</a:t>
            </a:r>
            <a:r>
              <a:rPr lang="en-US" dirty="0"/>
              <a:t> rather than noise pollution</a:t>
            </a:r>
            <a:r>
              <a:rPr lang="en-US" dirty="0" smtClean="0"/>
              <a:t>. ( </a:t>
            </a:r>
            <a:r>
              <a:rPr lang="en-US" sz="3500" b="1" dirty="0" smtClean="0">
                <a:solidFill>
                  <a:srgbClr val="FF0000"/>
                </a:solidFill>
              </a:rPr>
              <a:t>ISAAJ</a:t>
            </a:r>
            <a:r>
              <a:rPr lang="en-US" dirty="0" smtClean="0"/>
              <a:t>)</a:t>
            </a:r>
            <a:endParaRPr lang="en-US" dirty="0"/>
          </a:p>
        </p:txBody>
      </p:sp>
      <p:pic>
        <p:nvPicPr>
          <p:cNvPr id="4" name="Picture 3"/>
          <p:cNvPicPr>
            <a:picLocks noChangeAspect="1"/>
          </p:cNvPicPr>
          <p:nvPr/>
        </p:nvPicPr>
        <p:blipFill>
          <a:blip r:embed="rId3"/>
          <a:stretch>
            <a:fillRect/>
          </a:stretch>
        </p:blipFill>
        <p:spPr>
          <a:xfrm>
            <a:off x="9872055" y="855062"/>
            <a:ext cx="2179268" cy="1460236"/>
          </a:xfrm>
          <a:prstGeom prst="rect">
            <a:avLst/>
          </a:prstGeom>
        </p:spPr>
      </p:pic>
    </p:spTree>
    <p:extLst>
      <p:ext uri="{BB962C8B-B14F-4D97-AF65-F5344CB8AC3E}">
        <p14:creationId xmlns:p14="http://schemas.microsoft.com/office/powerpoint/2010/main" val="3483377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61938" y="0"/>
            <a:ext cx="2121592" cy="2152075"/>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3-</a:t>
            </a:r>
            <a:r>
              <a:rPr lang="en-US" b="1" dirty="0"/>
              <a:t>Commercial and industrial activities: </a:t>
            </a:r>
            <a:r>
              <a:rPr lang="en-US" dirty="0"/>
              <a:t/>
            </a:r>
            <a:br>
              <a:rPr lang="en-US" dirty="0"/>
            </a:br>
            <a:r>
              <a:rPr lang="en-US" dirty="0"/>
              <a:t>Printing presses, manufacturing industries, construction sites, contribute to noise pollutions in large cities. In many industries, it is a requirement that people always wear earplugs to minimize their exposure to heavy noise. People who work with lawn mowers, tractors and noisy equipment are also required to wear noise-proof </a:t>
            </a:r>
            <a:r>
              <a:rPr lang="en-US" dirty="0" smtClean="0"/>
              <a:t>gadgets.</a:t>
            </a:r>
          </a:p>
          <a:p>
            <a:pPr marL="0" indent="0">
              <a:buNone/>
            </a:pPr>
            <a:r>
              <a:rPr lang="en-US" dirty="0" smtClean="0"/>
              <a:t>4-</a:t>
            </a:r>
            <a:r>
              <a:rPr lang="en-US" b="1" dirty="0"/>
              <a:t>Transportation: </a:t>
            </a:r>
            <a:r>
              <a:rPr lang="en-US" dirty="0"/>
              <a:t/>
            </a:r>
            <a:br>
              <a:rPr lang="en-US" dirty="0"/>
            </a:br>
            <a:r>
              <a:rPr lang="en-US" dirty="0"/>
              <a:t>Think of aero planes flying over houses close to busy airports like </a:t>
            </a:r>
            <a:r>
              <a:rPr lang="en-US" dirty="0" smtClean="0"/>
              <a:t>Dubai Baghdad, and Erbil Airports, over </a:t>
            </a:r>
            <a:r>
              <a:rPr lang="en-US" dirty="0"/>
              <a:t>ground and underground trains, vehicles on road—these are constantly making a lot of noise and people always struggle to cope with them.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286" y="470401"/>
            <a:ext cx="2120238" cy="13993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339954"/>
            <a:ext cx="2847055" cy="2209712"/>
          </a:xfrm>
          <a:prstGeom prst="rect">
            <a:avLst/>
          </a:prstGeom>
        </p:spPr>
      </p:pic>
    </p:spTree>
    <p:extLst>
      <p:ext uri="{BB962C8B-B14F-4D97-AF65-F5344CB8AC3E}">
        <p14:creationId xmlns:p14="http://schemas.microsoft.com/office/powerpoint/2010/main" val="2370632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Nuisance :A few good examples of nuisance include: </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 Barking dogs</a:t>
            </a:r>
          </a:p>
          <a:p>
            <a:r>
              <a:rPr lang="en-US" dirty="0" smtClean="0"/>
              <a:t>Building and construction site noise (please note however that noisy   Work is permitted between 8am and 6pm Sunday to Thursday, and 8am to 1pm on Saturdays)</a:t>
            </a:r>
          </a:p>
          <a:p>
            <a:r>
              <a:rPr lang="en-US" dirty="0" smtClean="0"/>
              <a:t>DIY noise during anti-social hours</a:t>
            </a:r>
          </a:p>
          <a:p>
            <a:r>
              <a:rPr lang="en-US" dirty="0" smtClean="0"/>
              <a:t> Burglar / car alarms</a:t>
            </a:r>
          </a:p>
          <a:p>
            <a:r>
              <a:rPr lang="en-US" dirty="0" smtClean="0"/>
              <a:t> Noisy deliveries at unreasonable hours</a:t>
            </a:r>
          </a:p>
          <a:p>
            <a:r>
              <a:rPr lang="en-US" dirty="0" smtClean="0"/>
              <a:t>Parties, Nightclubs and pubs</a:t>
            </a:r>
          </a:p>
          <a:p>
            <a:r>
              <a:rPr lang="en-US" dirty="0" smtClean="0"/>
              <a:t>Loud music / television / computer games</a:t>
            </a:r>
          </a:p>
          <a:p>
            <a:r>
              <a:rPr lang="en-US" dirty="0" smtClean="0"/>
              <a:t>Industrial processes (dry cleaners, factories </a:t>
            </a:r>
            <a:r>
              <a:rPr lang="en-US" dirty="0" err="1" smtClean="0"/>
              <a:t>etc</a:t>
            </a:r>
            <a:r>
              <a:rPr lang="en-US" dirty="0" smtClean="0"/>
              <a:t>)</a:t>
            </a:r>
          </a:p>
          <a:p>
            <a:r>
              <a:rPr lang="en-US" dirty="0" smtClean="0"/>
              <a:t>Kitchen extract / air conditioning units</a:t>
            </a:r>
          </a:p>
          <a:p>
            <a:r>
              <a:rPr lang="en-US" dirty="0" smtClean="0"/>
              <a:t>Open-air event and street performers </a:t>
            </a:r>
          </a:p>
          <a:p>
            <a:pPr marL="0" indent="0">
              <a:buNone/>
            </a:pPr>
            <a:endParaRPr lang="en-US" dirty="0"/>
          </a:p>
        </p:txBody>
      </p:sp>
      <p:pic>
        <p:nvPicPr>
          <p:cNvPr id="1052" name="Picture 28" descr="noise and nuis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769938"/>
            <a:ext cx="1905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noise and nuis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617538"/>
            <a:ext cx="1905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noise and nuis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263" y="-617538"/>
            <a:ext cx="1905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noise and nuis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465138"/>
            <a:ext cx="1905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noise and nuis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312738"/>
            <a:ext cx="1905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7203666" y="3159948"/>
            <a:ext cx="3810330" cy="2859272"/>
          </a:xfrm>
          <a:prstGeom prst="rect">
            <a:avLst/>
          </a:prstGeom>
        </p:spPr>
      </p:pic>
    </p:spTree>
    <p:extLst>
      <p:ext uri="{BB962C8B-B14F-4D97-AF65-F5344CB8AC3E}">
        <p14:creationId xmlns:p14="http://schemas.microsoft.com/office/powerpoint/2010/main" val="2055641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1700"/>
              </a:lnSpc>
            </a:pPr>
            <a:r>
              <a:rPr lang="en-US" b="1" i="0" dirty="0" smtClean="0">
                <a:solidFill>
                  <a:srgbClr val="336699"/>
                </a:solidFill>
                <a:effectLst/>
                <a:latin typeface="Arial" panose="020B0604020202020204" pitchFamily="34" charset="0"/>
              </a:rPr>
              <a:t>Room Acoustics: </a:t>
            </a:r>
            <a:br>
              <a:rPr lang="en-US" b="1" i="0" dirty="0" smtClean="0">
                <a:solidFill>
                  <a:srgbClr val="336699"/>
                </a:solidFill>
                <a:effectLst/>
                <a:latin typeface="Arial" panose="020B0604020202020204" pitchFamily="34" charset="0"/>
              </a:rPr>
            </a:br>
            <a:endParaRPr lang="en-US" dirty="0"/>
          </a:p>
        </p:txBody>
      </p:sp>
      <p:sp>
        <p:nvSpPr>
          <p:cNvPr id="13" name="Content Placeholder 12"/>
          <p:cNvSpPr>
            <a:spLocks noGrp="1"/>
          </p:cNvSpPr>
          <p:nvPr>
            <p:ph idx="1"/>
          </p:nvPr>
        </p:nvSpPr>
        <p:spPr>
          <a:xfrm>
            <a:off x="838200" y="1825625"/>
            <a:ext cx="11049000" cy="4351338"/>
          </a:xfrm>
        </p:spPr>
        <p:txBody>
          <a:bodyPr/>
          <a:lstStyle/>
          <a:p>
            <a:r>
              <a:rPr lang="en-US" dirty="0" smtClean="0"/>
              <a:t>There are many factors that influence the sound in a given space:</a:t>
            </a:r>
          </a:p>
          <a:p>
            <a:r>
              <a:rPr lang="en-US" b="1" dirty="0" smtClean="0">
                <a:solidFill>
                  <a:srgbClr val="FF0000"/>
                </a:solidFill>
              </a:rPr>
              <a:t>Room Size: </a:t>
            </a:r>
            <a:r>
              <a:rPr lang="en-US" dirty="0" smtClean="0"/>
              <a:t>the longer dimension should contain the low frequency wave for good listening, larger size larger loudspeaker and low size smaller size loudspeaker.</a:t>
            </a:r>
            <a:r>
              <a:rPr lang="en-US" dirty="0"/>
              <a:t> f = c / λ = wave speed c (m/s) / wavelength λ (m). </a:t>
            </a:r>
            <a:r>
              <a:rPr lang="en-US" dirty="0" smtClean="0"/>
              <a:t>The formula</a:t>
            </a:r>
            <a:r>
              <a:rPr lang="en-US" dirty="0"/>
              <a:t> for time is: T (period) = 1 / f (frequency). λ = c / f = wave speed c (m/s) / frequency f (Hz). The unit hertz (Hz) was once called cps = cycles per </a:t>
            </a:r>
            <a:r>
              <a:rPr lang="en-US" dirty="0" smtClean="0"/>
              <a:t>second.</a:t>
            </a:r>
            <a:r>
              <a:rPr lang="en-US" dirty="0"/>
              <a:t>  the speed of sound is 343.2 </a:t>
            </a:r>
            <a:r>
              <a:rPr lang="en-US" dirty="0" err="1"/>
              <a:t>metres</a:t>
            </a:r>
            <a:r>
              <a:rPr lang="en-US" dirty="0"/>
              <a:t> </a:t>
            </a:r>
            <a:r>
              <a:rPr lang="en-US" dirty="0" smtClean="0"/>
              <a:t>or </a:t>
            </a:r>
            <a:r>
              <a:rPr lang="en-US" b="1" dirty="0"/>
              <a:t>1,236 km/h</a:t>
            </a:r>
            <a:endParaRPr lang="en-US" dirty="0"/>
          </a:p>
          <a:p>
            <a:endParaRPr lang="en-US" dirty="0"/>
          </a:p>
        </p:txBody>
      </p:sp>
      <p:sp>
        <p:nvSpPr>
          <p:cNvPr id="14" name="Rectangle 13"/>
          <p:cNvSpPr/>
          <p:nvPr/>
        </p:nvSpPr>
        <p:spPr>
          <a:xfrm>
            <a:off x="4896829" y="5205046"/>
            <a:ext cx="3962400" cy="1652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756152" y="5384061"/>
            <a:ext cx="4613850" cy="967578"/>
          </a:xfrm>
          <a:custGeom>
            <a:avLst/>
            <a:gdLst>
              <a:gd name="connsiteX0" fmla="*/ 40931 w 4613850"/>
              <a:gd name="connsiteY0" fmla="*/ 706747 h 967578"/>
              <a:gd name="connsiteX1" fmla="*/ 67057 w 4613850"/>
              <a:gd name="connsiteY1" fmla="*/ 654496 h 967578"/>
              <a:gd name="connsiteX2" fmla="*/ 667948 w 4613850"/>
              <a:gd name="connsiteY2" fmla="*/ 1353 h 967578"/>
              <a:gd name="connsiteX3" fmla="*/ 2091800 w 4613850"/>
              <a:gd name="connsiteY3" fmla="*/ 850439 h 967578"/>
              <a:gd name="connsiteX4" fmla="*/ 3476462 w 4613850"/>
              <a:gd name="connsiteY4" fmla="*/ 53605 h 967578"/>
              <a:gd name="connsiteX5" fmla="*/ 4155731 w 4613850"/>
              <a:gd name="connsiteY5" fmla="*/ 576119 h 967578"/>
              <a:gd name="connsiteX6" fmla="*/ 4573742 w 4613850"/>
              <a:gd name="connsiteY6" fmla="*/ 941879 h 967578"/>
              <a:gd name="connsiteX7" fmla="*/ 4586805 w 4613850"/>
              <a:gd name="connsiteY7" fmla="*/ 941879 h 96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3850" h="967578">
                <a:moveTo>
                  <a:pt x="40931" y="706747"/>
                </a:moveTo>
                <a:cubicBezTo>
                  <a:pt x="1742" y="739404"/>
                  <a:pt x="-37446" y="772062"/>
                  <a:pt x="67057" y="654496"/>
                </a:cubicBezTo>
                <a:cubicBezTo>
                  <a:pt x="171560" y="536930"/>
                  <a:pt x="330491" y="-31304"/>
                  <a:pt x="667948" y="1353"/>
                </a:cubicBezTo>
                <a:cubicBezTo>
                  <a:pt x="1005405" y="34010"/>
                  <a:pt x="1623714" y="841730"/>
                  <a:pt x="2091800" y="850439"/>
                </a:cubicBezTo>
                <a:cubicBezTo>
                  <a:pt x="2559886" y="859148"/>
                  <a:pt x="3132474" y="99325"/>
                  <a:pt x="3476462" y="53605"/>
                </a:cubicBezTo>
                <a:cubicBezTo>
                  <a:pt x="3820451" y="7885"/>
                  <a:pt x="3972851" y="428073"/>
                  <a:pt x="4155731" y="576119"/>
                </a:cubicBezTo>
                <a:cubicBezTo>
                  <a:pt x="4338611" y="724165"/>
                  <a:pt x="4501896" y="880919"/>
                  <a:pt x="4573742" y="941879"/>
                </a:cubicBezTo>
                <a:cubicBezTo>
                  <a:pt x="4645588" y="1002839"/>
                  <a:pt x="4602045" y="935348"/>
                  <a:pt x="4586805" y="941879"/>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280506" y="5205046"/>
            <a:ext cx="1962150" cy="1524000"/>
          </a:xfrm>
          <a:prstGeom prst="rect">
            <a:avLst/>
          </a:prstGeom>
        </p:spPr>
      </p:pic>
    </p:spTree>
    <p:extLst>
      <p:ext uri="{BB962C8B-B14F-4D97-AF65-F5344CB8AC3E}">
        <p14:creationId xmlns:p14="http://schemas.microsoft.com/office/powerpoint/2010/main" val="3413072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Materials </a:t>
            </a:r>
            <a:endParaRPr lang="en-US" b="1" dirty="0">
              <a:solidFill>
                <a:srgbClr val="C00000"/>
              </a:solidFill>
            </a:endParaRPr>
          </a:p>
        </p:txBody>
      </p:sp>
      <p:sp>
        <p:nvSpPr>
          <p:cNvPr id="5" name="Content Placeholder 4"/>
          <p:cNvSpPr>
            <a:spLocks noGrp="1"/>
          </p:cNvSpPr>
          <p:nvPr>
            <p:ph idx="1"/>
          </p:nvPr>
        </p:nvSpPr>
        <p:spPr/>
        <p:txBody>
          <a:bodyPr>
            <a:normAutofit fontScale="92500" lnSpcReduction="10000"/>
          </a:bodyPr>
          <a:lstStyle/>
          <a:p>
            <a:r>
              <a:rPr lang="en-US" b="1" dirty="0" smtClean="0">
                <a:solidFill>
                  <a:srgbClr val="FF0000"/>
                </a:solidFill>
              </a:rPr>
              <a:t>Rigidity And Mass:</a:t>
            </a:r>
            <a:r>
              <a:rPr lang="en-US" dirty="0"/>
              <a:t> the more rigid/massive the walls, floor and ceilings in our listening rooms, the less diaphragmatic action and the tighter, more defined and powerful the </a:t>
            </a:r>
            <a:r>
              <a:rPr lang="en-US" dirty="0" smtClean="0"/>
              <a:t>bass. *(</a:t>
            </a:r>
            <a:r>
              <a:rPr lang="en-US" dirty="0" err="1" smtClean="0"/>
              <a:t>flexture</a:t>
            </a:r>
            <a:r>
              <a:rPr lang="en-US" dirty="0" smtClean="0"/>
              <a:t> )</a:t>
            </a:r>
            <a:r>
              <a:rPr lang="en-US" dirty="0"/>
              <a:t> Our goal then, is to reduce the amount of diaphragmatic action in the listening room.  We can accomplish this task by increasing the mass and rigidity of all surfaces within the listening </a:t>
            </a:r>
            <a:r>
              <a:rPr lang="en-US" dirty="0" smtClean="0"/>
              <a:t>environment</a:t>
            </a:r>
          </a:p>
          <a:p>
            <a:r>
              <a:rPr lang="en-US" b="1" dirty="0" smtClean="0">
                <a:solidFill>
                  <a:srgbClr val="FF0000"/>
                </a:solidFill>
              </a:rPr>
              <a:t>Reflectivity Live and Dead </a:t>
            </a:r>
            <a:r>
              <a:rPr lang="en-US" b="1" dirty="0" err="1" smtClean="0">
                <a:solidFill>
                  <a:srgbClr val="FF0000"/>
                </a:solidFill>
              </a:rPr>
              <a:t>Rooms:</a:t>
            </a:r>
            <a:r>
              <a:rPr lang="en-US" dirty="0" err="1" smtClean="0"/>
              <a:t>In</a:t>
            </a:r>
            <a:r>
              <a:rPr lang="en-US" dirty="0" smtClean="0"/>
              <a:t> </a:t>
            </a:r>
            <a:r>
              <a:rPr lang="en-US" dirty="0"/>
              <a:t>simple terms, reflectivity is the apparent "</a:t>
            </a:r>
            <a:r>
              <a:rPr lang="en-US" dirty="0" err="1"/>
              <a:t>liveness</a:t>
            </a:r>
            <a:r>
              <a:rPr lang="en-US" dirty="0"/>
              <a:t>" of a room.  </a:t>
            </a:r>
            <a:r>
              <a:rPr lang="en-US" b="1" dirty="0">
                <a:solidFill>
                  <a:schemeClr val="accent1">
                    <a:lumMod val="50000"/>
                  </a:schemeClr>
                </a:solidFill>
              </a:rPr>
              <a:t>Professionals prefer the term </a:t>
            </a:r>
            <a:r>
              <a:rPr lang="en-US" b="1" i="1" dirty="0">
                <a:solidFill>
                  <a:schemeClr val="accent1">
                    <a:lumMod val="50000"/>
                  </a:schemeClr>
                </a:solidFill>
              </a:rPr>
              <a:t>reverb </a:t>
            </a:r>
            <a:r>
              <a:rPr lang="en-US" b="1" i="1" dirty="0" smtClean="0">
                <a:solidFill>
                  <a:schemeClr val="accent1">
                    <a:lumMod val="50000"/>
                  </a:schemeClr>
                </a:solidFill>
              </a:rPr>
              <a:t>time( reverberation time) </a:t>
            </a:r>
            <a:r>
              <a:rPr lang="en-US" b="1" i="1" dirty="0">
                <a:solidFill>
                  <a:schemeClr val="accent1">
                    <a:lumMod val="50000"/>
                  </a:schemeClr>
                </a:solidFill>
              </a:rPr>
              <a:t>or Rt-60.  </a:t>
            </a:r>
            <a:r>
              <a:rPr lang="en-US" b="1" dirty="0">
                <a:solidFill>
                  <a:schemeClr val="accent1">
                    <a:lumMod val="50000"/>
                  </a:schemeClr>
                </a:solidFill>
              </a:rPr>
              <a:t>Rt-60 defined, is the amount of time (in seconds) it takes for a pulsed tone to decay to a level 6OdB below the original intensity</a:t>
            </a:r>
            <a:r>
              <a:rPr lang="en-US" dirty="0"/>
              <a:t>. A live room has a great deal of reflectivity, and hence a long Rt-60.  A dead room has little reflectivity and a short Rt-60.</a:t>
            </a:r>
            <a:endParaRPr lang="en-US" dirty="0" smtClean="0"/>
          </a:p>
          <a:p>
            <a:endParaRPr lang="en-US" dirty="0"/>
          </a:p>
        </p:txBody>
      </p:sp>
    </p:spTree>
    <p:extLst>
      <p:ext uri="{BB962C8B-B14F-4D97-AF65-F5344CB8AC3E}">
        <p14:creationId xmlns:p14="http://schemas.microsoft.com/office/powerpoint/2010/main" val="3175711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Combining and Averaging Sound Levels </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Decibels are measured using a logarithmic scale, which means decibels cannot be added arithmetically.  For     example, if two noise sources are</a:t>
            </a:r>
          </a:p>
          <a:p>
            <a:pPr marL="0" indent="0">
              <a:buNone/>
            </a:pPr>
            <a:r>
              <a:rPr lang="en-US" dirty="0" smtClean="0"/>
              <a:t> each producing 90 dB right next to each other, the combined noise level will be </a:t>
            </a:r>
            <a:r>
              <a:rPr lang="en-US" b="1" dirty="0" smtClean="0"/>
              <a:t>93 dB</a:t>
            </a:r>
            <a:r>
              <a:rPr lang="en-US" dirty="0" smtClean="0"/>
              <a:t>, as opposed to </a:t>
            </a:r>
            <a:r>
              <a:rPr lang="en-US" dirty="0" smtClean="0">
                <a:solidFill>
                  <a:srgbClr val="FF0000"/>
                </a:solidFill>
              </a:rPr>
              <a:t>180 </a:t>
            </a:r>
            <a:r>
              <a:rPr lang="en-US" dirty="0" err="1" smtClean="0">
                <a:solidFill>
                  <a:srgbClr val="FF0000"/>
                </a:solidFill>
              </a:rPr>
              <a:t>dB</a:t>
            </a:r>
            <a:r>
              <a:rPr lang="en-US" dirty="0" err="1" smtClean="0"/>
              <a:t>.</a:t>
            </a:r>
            <a:r>
              <a:rPr lang="en-US" dirty="0" smtClean="0"/>
              <a:t>  The following equation should be used to calculate the  sum of sound pressure levels, sound intensity</a:t>
            </a:r>
          </a:p>
          <a:p>
            <a:pPr marL="0" indent="0">
              <a:buNone/>
            </a:pPr>
            <a:r>
              <a:rPr lang="en-US" dirty="0" smtClean="0"/>
              <a:t> levels, or sound power levels: </a:t>
            </a:r>
          </a:p>
          <a:p>
            <a:pPr marL="0" indent="0">
              <a:buNone/>
            </a:pPr>
            <a:endParaRPr lang="en-US" dirty="0" smtClean="0"/>
          </a:p>
          <a:p>
            <a:pPr marL="0" indent="0">
              <a:buNone/>
            </a:pPr>
            <a:r>
              <a:rPr lang="en-US" dirty="0" smtClean="0"/>
              <a:t> Total L = Total SPL =  </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t>
            </a:r>
            <a:r>
              <a:rPr lang="en-US" b="1" dirty="0" smtClean="0">
                <a:solidFill>
                  <a:srgbClr val="FF0000"/>
                </a:solidFill>
              </a:rPr>
              <a:t>10x9.3=93 dB</a:t>
            </a:r>
          </a:p>
          <a:p>
            <a:pPr marL="0" indent="0">
              <a:buNone/>
            </a:pPr>
            <a:r>
              <a:rPr lang="en-US" dirty="0" smtClean="0"/>
              <a:t>Often,  using this equation to quickly sum sound levels when there is no</a:t>
            </a:r>
          </a:p>
          <a:p>
            <a:pPr marL="0" indent="0">
              <a:buNone/>
            </a:pPr>
            <a:r>
              <a:rPr lang="en-US" dirty="0" smtClean="0"/>
              <a:t> calculator or computer available  is difficult. The following table can be used to estimate a sum of various</a:t>
            </a:r>
          </a:p>
          <a:p>
            <a:pPr marL="0" indent="0">
              <a:buNone/>
            </a:pPr>
            <a:r>
              <a:rPr lang="en-US" dirty="0" smtClean="0"/>
              <a:t> sound levels</a:t>
            </a:r>
            <a:r>
              <a:rPr lang="en-US" dirty="0"/>
              <a:t>.</a:t>
            </a: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3627187" y="4136588"/>
            <a:ext cx="3859102" cy="390178"/>
          </a:xfrm>
          <a:prstGeom prst="rect">
            <a:avLst/>
          </a:prstGeom>
        </p:spPr>
      </p:pic>
    </p:spTree>
    <p:extLst>
      <p:ext uri="{BB962C8B-B14F-4D97-AF65-F5344CB8AC3E}">
        <p14:creationId xmlns:p14="http://schemas.microsoft.com/office/powerpoint/2010/main" val="2423234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Combining  Sound Levels</a:t>
            </a:r>
            <a:endParaRPr lang="en-US" dirty="0"/>
          </a:p>
        </p:txBody>
      </p:sp>
      <p:sp>
        <p:nvSpPr>
          <p:cNvPr id="3" name="Content Placeholder 2"/>
          <p:cNvSpPr>
            <a:spLocks noGrp="1"/>
          </p:cNvSpPr>
          <p:nvPr>
            <p:ph idx="1"/>
          </p:nvPr>
        </p:nvSpPr>
        <p:spPr>
          <a:xfrm>
            <a:off x="838200" y="1825624"/>
            <a:ext cx="10515600" cy="4833083"/>
          </a:xfrm>
        </p:spPr>
        <p:txBody>
          <a:bodyPr>
            <a:normAutofit fontScale="70000" lnSpcReduction="20000"/>
          </a:bodyPr>
          <a:lstStyle/>
          <a:p>
            <a:r>
              <a:rPr lang="en-US" dirty="0" smtClean="0"/>
              <a:t>Difference Between Two Levels to  Be Added </a:t>
            </a:r>
          </a:p>
          <a:p>
            <a:r>
              <a:rPr lang="en-US" dirty="0" smtClean="0"/>
              <a:t>Amount to Add to Higher Level to  Find the Sum  0–1 dB 3 dB 2–4 dB 2 dB 5–9 dB 1 dB 10 dB 0 dB</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Example: There are three noise sources immediately adjacent to one another, each producing a </a:t>
            </a:r>
          </a:p>
          <a:p>
            <a:pPr marL="0" indent="0">
              <a:buNone/>
            </a:pPr>
            <a:r>
              <a:rPr lang="en-US" dirty="0" smtClean="0"/>
              <a:t>sound  level of 95 </a:t>
            </a:r>
            <a:r>
              <a:rPr lang="en-US" dirty="0" err="1" smtClean="0"/>
              <a:t>dB.</a:t>
            </a:r>
            <a:r>
              <a:rPr lang="en-US" dirty="0" smtClean="0"/>
              <a:t> The combined sound level can be found using the table above.</a:t>
            </a:r>
          </a:p>
          <a:p>
            <a:pPr marL="0" indent="0">
              <a:buNone/>
            </a:pPr>
            <a:r>
              <a:rPr lang="en-US" b="1" dirty="0" err="1" smtClean="0">
                <a:solidFill>
                  <a:srgbClr val="FF0000"/>
                </a:solidFill>
              </a:rPr>
              <a:t>Ans</a:t>
            </a:r>
            <a:r>
              <a:rPr lang="en-US" b="1" dirty="0" smtClean="0">
                <a:solidFill>
                  <a:srgbClr val="FF0000"/>
                </a:solidFill>
              </a:rPr>
              <a:t>: </a:t>
            </a:r>
            <a:r>
              <a:rPr lang="en-US" dirty="0" smtClean="0"/>
              <a:t>The difference between  the first two noise sources is 0 dB, which means the sum will be 95 + 3 = 98 </a:t>
            </a:r>
            <a:r>
              <a:rPr lang="en-US" dirty="0" err="1" smtClean="0"/>
              <a:t>dB.</a:t>
            </a:r>
            <a:endParaRPr lang="en-US" dirty="0" smtClean="0"/>
          </a:p>
          <a:p>
            <a:pPr marL="0" indent="0">
              <a:buNone/>
            </a:pPr>
            <a:r>
              <a:rPr lang="en-US" dirty="0" smtClean="0"/>
              <a:t> The difference between  </a:t>
            </a:r>
            <a:r>
              <a:rPr lang="en-US" dirty="0" smtClean="0">
                <a:solidFill>
                  <a:srgbClr val="FF0000"/>
                </a:solidFill>
              </a:rPr>
              <a:t>(98 dB </a:t>
            </a:r>
            <a:r>
              <a:rPr lang="en-US" dirty="0" smtClean="0"/>
              <a:t>) and the remaining noise source </a:t>
            </a:r>
            <a:r>
              <a:rPr lang="en-US" dirty="0" smtClean="0">
                <a:solidFill>
                  <a:srgbClr val="FF0000"/>
                </a:solidFill>
              </a:rPr>
              <a:t>(95 dB)</a:t>
            </a:r>
            <a:r>
              <a:rPr lang="en-US" dirty="0" smtClean="0"/>
              <a:t> is </a:t>
            </a:r>
            <a:r>
              <a:rPr lang="en-US" dirty="0" smtClean="0">
                <a:solidFill>
                  <a:srgbClr val="FF0000"/>
                </a:solidFill>
              </a:rPr>
              <a:t>3</a:t>
            </a:r>
            <a:r>
              <a:rPr lang="en-US" dirty="0" smtClean="0"/>
              <a:t>, which means the sum will be 98 + 2 = </a:t>
            </a:r>
            <a:r>
              <a:rPr lang="en-US" dirty="0" smtClean="0">
                <a:solidFill>
                  <a:srgbClr val="FF0000"/>
                </a:solidFill>
              </a:rPr>
              <a:t>100 </a:t>
            </a:r>
            <a:r>
              <a:rPr lang="en-US" dirty="0" err="1" smtClean="0">
                <a:solidFill>
                  <a:srgbClr val="FF0000"/>
                </a:solidFill>
              </a:rPr>
              <a:t>dB.</a:t>
            </a:r>
            <a:r>
              <a:rPr lang="en-US" dirty="0" smtClean="0"/>
              <a:t>  </a:t>
            </a:r>
            <a:endParaRPr lang="en-US" dirty="0"/>
          </a:p>
        </p:txBody>
      </p:sp>
      <p:graphicFrame>
        <p:nvGraphicFramePr>
          <p:cNvPr id="4" name="Table 3"/>
          <p:cNvGraphicFramePr>
            <a:graphicFrameLocks noGrp="1"/>
          </p:cNvGraphicFramePr>
          <p:nvPr>
            <p:extLst/>
          </p:nvPr>
        </p:nvGraphicFramePr>
        <p:xfrm>
          <a:off x="2172677" y="2560189"/>
          <a:ext cx="8128000" cy="185420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n-US" dirty="0" smtClean="0"/>
                        <a:t>Difference in Levels dB</a:t>
                      </a:r>
                      <a:endParaRPr lang="en-US" dirty="0"/>
                    </a:p>
                  </a:txBody>
                  <a:tcPr/>
                </a:tc>
                <a:tc>
                  <a:txBody>
                    <a:bodyPr/>
                    <a:lstStyle/>
                    <a:p>
                      <a:r>
                        <a:rPr lang="en-US" dirty="0" smtClean="0"/>
                        <a:t>dB</a:t>
                      </a:r>
                      <a:r>
                        <a:rPr lang="en-US" baseline="0" dirty="0" smtClean="0"/>
                        <a:t> to be added to the higher level</a:t>
                      </a:r>
                      <a:endParaRPr lang="en-US" dirty="0"/>
                    </a:p>
                  </a:txBody>
                  <a:tcPr/>
                </a:tc>
              </a:tr>
              <a:tr h="370840">
                <a:tc>
                  <a:txBody>
                    <a:bodyPr/>
                    <a:lstStyle/>
                    <a:p>
                      <a:r>
                        <a:rPr lang="en-US" dirty="0" smtClean="0"/>
                        <a:t>                        0 to 1</a:t>
                      </a:r>
                      <a:endParaRPr lang="en-US" dirty="0"/>
                    </a:p>
                  </a:txBody>
                  <a:tcPr/>
                </a:tc>
                <a:tc>
                  <a:txBody>
                    <a:bodyPr/>
                    <a:lstStyle/>
                    <a:p>
                      <a:r>
                        <a:rPr lang="en-US" dirty="0" smtClean="0"/>
                        <a:t>                    3</a:t>
                      </a:r>
                      <a:endParaRPr lang="en-US" dirty="0"/>
                    </a:p>
                  </a:txBody>
                  <a:tcPr/>
                </a:tc>
              </a:tr>
              <a:tr h="370840">
                <a:tc>
                  <a:txBody>
                    <a:bodyPr/>
                    <a:lstStyle/>
                    <a:p>
                      <a:r>
                        <a:rPr lang="en-US" dirty="0" smtClean="0"/>
                        <a:t>                        2 to 4</a:t>
                      </a:r>
                      <a:endParaRPr lang="en-US" dirty="0"/>
                    </a:p>
                  </a:txBody>
                  <a:tcPr/>
                </a:tc>
                <a:tc>
                  <a:txBody>
                    <a:bodyPr/>
                    <a:lstStyle/>
                    <a:p>
                      <a:r>
                        <a:rPr lang="en-US" dirty="0" smtClean="0"/>
                        <a:t>                     2</a:t>
                      </a:r>
                      <a:endParaRPr lang="en-US" dirty="0"/>
                    </a:p>
                  </a:txBody>
                  <a:tcPr/>
                </a:tc>
              </a:tr>
              <a:tr h="370840">
                <a:tc>
                  <a:txBody>
                    <a:bodyPr/>
                    <a:lstStyle/>
                    <a:p>
                      <a:r>
                        <a:rPr lang="en-US" dirty="0" smtClean="0"/>
                        <a:t>                         5 to 9</a:t>
                      </a:r>
                      <a:endParaRPr lang="en-US" dirty="0"/>
                    </a:p>
                  </a:txBody>
                  <a:tcPr/>
                </a:tc>
                <a:tc>
                  <a:txBody>
                    <a:bodyPr/>
                    <a:lstStyle/>
                    <a:p>
                      <a:r>
                        <a:rPr lang="en-US" dirty="0" smtClean="0"/>
                        <a:t>                     1</a:t>
                      </a:r>
                      <a:endParaRPr lang="en-US" dirty="0"/>
                    </a:p>
                  </a:txBody>
                  <a:tcPr/>
                </a:tc>
              </a:tr>
              <a:tr h="370840">
                <a:tc>
                  <a:txBody>
                    <a:bodyPr/>
                    <a:lstStyle/>
                    <a:p>
                      <a:r>
                        <a:rPr lang="en-US" dirty="0" smtClean="0"/>
                        <a:t>                         10 to higher</a:t>
                      </a:r>
                      <a:endParaRPr lang="en-US" dirty="0"/>
                    </a:p>
                  </a:txBody>
                  <a:tcPr/>
                </a:tc>
                <a:tc>
                  <a:txBody>
                    <a:bodyPr/>
                    <a:lstStyle/>
                    <a:p>
                      <a:r>
                        <a:rPr lang="en-US" dirty="0" smtClean="0"/>
                        <a:t>                     0</a:t>
                      </a:r>
                      <a:endParaRPr lang="en-US" dirty="0"/>
                    </a:p>
                  </a:txBody>
                  <a:tcPr/>
                </a:tc>
              </a:tr>
            </a:tbl>
          </a:graphicData>
        </a:graphic>
      </p:graphicFrame>
    </p:spTree>
    <p:extLst>
      <p:ext uri="{BB962C8B-B14F-4D97-AF65-F5344CB8AC3E}">
        <p14:creationId xmlns:p14="http://schemas.microsoft.com/office/powerpoint/2010/main" val="1670828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0294"/>
            <a:ext cx="10515600" cy="1325563"/>
          </a:xfrm>
        </p:spPr>
        <p:txBody>
          <a:bodyPr/>
          <a:lstStyle/>
          <a:p>
            <a:r>
              <a:rPr lang="en-US" b="1" dirty="0">
                <a:solidFill>
                  <a:srgbClr val="FF0000"/>
                </a:solidFill>
              </a:rPr>
              <a:t>Occupational Safety and Health Administration </a:t>
            </a:r>
            <a:r>
              <a:rPr lang="en-US" b="1" dirty="0" smtClean="0">
                <a:solidFill>
                  <a:srgbClr val="FF0000"/>
                </a:solidFill>
              </a:rPr>
              <a:t>        					(</a:t>
            </a:r>
            <a:r>
              <a:rPr lang="en-US" b="1" dirty="0">
                <a:solidFill>
                  <a:srgbClr val="FF0000"/>
                </a:solidFill>
              </a:rPr>
              <a:t>OSHA</a:t>
            </a:r>
            <a:r>
              <a:rPr lang="en-US" b="1" dirty="0" smtClean="0">
                <a:solidFill>
                  <a:srgbClr val="FF0000"/>
                </a:solidFill>
              </a:rPr>
              <a:t>)  </a:t>
            </a:r>
            <a:endParaRPr lang="en-US" dirty="0"/>
          </a:p>
        </p:txBody>
      </p:sp>
      <p:sp>
        <p:nvSpPr>
          <p:cNvPr id="3" name="Content Placeholder 2"/>
          <p:cNvSpPr>
            <a:spLocks noGrp="1"/>
          </p:cNvSpPr>
          <p:nvPr>
            <p:ph idx="1"/>
          </p:nvPr>
        </p:nvSpPr>
        <p:spPr>
          <a:xfrm>
            <a:off x="838200" y="1954579"/>
            <a:ext cx="10515600" cy="4351338"/>
          </a:xfrm>
        </p:spPr>
        <p:txBody>
          <a:bodyPr>
            <a:normAutofit fontScale="92500" lnSpcReduction="10000"/>
          </a:bodyPr>
          <a:lstStyle/>
          <a:p>
            <a:r>
              <a:rPr lang="en-US" dirty="0" smtClean="0"/>
              <a:t> Adding Noise Exposure Durations to Determine Compliance with</a:t>
            </a:r>
          </a:p>
          <a:p>
            <a:pPr marL="0" indent="0">
              <a:buNone/>
            </a:pPr>
            <a:r>
              <a:rPr lang="en-US" dirty="0" smtClean="0"/>
              <a:t> OSHA Standards </a:t>
            </a:r>
          </a:p>
          <a:p>
            <a:pPr marL="0" indent="0">
              <a:buNone/>
            </a:pPr>
            <a:r>
              <a:rPr lang="en-US" dirty="0"/>
              <a:t>The Act created the </a:t>
            </a:r>
            <a:r>
              <a:rPr lang="en-US" b="1" dirty="0">
                <a:solidFill>
                  <a:srgbClr val="FF0000"/>
                </a:solidFill>
              </a:rPr>
              <a:t>Occupational Safety and Health Administration (OSHA)</a:t>
            </a:r>
            <a:r>
              <a:rPr lang="en-US" dirty="0"/>
              <a:t>, which sets and enforces protective workplace safety and </a:t>
            </a:r>
            <a:r>
              <a:rPr lang="en-US" dirty="0" smtClean="0"/>
              <a:t>health </a:t>
            </a:r>
            <a:r>
              <a:rPr lang="en-US" b="1" dirty="0" smtClean="0">
                <a:solidFill>
                  <a:srgbClr val="FF0000"/>
                </a:solidFill>
              </a:rPr>
              <a:t>standards</a:t>
            </a:r>
            <a:r>
              <a:rPr lang="en-US" dirty="0">
                <a:solidFill>
                  <a:srgbClr val="FF0000"/>
                </a:solidFill>
              </a:rPr>
              <a:t>. </a:t>
            </a:r>
            <a:r>
              <a:rPr lang="en-US" b="1" dirty="0">
                <a:solidFill>
                  <a:srgbClr val="FF0000"/>
                </a:solidFill>
              </a:rPr>
              <a:t>OSHA</a:t>
            </a:r>
            <a:r>
              <a:rPr lang="en-US" dirty="0"/>
              <a:t> also provides information, training and assistance to workers and employers.</a:t>
            </a:r>
            <a:endParaRPr lang="en-US" dirty="0" smtClean="0"/>
          </a:p>
          <a:p>
            <a:r>
              <a:rPr lang="en-US" dirty="0" smtClean="0"/>
              <a:t>Under OSHA standards, workers are not permitted to be exposed to </a:t>
            </a:r>
            <a:r>
              <a:rPr lang="en-US" dirty="0"/>
              <a:t> </a:t>
            </a:r>
            <a:r>
              <a:rPr lang="en-US" dirty="0" smtClean="0"/>
              <a:t> an 8‐hour TWA equal to or greater  than 90 </a:t>
            </a:r>
            <a:r>
              <a:rPr lang="en-US" dirty="0" err="1" smtClean="0"/>
              <a:t>dBA</a:t>
            </a:r>
            <a:r>
              <a:rPr lang="en-US" dirty="0" smtClean="0"/>
              <a:t> ( Time Weighted </a:t>
            </a:r>
            <a:r>
              <a:rPr lang="en-US" dirty="0"/>
              <a:t>A</a:t>
            </a:r>
            <a:r>
              <a:rPr lang="en-US" dirty="0" smtClean="0"/>
              <a:t>verage). OSHA uses a 5‐dBA  exchange rate, meaning the noise level doubles with each additional 5  </a:t>
            </a:r>
            <a:r>
              <a:rPr lang="en-US" dirty="0" err="1" smtClean="0"/>
              <a:t>dBA</a:t>
            </a:r>
            <a:r>
              <a:rPr lang="en-US" dirty="0" smtClean="0"/>
              <a:t>. The following chart shows how</a:t>
            </a:r>
          </a:p>
          <a:p>
            <a:pPr marL="0" indent="0">
              <a:buNone/>
            </a:pPr>
            <a:r>
              <a:rPr lang="en-US" dirty="0" smtClean="0"/>
              <a:t> long workers are permitted to be exposed to specific noise levels: </a:t>
            </a:r>
          </a:p>
          <a:p>
            <a:endParaRPr lang="en-US" dirty="0"/>
          </a:p>
        </p:txBody>
      </p:sp>
    </p:spTree>
    <p:extLst>
      <p:ext uri="{BB962C8B-B14F-4D97-AF65-F5344CB8AC3E}">
        <p14:creationId xmlns:p14="http://schemas.microsoft.com/office/powerpoint/2010/main" val="2628956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Permissible Duration (Hours per Day)</a:t>
            </a:r>
          </a:p>
          <a:p>
            <a:r>
              <a:rPr lang="en-US" dirty="0" smtClean="0"/>
              <a:t>Sound Level (</a:t>
            </a:r>
            <a:r>
              <a:rPr lang="en-US" dirty="0" err="1" smtClean="0"/>
              <a:t>dBA</a:t>
            </a:r>
            <a:r>
              <a:rPr lang="en-US" dirty="0" smtClean="0"/>
              <a:t>, Slow Response) 16 85 8 90 4 95 2 100 1½ 102 1 105 ½ 110 ¼ or less 115</a:t>
            </a:r>
          </a:p>
          <a:p>
            <a:pPr lvl="8"/>
            <a:endParaRPr lang="en-US" dirty="0" smtClean="0"/>
          </a:p>
          <a:p>
            <a:endParaRPr lang="en-US" dirty="0" smtClean="0"/>
          </a:p>
          <a:p>
            <a:endParaRPr lang="en-US" dirty="0" smtClean="0"/>
          </a:p>
          <a:p>
            <a:endParaRPr lang="en-US" dirty="0"/>
          </a:p>
          <a:p>
            <a:endParaRPr lang="en-US" dirty="0" smtClean="0"/>
          </a:p>
          <a:p>
            <a:endParaRPr lang="en-US" dirty="0" smtClean="0"/>
          </a:p>
          <a:p>
            <a:endParaRPr lang="en-US" dirty="0"/>
          </a:p>
        </p:txBody>
      </p:sp>
      <p:graphicFrame>
        <p:nvGraphicFramePr>
          <p:cNvPr id="4" name="Table 3"/>
          <p:cNvGraphicFramePr>
            <a:graphicFrameLocks noGrp="1"/>
          </p:cNvGraphicFramePr>
          <p:nvPr>
            <p:extLst/>
          </p:nvPr>
        </p:nvGraphicFramePr>
        <p:xfrm>
          <a:off x="2836985" y="3486312"/>
          <a:ext cx="4583724" cy="2123440"/>
        </p:xfrm>
        <a:graphic>
          <a:graphicData uri="http://schemas.openxmlformats.org/drawingml/2006/table">
            <a:tbl>
              <a:tblPr firstRow="1" bandRow="1">
                <a:tableStyleId>{5C22544A-7EE6-4342-B048-85BDC9FD1C3A}</a:tableStyleId>
              </a:tblPr>
              <a:tblGrid>
                <a:gridCol w="2291862"/>
                <a:gridCol w="2291862"/>
              </a:tblGrid>
              <a:tr h="370840">
                <a:tc>
                  <a:txBody>
                    <a:bodyPr/>
                    <a:lstStyle/>
                    <a:p>
                      <a:r>
                        <a:rPr lang="en-US" dirty="0" smtClean="0"/>
                        <a:t>Permissible Duration  ( Hours per Day)</a:t>
                      </a:r>
                      <a:endParaRPr lang="en-US" dirty="0"/>
                    </a:p>
                  </a:txBody>
                  <a:tcPr/>
                </a:tc>
                <a:tc>
                  <a:txBody>
                    <a:bodyPr/>
                    <a:lstStyle/>
                    <a:p>
                      <a:r>
                        <a:rPr lang="en-US" dirty="0" smtClean="0"/>
                        <a:t>Sound Level </a:t>
                      </a:r>
                      <a:r>
                        <a:rPr lang="en-US" dirty="0" err="1" smtClean="0"/>
                        <a:t>dBA</a:t>
                      </a:r>
                      <a:endParaRPr lang="en-US" dirty="0"/>
                    </a:p>
                  </a:txBody>
                  <a:tcPr/>
                </a:tc>
              </a:tr>
              <a:tr h="370840">
                <a:tc>
                  <a:txBody>
                    <a:bodyPr/>
                    <a:lstStyle/>
                    <a:p>
                      <a:r>
                        <a:rPr lang="en-US" dirty="0" smtClean="0"/>
                        <a:t>16</a:t>
                      </a:r>
                      <a:endParaRPr lang="en-US" dirty="0"/>
                    </a:p>
                  </a:txBody>
                  <a:tcPr/>
                </a:tc>
                <a:tc>
                  <a:txBody>
                    <a:bodyPr/>
                    <a:lstStyle/>
                    <a:p>
                      <a:r>
                        <a:rPr lang="en-US" dirty="0" smtClean="0"/>
                        <a:t>85</a:t>
                      </a:r>
                      <a:endParaRPr lang="en-US" dirty="0"/>
                    </a:p>
                  </a:txBody>
                  <a:tcPr/>
                </a:tc>
              </a:tr>
              <a:tr h="370840">
                <a:tc>
                  <a:txBody>
                    <a:bodyPr/>
                    <a:lstStyle/>
                    <a:p>
                      <a:r>
                        <a:rPr lang="en-US" dirty="0" smtClean="0"/>
                        <a:t>8</a:t>
                      </a:r>
                      <a:endParaRPr lang="en-US" dirty="0"/>
                    </a:p>
                  </a:txBody>
                  <a:tcPr/>
                </a:tc>
                <a:tc>
                  <a:txBody>
                    <a:bodyPr/>
                    <a:lstStyle/>
                    <a:p>
                      <a:r>
                        <a:rPr lang="en-US" dirty="0" smtClean="0"/>
                        <a:t>90</a:t>
                      </a:r>
                      <a:endParaRPr lang="en-US" dirty="0"/>
                    </a:p>
                  </a:txBody>
                  <a:tcPr/>
                </a:tc>
              </a:tr>
              <a:tr h="370840">
                <a:tc>
                  <a:txBody>
                    <a:bodyPr/>
                    <a:lstStyle/>
                    <a:p>
                      <a:r>
                        <a:rPr lang="en-US" dirty="0" smtClean="0"/>
                        <a:t>4</a:t>
                      </a:r>
                      <a:endParaRPr lang="en-US" dirty="0"/>
                    </a:p>
                  </a:txBody>
                  <a:tcPr/>
                </a:tc>
                <a:tc>
                  <a:txBody>
                    <a:bodyPr/>
                    <a:lstStyle/>
                    <a:p>
                      <a:r>
                        <a:rPr lang="en-US" dirty="0" smtClean="0"/>
                        <a:t>95</a:t>
                      </a:r>
                      <a:endParaRPr lang="en-US" dirty="0"/>
                    </a:p>
                  </a:txBody>
                  <a:tcPr/>
                </a:tc>
              </a:tr>
              <a:tr h="370840">
                <a:tc>
                  <a:txBody>
                    <a:bodyPr/>
                    <a:lstStyle/>
                    <a:p>
                      <a:r>
                        <a:rPr lang="en-US" dirty="0" smtClean="0"/>
                        <a:t>2         </a:t>
                      </a:r>
                      <a:r>
                        <a:rPr lang="en-US" b="1" dirty="0" smtClean="0">
                          <a:solidFill>
                            <a:srgbClr val="FF0000"/>
                          </a:solidFill>
                        </a:rPr>
                        <a:t>(1/4)</a:t>
                      </a:r>
                      <a:endParaRPr lang="en-US" b="1" dirty="0">
                        <a:solidFill>
                          <a:srgbClr val="FF0000"/>
                        </a:solidFill>
                      </a:endParaRPr>
                    </a:p>
                  </a:txBody>
                  <a:tcPr/>
                </a:tc>
                <a:tc>
                  <a:txBody>
                    <a:bodyPr/>
                    <a:lstStyle/>
                    <a:p>
                      <a:r>
                        <a:rPr lang="en-US" dirty="0" smtClean="0"/>
                        <a:t>100    </a:t>
                      </a:r>
                      <a:r>
                        <a:rPr lang="en-US" b="1" dirty="0" smtClean="0">
                          <a:solidFill>
                            <a:srgbClr val="FF0000"/>
                          </a:solidFill>
                        </a:rPr>
                        <a:t>(115)</a:t>
                      </a:r>
                      <a:endParaRPr lang="en-US" b="1" dirty="0">
                        <a:solidFill>
                          <a:srgbClr val="FF0000"/>
                        </a:solidFill>
                      </a:endParaRPr>
                    </a:p>
                  </a:txBody>
                  <a:tcPr/>
                </a:tc>
              </a:tr>
            </a:tbl>
          </a:graphicData>
        </a:graphic>
      </p:graphicFrame>
    </p:spTree>
    <p:extLst>
      <p:ext uri="{BB962C8B-B14F-4D97-AF65-F5344CB8AC3E}">
        <p14:creationId xmlns:p14="http://schemas.microsoft.com/office/powerpoint/2010/main" val="3658129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Combining L</a:t>
            </a:r>
            <a:r>
              <a:rPr lang="en-US" b="1" dirty="0" smtClean="0">
                <a:solidFill>
                  <a:srgbClr val="FF0000"/>
                </a:solidFill>
              </a:rPr>
              <a:t>ow and High</a:t>
            </a:r>
            <a:r>
              <a:rPr lang="en-US" b="1" dirty="0">
                <a:solidFill>
                  <a:srgbClr val="FF0000"/>
                </a:solidFill>
              </a:rPr>
              <a:t> Sound Levels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A worker’s daily noise exposure typically comes from multiple sources, which have different noise levels  for different durations. </a:t>
                </a:r>
              </a:p>
              <a:p>
                <a:r>
                  <a:rPr lang="en-US" dirty="0" smtClean="0"/>
                  <a:t>When adding different noise levels from various noise sources, only</a:t>
                </a:r>
              </a:p>
              <a:p>
                <a:pPr marL="0" indent="0">
                  <a:buNone/>
                </a:pPr>
                <a:r>
                  <a:rPr lang="en-US" dirty="0" smtClean="0"/>
                  <a:t> noise levels  exceeding 80 </a:t>
                </a:r>
                <a:r>
                  <a:rPr lang="en-US" dirty="0" err="1" smtClean="0"/>
                  <a:t>dBA</a:t>
                </a:r>
                <a:r>
                  <a:rPr lang="en-US" dirty="0" smtClean="0"/>
                  <a:t> should be considered. The combined effect of these noise sources can be estimated  using the following equation:   </a:t>
                </a:r>
              </a:p>
              <a:p>
                <a:pPr marL="0" indent="0">
                  <a:buNone/>
                </a:pPr>
                <a:r>
                  <a:rPr lang="en-US" dirty="0"/>
                  <a:t> </a:t>
                </a:r>
                <a:r>
                  <a:rPr lang="en-US" dirty="0" smtClean="0"/>
                  <a:t>                    Sum </a:t>
                </a:r>
                <a:r>
                  <a:rPr lang="en-US" dirty="0" smtClean="0">
                    <a:solidFill>
                      <a:srgbClr val="FF0000"/>
                    </a:solidFill>
                  </a:rPr>
                  <a:t>SPL = C1/T1 + C2/T2 + C3/T3 + ……………….+</a:t>
                </a:r>
                <a:r>
                  <a:rPr lang="en-US" dirty="0" err="1" smtClean="0">
                    <a:solidFill>
                      <a:srgbClr val="FF0000"/>
                    </a:solidFill>
                  </a:rPr>
                  <a:t>Cn</a:t>
                </a:r>
                <a:r>
                  <a:rPr lang="en-US" dirty="0" smtClean="0">
                    <a:solidFill>
                      <a:srgbClr val="FF0000"/>
                    </a:solidFill>
                  </a:rPr>
                  <a:t>/</a:t>
                </a:r>
                <a:r>
                  <a:rPr lang="en-US" dirty="0" err="1" smtClean="0">
                    <a:solidFill>
                      <a:srgbClr val="FF0000"/>
                    </a:solidFill>
                  </a:rPr>
                  <a:t>Tn</a:t>
                </a:r>
                <a:r>
                  <a:rPr lang="en-US" dirty="0" smtClean="0"/>
                  <a:t>   </a:t>
                </a:r>
              </a:p>
              <a:p>
                <a:pPr marL="0" indent="0">
                  <a:buNone/>
                </a:pPr>
                <a:r>
                  <a:rPr lang="en-US" dirty="0" smtClean="0"/>
                  <a:t>Where </a:t>
                </a:r>
                <a:r>
                  <a:rPr lang="en-US" dirty="0" err="1" smtClean="0"/>
                  <a:t>Cn</a:t>
                </a:r>
                <a:r>
                  <a:rPr lang="en-US" dirty="0" smtClean="0"/>
                  <a:t> is the total duration of exposure at a specific noise level, and</a:t>
                </a:r>
              </a:p>
              <a:p>
                <a:pPr marL="0" indent="0">
                  <a:buNone/>
                </a:pPr>
                <a:r>
                  <a:rPr lang="en-US" dirty="0" smtClean="0"/>
                  <a:t> </a:t>
                </a:r>
                <a:r>
                  <a:rPr lang="en-US" dirty="0" err="1" smtClean="0"/>
                  <a:t>Tn</a:t>
                </a:r>
                <a:r>
                  <a:rPr lang="en-US" dirty="0" smtClean="0"/>
                  <a:t> is the total duration of noise  permitted at that decibel level.</a:t>
                </a:r>
              </a:p>
              <a:p>
                <a:pPr marL="0" indent="0">
                  <a:buNone/>
                </a:pPr>
                <a:r>
                  <a:rPr lang="en-US" b="1" dirty="0" smtClean="0">
                    <a:solidFill>
                      <a:srgbClr val="FF0000"/>
                    </a:solidFill>
                  </a:rPr>
                  <a:t> If the Sum SPL  </a:t>
                </a:r>
                <a14:m>
                  <m:oMath xmlns:m="http://schemas.openxmlformats.org/officeDocument/2006/math">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𝒐𝒓</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𝑮𝒓𝒆𝒂𝒕𝒆𝒓</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𝑻𝒉𝒂𝒏</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𝟏</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𝒕𝒉𝒆𝒏</m:t>
                    </m:r>
                    <m:r>
                      <a:rPr lang="en-US" b="1" i="1" smtClean="0">
                        <a:solidFill>
                          <a:srgbClr val="FF0000"/>
                        </a:solidFill>
                        <a:latin typeface="Cambria Math" panose="02040503050406030204" pitchFamily="18" charset="0"/>
                      </a:rPr>
                      <m:t> </m:t>
                    </m:r>
                  </m:oMath>
                </a14:m>
                <a:r>
                  <a:rPr lang="en-US" dirty="0"/>
                  <a:t>the combined noise level is greater  than the allowable level.</a:t>
                </a:r>
                <a:endParaRPr lang="en-US" b="1" dirty="0" smtClean="0">
                  <a:solidFill>
                    <a:srgbClr val="FF0000"/>
                  </a:solidFill>
                </a:endParaRPr>
              </a:p>
              <a:p>
                <a:pPr marL="0" indent="0">
                  <a:buNone/>
                </a:pPr>
                <a:r>
                  <a:rPr lang="en-US" dirty="0" smtClean="0"/>
                  <a:t> </a:t>
                </a:r>
              </a:p>
              <a:p>
                <a:pPr marL="0" indent="0">
                  <a:buNone/>
                </a:pPr>
                <a:r>
                  <a:rPr lang="en-US" b="1" dirty="0">
                    <a:solidFill>
                      <a:srgbClr val="FF0000"/>
                    </a:solidFill>
                  </a:rPr>
                  <a:t>If the Sum SPL </a:t>
                </a:r>
                <a14:m>
                  <m:oMath xmlns:m="http://schemas.openxmlformats.org/officeDocument/2006/math">
                    <m:r>
                      <a:rPr lang="en-US" b="1" i="1">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𝑳𝒆𝒔𝒔</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𝑻𝒉𝒂𝒏</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𝟏</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𝒕𝒉𝒆𝒏</m:t>
                    </m:r>
                    <m:r>
                      <a:rPr lang="en-US" b="1" i="1">
                        <a:solidFill>
                          <a:srgbClr val="FF0000"/>
                        </a:solidFill>
                        <a:latin typeface="Cambria Math" panose="02040503050406030204" pitchFamily="18" charset="0"/>
                      </a:rPr>
                      <m:t> </m:t>
                    </m:r>
                  </m:oMath>
                </a14:m>
                <a:r>
                  <a:rPr lang="en-US" dirty="0"/>
                  <a:t>the combined noise level is </a:t>
                </a:r>
                <a:r>
                  <a:rPr lang="en-US" dirty="0" smtClean="0"/>
                  <a:t>less</a:t>
                </a:r>
                <a:r>
                  <a:rPr lang="en-US" dirty="0"/>
                  <a:t>  than the allowable level.</a:t>
                </a:r>
                <a:endParaRPr lang="en-US" b="1" dirty="0">
                  <a:solidFill>
                    <a:srgbClr val="FF0000"/>
                  </a:solidFill>
                </a:endParaRP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54" t="-2801" r="-696"/>
                </a:stretch>
              </a:blipFill>
            </p:spPr>
            <p:txBody>
              <a:bodyPr/>
              <a:lstStyle/>
              <a:p>
                <a:r>
                  <a:rPr lang="en-US">
                    <a:noFill/>
                  </a:rPr>
                  <a:t> </a:t>
                </a:r>
              </a:p>
            </p:txBody>
          </p:sp>
        </mc:Fallback>
      </mc:AlternateContent>
    </p:spTree>
    <p:extLst>
      <p:ext uri="{BB962C8B-B14F-4D97-AF65-F5344CB8AC3E}">
        <p14:creationId xmlns:p14="http://schemas.microsoft.com/office/powerpoint/2010/main" val="3967941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Objectives</a:t>
            </a:r>
            <a:endParaRPr lang="en-US" b="1" dirty="0">
              <a:solidFill>
                <a:srgbClr val="C00000"/>
              </a:solidFill>
            </a:endParaRPr>
          </a:p>
        </p:txBody>
      </p:sp>
      <p:sp>
        <p:nvSpPr>
          <p:cNvPr id="3" name="Content Placeholder 2"/>
          <p:cNvSpPr>
            <a:spLocks noGrp="1"/>
          </p:cNvSpPr>
          <p:nvPr>
            <p:ph idx="1"/>
          </p:nvPr>
        </p:nvSpPr>
        <p:spPr/>
        <p:txBody>
          <a:bodyPr/>
          <a:lstStyle/>
          <a:p>
            <a:r>
              <a:rPr lang="en-US" b="1" dirty="0" smtClean="0">
                <a:solidFill>
                  <a:srgbClr val="0070C0"/>
                </a:solidFill>
              </a:rPr>
              <a:t>1- To Highlight Acoustics’ fundamentals and terminologies.</a:t>
            </a:r>
          </a:p>
          <a:p>
            <a:r>
              <a:rPr lang="en-US" b="1" dirty="0" smtClean="0">
                <a:solidFill>
                  <a:srgbClr val="0070C0"/>
                </a:solidFill>
              </a:rPr>
              <a:t>2- To discuss aspects for applications in built environment.</a:t>
            </a:r>
          </a:p>
          <a:p>
            <a:r>
              <a:rPr lang="en-US" b="1" dirty="0" smtClean="0">
                <a:solidFill>
                  <a:srgbClr val="0070C0"/>
                </a:solidFill>
              </a:rPr>
              <a:t>3- Acoustical Design and Treatment</a:t>
            </a:r>
            <a:endParaRPr lang="en-US" b="1" dirty="0">
              <a:solidFill>
                <a:srgbClr val="0070C0"/>
              </a:solidFill>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4123" y="3345838"/>
            <a:ext cx="3774831" cy="2831125"/>
          </a:xfrm>
          <a:prstGeom prst="rect">
            <a:avLst/>
          </a:prstGeom>
        </p:spPr>
      </p:pic>
    </p:spTree>
    <p:extLst>
      <p:ext uri="{BB962C8B-B14F-4D97-AF65-F5344CB8AC3E}">
        <p14:creationId xmlns:p14="http://schemas.microsoft.com/office/powerpoint/2010/main" val="1861066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Sound Propagation &amp; Room Attenuation for Sound Levels:</a:t>
            </a:r>
            <a:endParaRPr lang="en-US"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buNone/>
            </a:pPr>
            <a:endParaRPr lang="en-US" dirty="0" smtClean="0"/>
          </a:p>
          <a:p>
            <a:r>
              <a:rPr lang="en-US" dirty="0" smtClean="0"/>
              <a:t>•	Reverberation Time - Sound Reverberation Time indicates the time it takes until the sound pressure level in a room is decreased with 60 dB</a:t>
            </a:r>
          </a:p>
          <a:p>
            <a:r>
              <a:rPr lang="en-US" dirty="0" smtClean="0"/>
              <a:t>•	Directivity Coefficient and Sound Attenuation - The attenuation in a room depends on the location of the source and the receiver, and the room constant</a:t>
            </a:r>
          </a:p>
          <a:p>
            <a:r>
              <a:rPr lang="en-US" dirty="0" smtClean="0"/>
              <a:t>•	Room Absorption Characteristics - Mean absorption coefficients and reverberation times for some typical rooms</a:t>
            </a:r>
          </a:p>
          <a:p>
            <a:r>
              <a:rPr lang="en-US" dirty="0" smtClean="0"/>
              <a:t>•	Room Attenuation in Direct Sound Fields - Room size - absorption characteristics and attenuation in direct sound fields</a:t>
            </a:r>
          </a:p>
          <a:p>
            <a:r>
              <a:rPr lang="en-US" dirty="0" smtClean="0"/>
              <a:t>•	Sound Intensity - Sound intensity level is the acoustic power of sound per unit of area in relation to a fixed reference</a:t>
            </a:r>
          </a:p>
          <a:p>
            <a:r>
              <a:rPr lang="en-US" dirty="0" smtClean="0"/>
              <a:t>•	Sound Absorption Coefficients for some common Materials - Sound absorption coefficients for some common materials as plaster walls, brickwork, plywood panels etc...</a:t>
            </a:r>
          </a:p>
          <a:p>
            <a:r>
              <a:rPr lang="en-US" dirty="0" smtClean="0"/>
              <a:t>•	Sound Pressure - Sound Pressure is the force of sound on a surface area perpendicular to the direction of sound</a:t>
            </a:r>
          </a:p>
          <a:p>
            <a:endParaRPr lang="en-US" dirty="0"/>
          </a:p>
        </p:txBody>
      </p:sp>
    </p:spTree>
    <p:extLst>
      <p:ext uri="{BB962C8B-B14F-4D97-AF65-F5344CB8AC3E}">
        <p14:creationId xmlns:p14="http://schemas.microsoft.com/office/powerpoint/2010/main" val="1730461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Sound Absorption Materials </a:t>
            </a:r>
            <a:endParaRPr lang="en-US" b="1" dirty="0">
              <a:solidFill>
                <a:srgbClr val="FF0000"/>
              </a:solidFill>
            </a:endParaRPr>
          </a:p>
        </p:txBody>
      </p:sp>
      <p:sp>
        <p:nvSpPr>
          <p:cNvPr id="3" name="Content Placeholder 2"/>
          <p:cNvSpPr>
            <a:spLocks noGrp="1"/>
          </p:cNvSpPr>
          <p:nvPr>
            <p:ph idx="1"/>
          </p:nvPr>
        </p:nvSpPr>
        <p:spPr>
          <a:xfrm>
            <a:off x="838200" y="1406768"/>
            <a:ext cx="10515600" cy="5451231"/>
          </a:xfrm>
        </p:spPr>
        <p:txBody>
          <a:bodyPr>
            <a:normAutofit fontScale="77500" lnSpcReduction="20000"/>
          </a:bodyPr>
          <a:lstStyle/>
          <a:p>
            <a:r>
              <a:rPr lang="en-US" b="1" dirty="0">
                <a:solidFill>
                  <a:srgbClr val="0070C0"/>
                </a:solidFill>
              </a:rPr>
              <a:t>The sound absorption coefficient is the ratio of absorbed sound intensity in an actual material to the incident sound intensity and can be expressed as</a:t>
            </a:r>
          </a:p>
          <a:p>
            <a:r>
              <a:rPr lang="en-US" b="1" dirty="0">
                <a:solidFill>
                  <a:srgbClr val="FF0000"/>
                </a:solidFill>
              </a:rPr>
              <a:t>α = </a:t>
            </a:r>
            <a:r>
              <a:rPr lang="en-US" b="1" dirty="0" err="1">
                <a:solidFill>
                  <a:srgbClr val="FF0000"/>
                </a:solidFill>
              </a:rPr>
              <a:t>Ia</a:t>
            </a:r>
            <a:r>
              <a:rPr lang="en-US" b="1" dirty="0">
                <a:solidFill>
                  <a:srgbClr val="FF0000"/>
                </a:solidFill>
              </a:rPr>
              <a:t> / Ii</a:t>
            </a:r>
            <a:endParaRPr lang="en-US" dirty="0" smtClean="0"/>
          </a:p>
          <a:p>
            <a:r>
              <a:rPr lang="en-US" dirty="0" smtClean="0"/>
              <a:t>Room </a:t>
            </a:r>
            <a:r>
              <a:rPr lang="en-US" b="1" dirty="0" smtClean="0">
                <a:solidFill>
                  <a:srgbClr val="C00000"/>
                </a:solidFill>
              </a:rPr>
              <a:t>attenuation ( </a:t>
            </a:r>
            <a:r>
              <a:rPr lang="en-US" b="1" dirty="0" err="1" smtClean="0">
                <a:solidFill>
                  <a:srgbClr val="C00000"/>
                </a:solidFill>
              </a:rPr>
              <a:t>Lp</a:t>
            </a:r>
            <a:r>
              <a:rPr lang="en-US" b="1" dirty="0" smtClean="0">
                <a:solidFill>
                  <a:srgbClr val="C00000"/>
                </a:solidFill>
              </a:rPr>
              <a:t>-LN) </a:t>
            </a:r>
            <a:r>
              <a:rPr lang="en-US" dirty="0" smtClean="0"/>
              <a:t>depends on location of source and receiver - and the room constant R</a:t>
            </a:r>
          </a:p>
          <a:p>
            <a:r>
              <a:rPr lang="en-US" dirty="0" smtClean="0"/>
              <a:t>For a continuing sound source the sound level in a room is the sum of Direct and</a:t>
            </a:r>
          </a:p>
          <a:p>
            <a:pPr marL="0" indent="0">
              <a:buNone/>
            </a:pPr>
            <a:r>
              <a:rPr lang="en-US" dirty="0" smtClean="0"/>
              <a:t> Reverberant Sound. The sound pressure for a receiver can be expressed as</a:t>
            </a:r>
          </a:p>
          <a:p>
            <a:r>
              <a:rPr lang="en-US" b="1" dirty="0" err="1" smtClean="0">
                <a:solidFill>
                  <a:srgbClr val="FF0000"/>
                </a:solidFill>
              </a:rPr>
              <a:t>Lp</a:t>
            </a:r>
            <a:r>
              <a:rPr lang="en-US" b="1" dirty="0" smtClean="0">
                <a:solidFill>
                  <a:srgbClr val="FF0000"/>
                </a:solidFill>
              </a:rPr>
              <a:t> = LN + 10log (D / (4 π r2) + 4 / R)          (1)</a:t>
            </a:r>
          </a:p>
          <a:p>
            <a:r>
              <a:rPr lang="en-US" dirty="0" smtClean="0"/>
              <a:t>where</a:t>
            </a:r>
          </a:p>
          <a:p>
            <a:r>
              <a:rPr lang="en-US" dirty="0" err="1" smtClean="0"/>
              <a:t>Lp</a:t>
            </a:r>
            <a:r>
              <a:rPr lang="en-US" dirty="0" smtClean="0"/>
              <a:t> = received sound pressure level (dB) or SPL</a:t>
            </a:r>
          </a:p>
          <a:p>
            <a:r>
              <a:rPr lang="en-US" dirty="0" smtClean="0"/>
              <a:t>LN = sound power level from source (dB) or SWL</a:t>
            </a:r>
          </a:p>
          <a:p>
            <a:r>
              <a:rPr lang="en-US" dirty="0" smtClean="0"/>
              <a:t>D = directivity coefficient as shown in figure below </a:t>
            </a:r>
          </a:p>
          <a:p>
            <a:r>
              <a:rPr lang="en-US" dirty="0" smtClean="0"/>
              <a:t>R = room constant (m2 Sabine</a:t>
            </a:r>
            <a:r>
              <a:rPr lang="en-US" dirty="0"/>
              <a:t>), OR  </a:t>
            </a:r>
            <a:r>
              <a:rPr lang="en-US" b="1" dirty="0">
                <a:solidFill>
                  <a:srgbClr val="FF0000"/>
                </a:solidFill>
              </a:rPr>
              <a:t>R   = Σ Si α</a:t>
            </a:r>
            <a:r>
              <a:rPr lang="en-US" b="1" dirty="0" err="1">
                <a:solidFill>
                  <a:srgbClr val="FF0000"/>
                </a:solidFill>
              </a:rPr>
              <a:t>i</a:t>
            </a:r>
            <a:r>
              <a:rPr lang="en-US" b="1" dirty="0">
                <a:solidFill>
                  <a:srgbClr val="FF0000"/>
                </a:solidFill>
              </a:rPr>
              <a:t> / (1- αm)  </a:t>
            </a:r>
            <a:r>
              <a:rPr lang="en-US" b="1" dirty="0" smtClean="0">
                <a:solidFill>
                  <a:srgbClr val="FF0000"/>
                </a:solidFill>
              </a:rPr>
              <a:t>or </a:t>
            </a:r>
            <a:r>
              <a:rPr lang="en-US" b="1" dirty="0">
                <a:solidFill>
                  <a:srgbClr val="FF0000"/>
                </a:solidFill>
              </a:rPr>
              <a:t>R = A / (1- αm</a:t>
            </a:r>
            <a:r>
              <a:rPr lang="en-US" b="1" dirty="0" smtClean="0">
                <a:solidFill>
                  <a:srgbClr val="FF0000"/>
                </a:solidFill>
              </a:rPr>
              <a:t>)   ….(2)</a:t>
            </a:r>
            <a:endParaRPr lang="en-US" dirty="0" smtClean="0"/>
          </a:p>
          <a:p>
            <a:r>
              <a:rPr lang="en-US" dirty="0" smtClean="0"/>
              <a:t>π = 3.14 ....., A= sound absorption  in m2sabine, </a:t>
            </a:r>
            <a:r>
              <a:rPr lang="en-US" b="1" dirty="0">
                <a:solidFill>
                  <a:srgbClr val="FF0000"/>
                </a:solidFill>
              </a:rPr>
              <a:t>Si α</a:t>
            </a:r>
            <a:r>
              <a:rPr lang="en-US" b="1" dirty="0" err="1">
                <a:solidFill>
                  <a:srgbClr val="FF0000"/>
                </a:solidFill>
              </a:rPr>
              <a:t>i</a:t>
            </a:r>
            <a:r>
              <a:rPr lang="en-US" b="1" dirty="0">
                <a:solidFill>
                  <a:srgbClr val="FF0000"/>
                </a:solidFill>
              </a:rPr>
              <a:t> </a:t>
            </a:r>
            <a:r>
              <a:rPr lang="en-US" b="1" dirty="0" smtClean="0">
                <a:solidFill>
                  <a:srgbClr val="FF0000"/>
                </a:solidFill>
              </a:rPr>
              <a:t>individual service area and absorption coefficient respectively.</a:t>
            </a:r>
            <a:endParaRPr lang="en-US" dirty="0" smtClean="0"/>
          </a:p>
          <a:p>
            <a:r>
              <a:rPr lang="en-US" dirty="0" smtClean="0"/>
              <a:t>r = distance from source (m)</a:t>
            </a:r>
          </a:p>
          <a:p>
            <a:pPr marL="0" indent="0">
              <a:buNone/>
            </a:pPr>
            <a:endParaRPr lang="en-US" b="1" dirty="0">
              <a:solidFill>
                <a:srgbClr val="FF0000"/>
              </a:solidFill>
            </a:endParaRPr>
          </a:p>
          <a:p>
            <a:endParaRPr lang="en-US" dirty="0"/>
          </a:p>
        </p:txBody>
      </p:sp>
    </p:spTree>
    <p:extLst>
      <p:ext uri="{BB962C8B-B14F-4D97-AF65-F5344CB8AC3E}">
        <p14:creationId xmlns:p14="http://schemas.microsoft.com/office/powerpoint/2010/main" val="2877106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Directivity coefficient - D</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The figure below can be used to approximate the Directivity coefficient - D - for typical locations of the receiver and the sound source. The figure below can be used to approximate the Directivity coefficient - D - for typical locations of the receiver and the sound source  </a:t>
            </a:r>
          </a:p>
          <a:p>
            <a:pPr marL="0" indent="0">
              <a:buNone/>
            </a:pPr>
            <a:endParaRPr lang="en-US" dirty="0"/>
          </a:p>
        </p:txBody>
      </p:sp>
      <p:pic>
        <p:nvPicPr>
          <p:cNvPr id="4" name="Picture 3"/>
          <p:cNvPicPr>
            <a:picLocks noChangeAspect="1"/>
          </p:cNvPicPr>
          <p:nvPr/>
        </p:nvPicPr>
        <p:blipFill>
          <a:blip r:embed="rId2"/>
          <a:stretch>
            <a:fillRect/>
          </a:stretch>
        </p:blipFill>
        <p:spPr>
          <a:xfrm>
            <a:off x="3703265" y="3380632"/>
            <a:ext cx="3825637" cy="2672845"/>
          </a:xfrm>
          <a:prstGeom prst="rect">
            <a:avLst/>
          </a:prstGeom>
        </p:spPr>
      </p:pic>
      <p:sp>
        <p:nvSpPr>
          <p:cNvPr id="5" name="Rectangle 4"/>
          <p:cNvSpPr/>
          <p:nvPr/>
        </p:nvSpPr>
        <p:spPr>
          <a:xfrm>
            <a:off x="4378470" y="6311900"/>
            <a:ext cx="2525563" cy="369332"/>
          </a:xfrm>
          <a:prstGeom prst="rect">
            <a:avLst/>
          </a:prstGeom>
        </p:spPr>
        <p:txBody>
          <a:bodyPr wrap="none">
            <a:spAutoFit/>
          </a:bodyPr>
          <a:lstStyle/>
          <a:p>
            <a:r>
              <a:rPr lang="en-US" b="1" dirty="0" smtClean="0">
                <a:solidFill>
                  <a:srgbClr val="FF0000"/>
                </a:solidFill>
              </a:rPr>
              <a:t>D - directivity coefficient</a:t>
            </a:r>
            <a:endParaRPr lang="en-US" b="1" dirty="0">
              <a:solidFill>
                <a:srgbClr val="FF0000"/>
              </a:solidFill>
            </a:endParaRPr>
          </a:p>
        </p:txBody>
      </p:sp>
    </p:spTree>
    <p:extLst>
      <p:ext uri="{BB962C8B-B14F-4D97-AF65-F5344CB8AC3E}">
        <p14:creationId xmlns:p14="http://schemas.microsoft.com/office/powerpoint/2010/main" val="1787482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Attenuation Between Source and Receiver</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tooltip="sound noise db white sound level meter reduction acoustic control barrier insulation generator wall attenuation abatement reducer car enclosure pressure intensity insulation measurement industrial"/>
              </a:rPr>
              <a:t>Noise and Attenuation </a:t>
            </a:r>
            <a:r>
              <a:rPr lang="en-US" dirty="0">
                <a:latin typeface="Arial" panose="020B0604020202020204" pitchFamily="34" charset="0"/>
                <a:ea typeface="Times New Roman" panose="02020603050405020304" pitchFamily="18" charset="0"/>
                <a:cs typeface="Arial" panose="020B0604020202020204" pitchFamily="34" charset="0"/>
              </a:rPr>
              <a:t>- Noise is usually defined as unwanted sound - noise, noise generation, silencers and attenuation in HVAC </a:t>
            </a:r>
            <a:r>
              <a:rPr lang="en-US" dirty="0" smtClean="0">
                <a:latin typeface="Arial" panose="020B0604020202020204" pitchFamily="34" charset="0"/>
                <a:ea typeface="Times New Roman" panose="02020603050405020304" pitchFamily="18" charset="0"/>
                <a:cs typeface="Arial" panose="020B0604020202020204" pitchFamily="34" charset="0"/>
              </a:rPr>
              <a:t>systems.</a:t>
            </a:r>
            <a:endParaRPr lang="en-US" dirty="0" smtClean="0"/>
          </a:p>
          <a:p>
            <a:pPr marL="0" indent="0">
              <a:buNone/>
            </a:pPr>
            <a:r>
              <a:rPr lang="en-US" dirty="0" smtClean="0"/>
              <a:t>The given equation of </a:t>
            </a:r>
            <a:r>
              <a:rPr lang="en-US" dirty="0" err="1" smtClean="0"/>
              <a:t>Lp</a:t>
            </a:r>
            <a:r>
              <a:rPr lang="en-US" dirty="0" smtClean="0"/>
              <a:t> can be transformed to express the difference between the received sound pressure level and emitted sound power level - the attenuation - as: </a:t>
            </a:r>
          </a:p>
          <a:p>
            <a:pPr marL="0" indent="0">
              <a:buNone/>
            </a:pPr>
            <a:r>
              <a:rPr lang="en-US" dirty="0" smtClean="0"/>
              <a:t>     </a:t>
            </a:r>
            <a:r>
              <a:rPr lang="en-US" b="1" dirty="0" err="1" smtClean="0">
                <a:solidFill>
                  <a:srgbClr val="FF0000"/>
                </a:solidFill>
              </a:rPr>
              <a:t>Lp</a:t>
            </a:r>
            <a:r>
              <a:rPr lang="en-US" b="1" dirty="0" smtClean="0">
                <a:solidFill>
                  <a:srgbClr val="FF0000"/>
                </a:solidFill>
              </a:rPr>
              <a:t> - LN =  10 log (D / (4 π r2) + 4 / R)          (2)</a:t>
            </a:r>
          </a:p>
          <a:p>
            <a:r>
              <a:rPr lang="en-US" dirty="0" smtClean="0"/>
              <a:t>The room constant express the acoustic property of a room.</a:t>
            </a:r>
          </a:p>
          <a:p>
            <a:r>
              <a:rPr lang="en-US" b="1" dirty="0" smtClean="0">
                <a:solidFill>
                  <a:srgbClr val="FF0000"/>
                </a:solidFill>
              </a:rPr>
              <a:t>R = A / (1- αm)</a:t>
            </a:r>
          </a:p>
          <a:p>
            <a:pPr marL="0" indent="0">
              <a:buNone/>
            </a:pPr>
            <a:r>
              <a:rPr lang="en-US" dirty="0" smtClean="0"/>
              <a:t>OR  </a:t>
            </a:r>
            <a:r>
              <a:rPr lang="en-US" b="1" dirty="0" smtClean="0">
                <a:solidFill>
                  <a:srgbClr val="FF0000"/>
                </a:solidFill>
              </a:rPr>
              <a:t>R   = Σ Si α</a:t>
            </a:r>
            <a:r>
              <a:rPr lang="en-US" b="1" dirty="0" err="1" smtClean="0">
                <a:solidFill>
                  <a:srgbClr val="FF0000"/>
                </a:solidFill>
              </a:rPr>
              <a:t>i</a:t>
            </a:r>
            <a:r>
              <a:rPr lang="en-US" b="1" dirty="0" smtClean="0">
                <a:solidFill>
                  <a:srgbClr val="FF0000"/>
                </a:solidFill>
              </a:rPr>
              <a:t> / (1- αm)         (3) </a:t>
            </a:r>
            <a:r>
              <a:rPr lang="en-US" b="1" dirty="0">
                <a:solidFill>
                  <a:srgbClr val="FF0000"/>
                </a:solidFill>
              </a:rPr>
              <a:t>and </a:t>
            </a:r>
            <a:r>
              <a:rPr lang="en-US" b="1" dirty="0" smtClean="0">
                <a:solidFill>
                  <a:srgbClr val="FF0000"/>
                </a:solidFill>
              </a:rPr>
              <a:t>αm= A/S</a:t>
            </a:r>
          </a:p>
          <a:p>
            <a:r>
              <a:rPr lang="en-US" b="1" dirty="0" smtClean="0">
                <a:solidFill>
                  <a:srgbClr val="FF0000"/>
                </a:solidFill>
              </a:rPr>
              <a:t>α</a:t>
            </a:r>
            <a:r>
              <a:rPr lang="en-US" b="1" dirty="0" err="1" smtClean="0">
                <a:solidFill>
                  <a:srgbClr val="FF0000"/>
                </a:solidFill>
              </a:rPr>
              <a:t>i</a:t>
            </a:r>
            <a:r>
              <a:rPr lang="en-US" b="1" dirty="0" smtClean="0">
                <a:solidFill>
                  <a:srgbClr val="FF0000"/>
                </a:solidFill>
              </a:rPr>
              <a:t>……</a:t>
            </a:r>
            <a:r>
              <a:rPr lang="en-US" b="1" dirty="0">
                <a:solidFill>
                  <a:srgbClr val="FF0000"/>
                </a:solidFill>
              </a:rPr>
              <a:t> depends on frequency </a:t>
            </a:r>
            <a:r>
              <a:rPr lang="en-US" b="1" dirty="0" smtClean="0">
                <a:solidFill>
                  <a:srgbClr val="FF0000"/>
                </a:solidFill>
              </a:rPr>
              <a:t>                 </a:t>
            </a:r>
            <a:endParaRPr lang="en-US" dirty="0"/>
          </a:p>
        </p:txBody>
      </p:sp>
      <p:sp>
        <p:nvSpPr>
          <p:cNvPr id="4" name="Freeform 3"/>
          <p:cNvSpPr/>
          <p:nvPr/>
        </p:nvSpPr>
        <p:spPr>
          <a:xfrm>
            <a:off x="1628408" y="5828681"/>
            <a:ext cx="1595438" cy="877103"/>
          </a:xfrm>
          <a:custGeom>
            <a:avLst/>
            <a:gdLst>
              <a:gd name="connsiteX0" fmla="*/ 24546 w 1595438"/>
              <a:gd name="connsiteY0" fmla="*/ 466611 h 877103"/>
              <a:gd name="connsiteX1" fmla="*/ 47992 w 1595438"/>
              <a:gd name="connsiteY1" fmla="*/ 9411 h 877103"/>
              <a:gd name="connsiteX2" fmla="*/ 458300 w 1595438"/>
              <a:gd name="connsiteY2" fmla="*/ 841750 h 877103"/>
              <a:gd name="connsiteX3" fmla="*/ 681038 w 1595438"/>
              <a:gd name="connsiteY3" fmla="*/ 21134 h 877103"/>
              <a:gd name="connsiteX4" fmla="*/ 962392 w 1595438"/>
              <a:gd name="connsiteY4" fmla="*/ 771411 h 877103"/>
              <a:gd name="connsiteX5" fmla="*/ 1149961 w 1595438"/>
              <a:gd name="connsiteY5" fmla="*/ 68027 h 877103"/>
              <a:gd name="connsiteX6" fmla="*/ 1384423 w 1595438"/>
              <a:gd name="connsiteY6" fmla="*/ 876919 h 877103"/>
              <a:gd name="connsiteX7" fmla="*/ 1595438 w 1595438"/>
              <a:gd name="connsiteY7" fmla="*/ 126642 h 87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5438" h="877103">
                <a:moveTo>
                  <a:pt x="24546" y="466611"/>
                </a:moveTo>
                <a:cubicBezTo>
                  <a:pt x="123" y="206749"/>
                  <a:pt x="-24300" y="-53112"/>
                  <a:pt x="47992" y="9411"/>
                </a:cubicBezTo>
                <a:cubicBezTo>
                  <a:pt x="120284" y="71934"/>
                  <a:pt x="352792" y="839796"/>
                  <a:pt x="458300" y="841750"/>
                </a:cubicBezTo>
                <a:cubicBezTo>
                  <a:pt x="563808" y="843704"/>
                  <a:pt x="597023" y="32857"/>
                  <a:pt x="681038" y="21134"/>
                </a:cubicBezTo>
                <a:cubicBezTo>
                  <a:pt x="765053" y="9411"/>
                  <a:pt x="884238" y="763595"/>
                  <a:pt x="962392" y="771411"/>
                </a:cubicBezTo>
                <a:cubicBezTo>
                  <a:pt x="1040546" y="779227"/>
                  <a:pt x="1079622" y="50442"/>
                  <a:pt x="1149961" y="68027"/>
                </a:cubicBezTo>
                <a:cubicBezTo>
                  <a:pt x="1220300" y="85612"/>
                  <a:pt x="1310177" y="867150"/>
                  <a:pt x="1384423" y="876919"/>
                </a:cubicBezTo>
                <a:cubicBezTo>
                  <a:pt x="1458669" y="886688"/>
                  <a:pt x="1527053" y="506665"/>
                  <a:pt x="1595438" y="126642"/>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 name="Freeform 4"/>
          <p:cNvSpPr/>
          <p:nvPr/>
        </p:nvSpPr>
        <p:spPr>
          <a:xfrm>
            <a:off x="6412523" y="6048463"/>
            <a:ext cx="1066800" cy="516460"/>
          </a:xfrm>
          <a:custGeom>
            <a:avLst/>
            <a:gdLst>
              <a:gd name="connsiteX0" fmla="*/ 0 w 1066800"/>
              <a:gd name="connsiteY0" fmla="*/ 399229 h 516460"/>
              <a:gd name="connsiteX1" fmla="*/ 117231 w 1066800"/>
              <a:gd name="connsiteY1" fmla="*/ 645 h 516460"/>
              <a:gd name="connsiteX2" fmla="*/ 222739 w 1066800"/>
              <a:gd name="connsiteY2" fmla="*/ 481291 h 516460"/>
              <a:gd name="connsiteX3" fmla="*/ 363415 w 1066800"/>
              <a:gd name="connsiteY3" fmla="*/ 47537 h 516460"/>
              <a:gd name="connsiteX4" fmla="*/ 492369 w 1066800"/>
              <a:gd name="connsiteY4" fmla="*/ 481291 h 516460"/>
              <a:gd name="connsiteX5" fmla="*/ 586154 w 1066800"/>
              <a:gd name="connsiteY5" fmla="*/ 94429 h 516460"/>
              <a:gd name="connsiteX6" fmla="*/ 750277 w 1066800"/>
              <a:gd name="connsiteY6" fmla="*/ 457845 h 516460"/>
              <a:gd name="connsiteX7" fmla="*/ 844062 w 1066800"/>
              <a:gd name="connsiteY7" fmla="*/ 129599 h 516460"/>
              <a:gd name="connsiteX8" fmla="*/ 1066800 w 1066800"/>
              <a:gd name="connsiteY8" fmla="*/ 516460 h 51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516460">
                <a:moveTo>
                  <a:pt x="0" y="399229"/>
                </a:moveTo>
                <a:cubicBezTo>
                  <a:pt x="40054" y="193098"/>
                  <a:pt x="80108" y="-13032"/>
                  <a:pt x="117231" y="645"/>
                </a:cubicBezTo>
                <a:cubicBezTo>
                  <a:pt x="154354" y="14322"/>
                  <a:pt x="181708" y="473476"/>
                  <a:pt x="222739" y="481291"/>
                </a:cubicBezTo>
                <a:cubicBezTo>
                  <a:pt x="263770" y="489106"/>
                  <a:pt x="318477" y="47537"/>
                  <a:pt x="363415" y="47537"/>
                </a:cubicBezTo>
                <a:cubicBezTo>
                  <a:pt x="408353" y="47537"/>
                  <a:pt x="455246" y="473476"/>
                  <a:pt x="492369" y="481291"/>
                </a:cubicBezTo>
                <a:cubicBezTo>
                  <a:pt x="529492" y="489106"/>
                  <a:pt x="543169" y="98337"/>
                  <a:pt x="586154" y="94429"/>
                </a:cubicBezTo>
                <a:cubicBezTo>
                  <a:pt x="629139" y="90521"/>
                  <a:pt x="707292" y="451983"/>
                  <a:pt x="750277" y="457845"/>
                </a:cubicBezTo>
                <a:cubicBezTo>
                  <a:pt x="793262" y="463707"/>
                  <a:pt x="791308" y="119830"/>
                  <a:pt x="844062" y="129599"/>
                </a:cubicBezTo>
                <a:cubicBezTo>
                  <a:pt x="896816" y="139368"/>
                  <a:pt x="1041400" y="461752"/>
                  <a:pt x="1066800" y="516460"/>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18861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3908" y="422032"/>
            <a:ext cx="5223119" cy="5562284"/>
          </a:xfrm>
          <a:prstGeom prst="rect">
            <a:avLst/>
          </a:prstGeom>
        </p:spPr>
      </p:pic>
      <p:sp>
        <p:nvSpPr>
          <p:cNvPr id="3" name="Rectangle 2"/>
          <p:cNvSpPr/>
          <p:nvPr/>
        </p:nvSpPr>
        <p:spPr>
          <a:xfrm>
            <a:off x="257908" y="0"/>
            <a:ext cx="6096000" cy="2178289"/>
          </a:xfrm>
          <a:prstGeom prst="rect">
            <a:avLst/>
          </a:prstGeom>
        </p:spPr>
        <p:txBody>
          <a:bodyPr>
            <a:spAutoFit/>
          </a:bodyPr>
          <a:lstStyle/>
          <a:p>
            <a:pPr>
              <a:lnSpc>
                <a:spcPct val="107000"/>
              </a:lnSpc>
              <a:spcAft>
                <a:spcPts val="800"/>
              </a:spcAft>
            </a:pPr>
            <a:r>
              <a:rPr lang="en-US" dirty="0" smtClean="0">
                <a:effectLst/>
                <a:latin typeface="Arial" panose="020B0604020202020204" pitchFamily="34" charset="0"/>
                <a:ea typeface="Times New Roman" panose="02020603050405020304" pitchFamily="18" charset="0"/>
                <a:cs typeface="Arial" panose="020B0604020202020204" pitchFamily="34" charset="0"/>
              </a:rPr>
              <a:t>The </a:t>
            </a:r>
            <a:r>
              <a:rPr lang="en-US" u="sng"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sound absorption coefficient</a:t>
            </a:r>
            <a:r>
              <a:rPr lang="en-US" dirty="0" smtClean="0">
                <a:effectLst/>
                <a:latin typeface="Arial" panose="020B0604020202020204" pitchFamily="34" charset="0"/>
                <a:ea typeface="Times New Roman" panose="02020603050405020304" pitchFamily="18" charset="0"/>
                <a:cs typeface="Arial" panose="020B0604020202020204" pitchFamily="34" charset="0"/>
              </a:rPr>
              <a:t> indicates how much of the sound is absorbed in the actual material. The absorption coefficient can be expressed as: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i="1" dirty="0" smtClean="0">
                <a:effectLst/>
                <a:latin typeface="Arial" panose="020B0604020202020204" pitchFamily="34" charset="0"/>
                <a:ea typeface="Times New Roman" panose="02020603050405020304" pitchFamily="18" charset="0"/>
                <a:cs typeface="Arial" panose="020B0604020202020204" pitchFamily="34" charset="0"/>
              </a:rPr>
              <a:t>α = </a:t>
            </a:r>
            <a:r>
              <a:rPr lang="en-US" i="1" dirty="0" err="1" smtClean="0">
                <a:effectLst/>
                <a:latin typeface="Arial" panose="020B0604020202020204" pitchFamily="34" charset="0"/>
                <a:ea typeface="Times New Roman" panose="02020603050405020304" pitchFamily="18" charset="0"/>
                <a:cs typeface="Arial" panose="020B0604020202020204" pitchFamily="34" charset="0"/>
              </a:rPr>
              <a:t>I</a:t>
            </a:r>
            <a:r>
              <a:rPr lang="en-US" i="1" baseline="-25000" dirty="0" err="1" smtClean="0">
                <a:effectLst/>
                <a:latin typeface="Arial" panose="020B0604020202020204" pitchFamily="34" charset="0"/>
                <a:ea typeface="Times New Roman" panose="02020603050405020304" pitchFamily="18" charset="0"/>
                <a:cs typeface="Arial" panose="020B0604020202020204" pitchFamily="34" charset="0"/>
              </a:rPr>
              <a:t>a</a:t>
            </a:r>
            <a:r>
              <a:rPr lang="en-US" i="1" dirty="0" smtClean="0">
                <a:effectLst/>
                <a:latin typeface="Arial" panose="020B0604020202020204" pitchFamily="34" charset="0"/>
                <a:ea typeface="Times New Roman" panose="02020603050405020304" pitchFamily="18" charset="0"/>
                <a:cs typeface="Arial" panose="020B0604020202020204" pitchFamily="34" charset="0"/>
              </a:rPr>
              <a:t> / I</a:t>
            </a:r>
            <a:r>
              <a:rPr lang="en-US" i="1" baseline="-25000" dirty="0" smtClean="0">
                <a:effectLst/>
                <a:latin typeface="Arial" panose="020B0604020202020204" pitchFamily="34" charset="0"/>
                <a:ea typeface="Times New Roman" panose="02020603050405020304" pitchFamily="18" charset="0"/>
                <a:cs typeface="Arial" panose="020B0604020202020204" pitchFamily="34" charset="0"/>
              </a:rPr>
              <a:t>i   </a:t>
            </a:r>
            <a:r>
              <a:rPr lang="en-US" i="1" dirty="0" smtClean="0">
                <a:effectLst/>
                <a:latin typeface="Arial" panose="020B0604020202020204" pitchFamily="34" charset="0"/>
                <a:ea typeface="Times New Roman" panose="02020603050405020304" pitchFamily="18" charset="0"/>
                <a:cs typeface="Arial" panose="020B0604020202020204" pitchFamily="34" charset="0"/>
              </a:rPr>
              <a:t>     (1)</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i="1" dirty="0" smtClean="0">
                <a:effectLst/>
                <a:latin typeface="Arial" panose="020B0604020202020204" pitchFamily="34" charset="0"/>
                <a:ea typeface="Times New Roman" panose="02020603050405020304" pitchFamily="18" charset="0"/>
                <a:cs typeface="Arial" panose="020B0604020202020204" pitchFamily="34" charset="0"/>
              </a:rPr>
              <a:t>where </a:t>
            </a:r>
            <a:r>
              <a:rPr lang="en-US" i="1" dirty="0" err="1" smtClean="0">
                <a:effectLst/>
                <a:latin typeface="Arial" panose="020B0604020202020204" pitchFamily="34" charset="0"/>
                <a:ea typeface="Times New Roman" panose="02020603050405020304" pitchFamily="18" charset="0"/>
                <a:cs typeface="Arial" panose="020B0604020202020204" pitchFamily="34" charset="0"/>
              </a:rPr>
              <a:t>I</a:t>
            </a:r>
            <a:r>
              <a:rPr lang="en-US" i="1" baseline="-25000" dirty="0" err="1" smtClean="0">
                <a:effectLst/>
                <a:latin typeface="Arial" panose="020B0604020202020204" pitchFamily="34" charset="0"/>
                <a:ea typeface="Times New Roman" panose="02020603050405020304" pitchFamily="18" charset="0"/>
                <a:cs typeface="Arial" panose="020B0604020202020204" pitchFamily="34" charset="0"/>
              </a:rPr>
              <a:t>a</a:t>
            </a:r>
            <a:r>
              <a:rPr lang="en-US" i="1" dirty="0" smtClean="0">
                <a:effectLst/>
                <a:latin typeface="Arial" panose="020B0604020202020204" pitchFamily="34" charset="0"/>
                <a:ea typeface="Times New Roman" panose="02020603050405020304" pitchFamily="18" charset="0"/>
                <a:cs typeface="Arial" panose="020B0604020202020204" pitchFamily="34" charset="0"/>
              </a:rPr>
              <a:t> = </a:t>
            </a:r>
            <a:r>
              <a:rPr lang="en-US" i="1" u="sng"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sound intensity</a:t>
            </a:r>
            <a:r>
              <a:rPr lang="en-US" i="1" dirty="0" smtClean="0">
                <a:effectLst/>
                <a:latin typeface="Arial" panose="020B0604020202020204" pitchFamily="34" charset="0"/>
                <a:ea typeface="Times New Roman" panose="02020603050405020304" pitchFamily="18" charset="0"/>
                <a:cs typeface="Arial" panose="020B0604020202020204" pitchFamily="34" charset="0"/>
              </a:rPr>
              <a:t> absorbed  (W/m</a:t>
            </a:r>
            <a:r>
              <a:rPr lang="en-US" i="1" baseline="30000" dirty="0" smtClean="0">
                <a:effectLst/>
                <a:latin typeface="Arial" panose="020B0604020202020204" pitchFamily="34" charset="0"/>
                <a:ea typeface="Times New Roman" panose="02020603050405020304" pitchFamily="18" charset="0"/>
                <a:cs typeface="Arial" panose="020B0604020202020204" pitchFamily="34" charset="0"/>
              </a:rPr>
              <a:t>2</a:t>
            </a:r>
            <a:r>
              <a:rPr lang="en-US" i="1"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i="1" dirty="0" smtClean="0">
                <a:effectLst/>
                <a:latin typeface="Arial" panose="020B0604020202020204" pitchFamily="34" charset="0"/>
                <a:ea typeface="Times New Roman" panose="02020603050405020304" pitchFamily="18" charset="0"/>
                <a:cs typeface="Arial" panose="020B0604020202020204" pitchFamily="34" charset="0"/>
              </a:rPr>
              <a:t>I</a:t>
            </a:r>
            <a:r>
              <a:rPr lang="en-US" i="1" baseline="-25000" dirty="0" smtClean="0">
                <a:effectLst/>
                <a:latin typeface="Arial" panose="020B0604020202020204" pitchFamily="34" charset="0"/>
                <a:ea typeface="Times New Roman" panose="02020603050405020304" pitchFamily="18" charset="0"/>
                <a:cs typeface="Arial" panose="020B0604020202020204" pitchFamily="34" charset="0"/>
              </a:rPr>
              <a:t>i</a:t>
            </a:r>
            <a:r>
              <a:rPr lang="en-US" i="1" dirty="0" smtClean="0">
                <a:effectLst/>
                <a:latin typeface="Arial" panose="020B0604020202020204" pitchFamily="34" charset="0"/>
                <a:ea typeface="Times New Roman" panose="02020603050405020304" pitchFamily="18" charset="0"/>
                <a:cs typeface="Arial" panose="020B0604020202020204" pitchFamily="34" charset="0"/>
              </a:rPr>
              <a:t> = incident </a:t>
            </a:r>
            <a:r>
              <a:rPr lang="en-US" i="1" u="sng"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sound intensity</a:t>
            </a:r>
            <a:r>
              <a:rPr lang="en-US" i="1" dirty="0" smtClean="0">
                <a:effectLst/>
                <a:latin typeface="Arial" panose="020B0604020202020204" pitchFamily="34" charset="0"/>
                <a:ea typeface="Times New Roman" panose="02020603050405020304" pitchFamily="18" charset="0"/>
                <a:cs typeface="Arial" panose="020B0604020202020204" pitchFamily="34" charset="0"/>
              </a:rPr>
              <a:t>  (W/m</a:t>
            </a:r>
            <a:r>
              <a:rPr lang="en-US" i="1" baseline="30000" dirty="0" smtClean="0">
                <a:effectLst/>
                <a:latin typeface="Arial" panose="020B0604020202020204" pitchFamily="34" charset="0"/>
                <a:ea typeface="Times New Roman" panose="02020603050405020304" pitchFamily="18" charset="0"/>
                <a:cs typeface="Arial" panose="020B0604020202020204" pitchFamily="34" charset="0"/>
              </a:rPr>
              <a:t>2</a:t>
            </a:r>
            <a:r>
              <a:rPr lang="en-US" i="1"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89099962"/>
              </p:ext>
            </p:extLst>
          </p:nvPr>
        </p:nvGraphicFramePr>
        <p:xfrm>
          <a:off x="657880" y="2379963"/>
          <a:ext cx="5449843" cy="4485276"/>
        </p:xfrm>
        <a:graphic>
          <a:graphicData uri="http://schemas.openxmlformats.org/drawingml/2006/table">
            <a:tbl>
              <a:tblPr firstRow="1" firstCol="1" bandRow="1">
                <a:tableStyleId>{5C22544A-7EE6-4342-B048-85BDC9FD1C3A}</a:tableStyleId>
              </a:tblPr>
              <a:tblGrid>
                <a:gridCol w="2765258"/>
                <a:gridCol w="2684585"/>
              </a:tblGrid>
              <a:tr h="157504">
                <a:tc>
                  <a:txBody>
                    <a:bodyPr/>
                    <a:lstStyle/>
                    <a:p>
                      <a:pPr marL="0" marR="0" algn="ctr">
                        <a:lnSpc>
                          <a:spcPct val="107000"/>
                        </a:lnSpc>
                        <a:spcBef>
                          <a:spcPts val="1125"/>
                        </a:spcBef>
                        <a:spcAft>
                          <a:spcPts val="750"/>
                        </a:spcAft>
                      </a:pPr>
                      <a:r>
                        <a:rPr lang="en-US" sz="1000">
                          <a:effectLst/>
                        </a:rPr>
                        <a:t>Concrete block, coarse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0.3 - 0.4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Concrete block, painted</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0.05 - 0.07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Cork sheet, 6 mm</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0.1 - 0.2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Fiberboard on battens, 12 mm</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0.3 - 0.4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Floor, concrete or terrazzo</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0.02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293236">
                <a:tc>
                  <a:txBody>
                    <a:bodyPr/>
                    <a:lstStyle/>
                    <a:p>
                      <a:pPr marL="0" marR="0" algn="ctr">
                        <a:lnSpc>
                          <a:spcPct val="107000"/>
                        </a:lnSpc>
                        <a:spcBef>
                          <a:spcPts val="1125"/>
                        </a:spcBef>
                        <a:spcAft>
                          <a:spcPts val="750"/>
                        </a:spcAft>
                      </a:pPr>
                      <a:r>
                        <a:rPr lang="en-US" sz="1000">
                          <a:effectLst/>
                        </a:rPr>
                        <a:t>Floor, linoleum, asphalt, rubber or cork tiles on concrete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0.03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Floor, wood</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0.06 - 0.1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Hardwood</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Glass, large panes heavy plate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0.03 - 0.05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Glass, ordinary windows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0.1 - 0.2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Gypsum board, 12 mm</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0.04 - 0.07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Mineral wool, 100 mm</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0.65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Persons, each</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2.0 - 5.0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Plaster walls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0.01 - 0.03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Plywood panel, 3 mm</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0.01 - 0.02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Polystyrene, expanded on 50mm battens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0.35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Polystyrene, expanded rigid backing</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0.15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Polyurethane foam, flexible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0.95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Rubber sheet, 6 mm porous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0.1 - 0.2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Slag wool or glass silk, 50 mm</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0.8 - 0.9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Snow</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0.75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Wood wool cement on battens, 25 mm</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dirty="0">
                          <a:effectLst/>
                        </a:rPr>
                        <a:t>0.6 - 0.07</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bl>
          </a:graphicData>
        </a:graphic>
      </p:graphicFrame>
    </p:spTree>
    <p:extLst>
      <p:ext uri="{BB962C8B-B14F-4D97-AF65-F5344CB8AC3E}">
        <p14:creationId xmlns:p14="http://schemas.microsoft.com/office/powerpoint/2010/main" val="3666802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123711" y="2341829"/>
            <a:ext cx="5944577" cy="3318930"/>
          </a:xfrm>
          <a:prstGeom prst="rect">
            <a:avLst/>
          </a:prstGeom>
        </p:spPr>
      </p:pic>
      <p:pic>
        <p:nvPicPr>
          <p:cNvPr id="3" name="Picture 2"/>
          <p:cNvPicPr>
            <a:picLocks noChangeAspect="1"/>
          </p:cNvPicPr>
          <p:nvPr/>
        </p:nvPicPr>
        <p:blipFill>
          <a:blip r:embed="rId3"/>
          <a:stretch>
            <a:fillRect/>
          </a:stretch>
        </p:blipFill>
        <p:spPr>
          <a:xfrm>
            <a:off x="7170858" y="2341829"/>
            <a:ext cx="4628307" cy="3108060"/>
          </a:xfrm>
          <a:prstGeom prst="rect">
            <a:avLst/>
          </a:prstGeom>
        </p:spPr>
      </p:pic>
    </p:spTree>
    <p:extLst>
      <p:ext uri="{BB962C8B-B14F-4D97-AF65-F5344CB8AC3E}">
        <p14:creationId xmlns:p14="http://schemas.microsoft.com/office/powerpoint/2010/main" val="59703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Room Acoustical Properties</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Room acoustics and acoustic properties - decibel A, B and C weighing curves or Scales- Noise Rating (NR) curves, Loudness in PHON, Noise Criteria Curve (NC), sound transmission, sound pressure, sound intensity and sound attenuation.</a:t>
            </a:r>
          </a:p>
        </p:txBody>
      </p:sp>
    </p:spTree>
    <p:extLst>
      <p:ext uri="{BB962C8B-B14F-4D97-AF65-F5344CB8AC3E}">
        <p14:creationId xmlns:p14="http://schemas.microsoft.com/office/powerpoint/2010/main" val="2709239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Some Typical Sound Levels</a:t>
            </a:r>
            <a:endParaRPr lang="en-US" b="1"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9073413"/>
              </p:ext>
            </p:extLst>
          </p:nvPr>
        </p:nvGraphicFramePr>
        <p:xfrm>
          <a:off x="838200" y="2208689"/>
          <a:ext cx="10515600" cy="3585210"/>
        </p:xfrm>
        <a:graphic>
          <a:graphicData uri="http://schemas.openxmlformats.org/drawingml/2006/table">
            <a:tbl>
              <a:tblPr/>
              <a:tblGrid>
                <a:gridCol w="3505200"/>
                <a:gridCol w="3505200"/>
                <a:gridCol w="3505200"/>
              </a:tblGrid>
              <a:tr h="0">
                <a:tc gridSpan="3">
                  <a:txBody>
                    <a:bodyPr/>
                    <a:lstStyle/>
                    <a:p>
                      <a:pPr algn="ctr"/>
                      <a:endParaRPr lang="en-US" dirty="0"/>
                    </a:p>
                  </a:txBody>
                  <a:tcPr anchor="ctr"/>
                </a:tc>
                <a:tc hMerge="1">
                  <a:txBody>
                    <a:bodyPr/>
                    <a:lstStyle/>
                    <a:p>
                      <a:endParaRPr lang="en-US"/>
                    </a:p>
                  </a:txBody>
                  <a:tcPr/>
                </a:tc>
                <a:tc hMerge="1">
                  <a:txBody>
                    <a:bodyPr/>
                    <a:lstStyle/>
                    <a:p>
                      <a:endParaRPr lang="en-US"/>
                    </a:p>
                  </a:txBody>
                  <a:tcPr/>
                </a:tc>
              </a:tr>
              <a:tr h="0">
                <a:tc>
                  <a:txBody>
                    <a:bodyPr/>
                    <a:lstStyle/>
                    <a:p>
                      <a:pPr algn="l" fontAlgn="base"/>
                      <a:r>
                        <a:rPr lang="en-US" b="1" dirty="0">
                          <a:solidFill>
                            <a:srgbClr val="C00000"/>
                          </a:solidFill>
                          <a:effectLst/>
                        </a:rPr>
                        <a:t>Sources at 1 m  </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B w="9525" cap="flat" cmpd="sng" algn="ctr">
                      <a:solidFill>
                        <a:srgbClr val="C0C0C0"/>
                      </a:solidFill>
                      <a:prstDash val="solid"/>
                      <a:round/>
                      <a:headEnd type="none" w="med" len="med"/>
                      <a:tailEnd type="none" w="med" len="med"/>
                    </a:lnB>
                  </a:tcPr>
                </a:tc>
                <a:tc>
                  <a:txBody>
                    <a:bodyPr/>
                    <a:lstStyle/>
                    <a:p>
                      <a:pPr algn="ctr" fontAlgn="base"/>
                      <a:r>
                        <a:rPr lang="en-US" b="1" dirty="0">
                          <a:solidFill>
                            <a:srgbClr val="C00000"/>
                          </a:solidFill>
                          <a:effectLst/>
                        </a:rPr>
                        <a:t>Sound Pressure</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l" fontAlgn="base"/>
                      <a:r>
                        <a:rPr lang="en-US" b="1" dirty="0" err="1">
                          <a:solidFill>
                            <a:srgbClr val="C00000"/>
                          </a:solidFill>
                          <a:effectLst/>
                        </a:rPr>
                        <a:t>Lp</a:t>
                      </a:r>
                      <a:r>
                        <a:rPr lang="en-US" b="1" dirty="0">
                          <a:solidFill>
                            <a:srgbClr val="C00000"/>
                          </a:solidFill>
                          <a:effectLst/>
                        </a:rPr>
                        <a:t> re 20 µPa </a:t>
                      </a:r>
                      <a:r>
                        <a:rPr lang="en-US" b="1" dirty="0" smtClean="0">
                          <a:solidFill>
                            <a:srgbClr val="C00000"/>
                          </a:solidFill>
                          <a:effectLst/>
                        </a:rPr>
                        <a:t>* (SPL)</a:t>
                      </a:r>
                      <a:endParaRPr lang="en-US" b="1" dirty="0">
                        <a:solidFill>
                          <a:srgbClr val="C00000"/>
                        </a:solidFill>
                        <a:effectLst/>
                      </a:endParaRP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0">
                <a:tc>
                  <a:txBody>
                    <a:bodyPr/>
                    <a:lstStyle/>
                    <a:p>
                      <a:pPr algn="l" fontAlgn="base"/>
                      <a:r>
                        <a:rPr lang="en-US">
                          <a:effectLst/>
                        </a:rPr>
                        <a:t>Rifle</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200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140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0">
                <a:tc>
                  <a:txBody>
                    <a:bodyPr/>
                    <a:lstStyle/>
                    <a:p>
                      <a:pPr algn="l" fontAlgn="base"/>
                      <a:r>
                        <a:rPr lang="en-US">
                          <a:effectLst/>
                        </a:rPr>
                        <a:t>Threshold of pain  </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20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120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0">
                <a:tc>
                  <a:txBody>
                    <a:bodyPr/>
                    <a:lstStyle/>
                    <a:p>
                      <a:pPr algn="l" fontAlgn="base"/>
                      <a:r>
                        <a:rPr lang="en-US" dirty="0">
                          <a:effectLst/>
                        </a:rPr>
                        <a:t>Pneumatic hammer</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2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100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0">
                <a:tc>
                  <a:txBody>
                    <a:bodyPr/>
                    <a:lstStyle/>
                    <a:p>
                      <a:pPr algn="l" fontAlgn="base"/>
                      <a:r>
                        <a:rPr lang="en-US">
                          <a:effectLst/>
                        </a:rPr>
                        <a:t>6 dB = double the Pa  </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1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94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0">
                <a:tc>
                  <a:txBody>
                    <a:bodyPr/>
                    <a:lstStyle/>
                    <a:p>
                      <a:pPr algn="l" fontAlgn="base"/>
                      <a:r>
                        <a:rPr lang="en-US">
                          <a:effectLst/>
                        </a:rPr>
                        <a:t>Street traffic</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0.2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80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0">
                <a:tc>
                  <a:txBody>
                    <a:bodyPr/>
                    <a:lstStyle/>
                    <a:p>
                      <a:pPr algn="l" fontAlgn="base"/>
                      <a:r>
                        <a:rPr lang="en-US">
                          <a:effectLst/>
                        </a:rPr>
                        <a:t>Talking</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0.02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60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0">
                <a:tc>
                  <a:txBody>
                    <a:bodyPr/>
                    <a:lstStyle/>
                    <a:p>
                      <a:pPr algn="l" fontAlgn="base"/>
                      <a:r>
                        <a:rPr lang="en-US" dirty="0">
                          <a:effectLst/>
                        </a:rPr>
                        <a:t>Library</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0000"/>
                    </a:solidFill>
                  </a:tcPr>
                </a:tc>
                <a:tc>
                  <a:txBody>
                    <a:bodyPr/>
                    <a:lstStyle/>
                    <a:p>
                      <a:pPr algn="r" fontAlgn="base"/>
                      <a:r>
                        <a:rPr lang="en-US">
                          <a:effectLst/>
                        </a:rPr>
                        <a:t>0.002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0000"/>
                    </a:solidFill>
                  </a:tcPr>
                </a:tc>
                <a:tc>
                  <a:txBody>
                    <a:bodyPr/>
                    <a:lstStyle/>
                    <a:p>
                      <a:pPr algn="r" fontAlgn="base"/>
                      <a:r>
                        <a:rPr lang="en-US" dirty="0">
                          <a:effectLst/>
                        </a:rPr>
                        <a:t>40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0000"/>
                    </a:solidFill>
                  </a:tcPr>
                </a:tc>
              </a:tr>
              <a:tr h="0">
                <a:tc>
                  <a:txBody>
                    <a:bodyPr/>
                    <a:lstStyle/>
                    <a:p>
                      <a:pPr algn="l" fontAlgn="base"/>
                      <a:r>
                        <a:rPr lang="en-US" dirty="0">
                          <a:effectLst/>
                        </a:rPr>
                        <a:t>TV Studio</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dirty="0">
                          <a:effectLst/>
                        </a:rPr>
                        <a:t>0.0002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dirty="0">
                          <a:effectLst/>
                        </a:rPr>
                        <a:t>20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0">
                <a:tc>
                  <a:txBody>
                    <a:bodyPr/>
                    <a:lstStyle/>
                    <a:p>
                      <a:pPr algn="l" fontAlgn="base"/>
                      <a:r>
                        <a:rPr lang="en-US">
                          <a:effectLst/>
                        </a:rPr>
                        <a:t>Threshold of hearing  </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0.00002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dirty="0">
                          <a:effectLst/>
                        </a:rPr>
                        <a:t>0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60450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65125"/>
            <a:ext cx="11430000" cy="1325563"/>
          </a:xfrm>
        </p:spPr>
        <p:txBody>
          <a:bodyPr/>
          <a:lstStyle/>
          <a:p>
            <a:r>
              <a:rPr lang="en-US" b="1" dirty="0" smtClean="0">
                <a:solidFill>
                  <a:srgbClr val="FF0000"/>
                </a:solidFill>
              </a:rPr>
              <a:t>THE EQUAL  LOUDNESS  COUNTOURS</a:t>
            </a:r>
            <a:endParaRPr lang="en-US" b="1" dirty="0">
              <a:solidFill>
                <a:srgbClr val="FF0000"/>
              </a:solidFill>
            </a:endParaRPr>
          </a:p>
        </p:txBody>
      </p:sp>
      <p:pic>
        <p:nvPicPr>
          <p:cNvPr id="6146" name="Picture 2" descr="https://upload.wikimedia.org/wikipedia/commons/thumb/4/47/Lindos1.svg/704px-Lindos1.svg.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8320" y="1554480"/>
            <a:ext cx="7924800" cy="5203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703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A, B and C Standard filters </a:t>
            </a:r>
            <a:r>
              <a:rPr lang="en-US" b="1" dirty="0" err="1" smtClean="0">
                <a:solidFill>
                  <a:srgbClr val="FF0000"/>
                </a:solidFill>
              </a:rPr>
              <a:t>Countours</a:t>
            </a:r>
            <a:endParaRPr lang="en-US" b="1" dirty="0">
              <a:solidFill>
                <a:srgbClr val="FF0000"/>
              </a:solidFill>
            </a:endParaRPr>
          </a:p>
        </p:txBody>
      </p:sp>
      <p:pic>
        <p:nvPicPr>
          <p:cNvPr id="4" name="Content Placeholder 3" descr="http://hyperphysics.phy-astr.gsu.edu/hbase/sound/imgsou/acont.gif"/>
          <p:cNvPicPr>
            <a:picLocks noGrp="1"/>
          </p:cNvPicPr>
          <p:nvPr>
            <p:ph idx="1"/>
          </p:nvPr>
        </p:nvPicPr>
        <p:blipFill>
          <a:blip r:embed="rId2" cstate="print"/>
          <a:srcRect/>
          <a:stretch>
            <a:fillRect/>
          </a:stretch>
        </p:blipFill>
        <p:spPr bwMode="auto">
          <a:xfrm>
            <a:off x="638828" y="1277656"/>
            <a:ext cx="7027101" cy="4133588"/>
          </a:xfrm>
          <a:prstGeom prst="rect">
            <a:avLst/>
          </a:prstGeom>
          <a:noFill/>
          <a:ln w="9525">
            <a:noFill/>
            <a:miter lim="800000"/>
            <a:headEnd/>
            <a:tailEnd/>
          </a:ln>
        </p:spPr>
      </p:pic>
      <p:sp>
        <p:nvSpPr>
          <p:cNvPr id="5" name="Rectangle 4"/>
          <p:cNvSpPr/>
          <p:nvPr/>
        </p:nvSpPr>
        <p:spPr>
          <a:xfrm>
            <a:off x="8613731" y="1463499"/>
            <a:ext cx="3578269" cy="2308324"/>
          </a:xfrm>
          <a:prstGeom prst="rect">
            <a:avLst/>
          </a:prstGeom>
        </p:spPr>
        <p:txBody>
          <a:bodyPr wrap="square">
            <a:spAutoFit/>
          </a:bodyPr>
          <a:lstStyle/>
          <a:p>
            <a:r>
              <a:rPr lang="en-US" b="1" dirty="0" smtClean="0">
                <a:solidFill>
                  <a:srgbClr val="FF0000"/>
                </a:solidFill>
              </a:rPr>
              <a:t>Standard filter contours are used to</a:t>
            </a:r>
          </a:p>
          <a:p>
            <a:r>
              <a:rPr lang="en-US" b="1" dirty="0" smtClean="0">
                <a:solidFill>
                  <a:srgbClr val="FF0000"/>
                </a:solidFill>
              </a:rPr>
              <a:t> make the instrument more nearly</a:t>
            </a:r>
          </a:p>
          <a:p>
            <a:r>
              <a:rPr lang="en-US" b="1" dirty="0" smtClean="0">
                <a:solidFill>
                  <a:srgbClr val="FF0000"/>
                </a:solidFill>
              </a:rPr>
              <a:t> approximate the normal human ear. </a:t>
            </a:r>
          </a:p>
          <a:p>
            <a:r>
              <a:rPr lang="en-US" b="1" dirty="0" smtClean="0">
                <a:solidFill>
                  <a:srgbClr val="FF0000"/>
                </a:solidFill>
              </a:rPr>
              <a:t>The different contours were intended</a:t>
            </a:r>
          </a:p>
          <a:p>
            <a:r>
              <a:rPr lang="en-US" b="1" dirty="0" smtClean="0">
                <a:solidFill>
                  <a:srgbClr val="FF0000"/>
                </a:solidFill>
              </a:rPr>
              <a:t> to match the ear at different sound </a:t>
            </a:r>
          </a:p>
          <a:p>
            <a:r>
              <a:rPr lang="en-US" b="1" dirty="0" smtClean="0">
                <a:solidFill>
                  <a:srgbClr val="FF0000"/>
                </a:solidFill>
              </a:rPr>
              <a:t>intensities</a:t>
            </a:r>
            <a:endParaRPr lang="en-US" b="1" dirty="0">
              <a:solidFill>
                <a:srgbClr val="FF0000"/>
              </a:solidFill>
            </a:endParaRPr>
          </a:p>
        </p:txBody>
      </p:sp>
      <p:pic>
        <p:nvPicPr>
          <p:cNvPr id="8194" name="Picture 2" descr="http://hyperphysics.phy-astr.gsu.edu/hbase/sound/soupic/abccont.jpg"/>
          <p:cNvPicPr>
            <a:picLocks noChangeAspect="1" noChangeArrowheads="1"/>
          </p:cNvPicPr>
          <p:nvPr/>
        </p:nvPicPr>
        <p:blipFill>
          <a:blip r:embed="rId3" cstate="print"/>
          <a:srcRect/>
          <a:stretch>
            <a:fillRect/>
          </a:stretch>
        </p:blipFill>
        <p:spPr bwMode="auto">
          <a:xfrm>
            <a:off x="9061580" y="3867519"/>
            <a:ext cx="2114550" cy="1657351"/>
          </a:xfrm>
          <a:prstGeom prst="rect">
            <a:avLst/>
          </a:prstGeom>
          <a:noFill/>
        </p:spPr>
      </p:pic>
    </p:spTree>
    <p:extLst>
      <p:ext uri="{BB962C8B-B14F-4D97-AF65-F5344CB8AC3E}">
        <p14:creationId xmlns:p14="http://schemas.microsoft.com/office/powerpoint/2010/main" val="2173622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pressure</a:t>
            </a:r>
            <a:endParaRPr lang="en-US" dirty="0"/>
          </a:p>
        </p:txBody>
      </p:sp>
      <p:pic>
        <p:nvPicPr>
          <p:cNvPr id="1026" name="Picture 2" descr="File:Sound pressure diagram.sv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9671" y="1690688"/>
            <a:ext cx="9896358" cy="55168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40680" y="282416"/>
            <a:ext cx="6065520" cy="2308324"/>
          </a:xfrm>
          <a:prstGeom prst="rect">
            <a:avLst/>
          </a:prstGeom>
        </p:spPr>
        <p:txBody>
          <a:bodyPr wrap="square">
            <a:spAutoFit/>
          </a:bodyPr>
          <a:lstStyle/>
          <a:p>
            <a:r>
              <a:rPr lang="en-US" b="1" dirty="0">
                <a:solidFill>
                  <a:srgbClr val="0070C0"/>
                </a:solidFill>
              </a:rPr>
              <a:t>Sound </a:t>
            </a:r>
            <a:r>
              <a:rPr lang="en-US" b="1" dirty="0" smtClean="0">
                <a:solidFill>
                  <a:srgbClr val="0070C0"/>
                </a:solidFill>
              </a:rPr>
              <a:t>Pressure : </a:t>
            </a:r>
            <a:r>
              <a:rPr lang="en-US" b="1" dirty="0">
                <a:solidFill>
                  <a:srgbClr val="0070C0"/>
                </a:solidFill>
              </a:rPr>
              <a:t>is any deviation( dynamic pressure) in the static pressure of the ambient transmission medium as shown</a:t>
            </a:r>
            <a:r>
              <a:rPr lang="en-US" b="1" dirty="0" smtClean="0">
                <a:solidFill>
                  <a:srgbClr val="0070C0"/>
                </a:solidFill>
              </a:rPr>
              <a:t>:</a:t>
            </a:r>
            <a:endParaRPr lang="en-US" dirty="0" smtClean="0">
              <a:solidFill>
                <a:srgbClr val="252525"/>
              </a:solidFill>
              <a:latin typeface="Arial" panose="020B0604020202020204" pitchFamily="34" charset="0"/>
            </a:endParaRPr>
          </a:p>
          <a:p>
            <a:r>
              <a:rPr lang="en-US" dirty="0" smtClean="0">
                <a:solidFill>
                  <a:srgbClr val="252525"/>
                </a:solidFill>
                <a:latin typeface="Arial" panose="020B0604020202020204" pitchFamily="34" charset="0"/>
              </a:rPr>
              <a:t>Sound pressure diagram:</a:t>
            </a:r>
            <a:r>
              <a:rPr lang="en-US" dirty="0" smtClean="0"/>
              <a:t/>
            </a:r>
            <a:br>
              <a:rPr lang="en-US" dirty="0" smtClean="0"/>
            </a:br>
            <a:r>
              <a:rPr lang="en-US" b="1" dirty="0" smtClean="0">
                <a:solidFill>
                  <a:srgbClr val="FF0000"/>
                </a:solidFill>
                <a:latin typeface="Arial" panose="020B0604020202020204" pitchFamily="34" charset="0"/>
              </a:rPr>
              <a:t>1. silence;</a:t>
            </a:r>
            <a:r>
              <a:rPr lang="en-US" b="1" dirty="0" smtClean="0">
                <a:solidFill>
                  <a:srgbClr val="FF0000"/>
                </a:solidFill>
              </a:rPr>
              <a:t/>
            </a:r>
            <a:br>
              <a:rPr lang="en-US" b="1" dirty="0" smtClean="0">
                <a:solidFill>
                  <a:srgbClr val="FF0000"/>
                </a:solidFill>
              </a:rPr>
            </a:br>
            <a:r>
              <a:rPr lang="en-US" b="1" dirty="0" smtClean="0">
                <a:solidFill>
                  <a:srgbClr val="FF0000"/>
                </a:solidFill>
                <a:latin typeface="Arial" panose="020B0604020202020204" pitchFamily="34" charset="0"/>
              </a:rPr>
              <a:t>2. audible sound;</a:t>
            </a:r>
            <a:r>
              <a:rPr lang="en-US" b="1" dirty="0" smtClean="0">
                <a:solidFill>
                  <a:srgbClr val="FF0000"/>
                </a:solidFill>
              </a:rPr>
              <a:t/>
            </a:r>
            <a:br>
              <a:rPr lang="en-US" b="1" dirty="0" smtClean="0">
                <a:solidFill>
                  <a:srgbClr val="FF0000"/>
                </a:solidFill>
              </a:rPr>
            </a:br>
            <a:r>
              <a:rPr lang="en-US" b="1" dirty="0" smtClean="0">
                <a:solidFill>
                  <a:srgbClr val="FF0000"/>
                </a:solidFill>
                <a:latin typeface="Arial" panose="020B0604020202020204" pitchFamily="34" charset="0"/>
              </a:rPr>
              <a:t>3. atmospheric pressure;</a:t>
            </a:r>
            <a:r>
              <a:rPr lang="en-US" b="1" dirty="0" smtClean="0">
                <a:solidFill>
                  <a:srgbClr val="FF0000"/>
                </a:solidFill>
              </a:rPr>
              <a:t/>
            </a:r>
            <a:br>
              <a:rPr lang="en-US" b="1" dirty="0" smtClean="0">
                <a:solidFill>
                  <a:srgbClr val="FF0000"/>
                </a:solidFill>
              </a:rPr>
            </a:br>
            <a:r>
              <a:rPr lang="en-US" b="1" dirty="0" smtClean="0">
                <a:solidFill>
                  <a:srgbClr val="FF0000"/>
                </a:solidFill>
                <a:latin typeface="Arial" panose="020B0604020202020204" pitchFamily="34" charset="0"/>
              </a:rPr>
              <a:t>4. sound pressure-dynamic pressure</a:t>
            </a:r>
            <a:endParaRPr lang="en-US" b="1" dirty="0">
              <a:solidFill>
                <a:srgbClr val="FF0000"/>
              </a:solidFill>
            </a:endParaRPr>
          </a:p>
        </p:txBody>
      </p:sp>
    </p:spTree>
    <p:extLst>
      <p:ext uri="{BB962C8B-B14F-4D97-AF65-F5344CB8AC3E}">
        <p14:creationId xmlns:p14="http://schemas.microsoft.com/office/powerpoint/2010/main" val="3697414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Sound Pressure Level Measuring scales</a:t>
            </a:r>
            <a:endParaRPr lang="en-US" b="1" dirty="0">
              <a:solidFill>
                <a:srgbClr val="FF0000"/>
              </a:solidFill>
            </a:endParaRPr>
          </a:p>
        </p:txBody>
      </p:sp>
      <p:graphicFrame>
        <p:nvGraphicFramePr>
          <p:cNvPr id="4" name="Content Placeholder 3"/>
          <p:cNvGraphicFramePr>
            <a:graphicFrameLocks noGrp="1"/>
          </p:cNvGraphicFramePr>
          <p:nvPr>
            <p:ph idx="1"/>
          </p:nvPr>
        </p:nvGraphicFramePr>
        <p:xfrm>
          <a:off x="1638300" y="2081054"/>
          <a:ext cx="8915400" cy="3840480"/>
        </p:xfrm>
        <a:graphic>
          <a:graphicData uri="http://schemas.openxmlformats.org/drawingml/2006/table">
            <a:tbl>
              <a:tblPr/>
              <a:tblGrid>
                <a:gridCol w="2057400"/>
                <a:gridCol w="762000"/>
                <a:gridCol w="762000"/>
                <a:gridCol w="762000"/>
                <a:gridCol w="762000"/>
                <a:gridCol w="762000"/>
                <a:gridCol w="762000"/>
                <a:gridCol w="762000"/>
                <a:gridCol w="762000"/>
                <a:gridCol w="762000"/>
              </a:tblGrid>
              <a:tr h="161925">
                <a:tc>
                  <a:txBody>
                    <a:bodyPr/>
                    <a:lstStyle/>
                    <a:p>
                      <a:pPr rtl="0" fontAlgn="b"/>
                      <a:endParaRPr lang="en-US" dirty="0">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9">
                  <a:txBody>
                    <a:bodyPr/>
                    <a:lstStyle/>
                    <a:p>
                      <a:pPr algn="ctr" rtl="0" fontAlgn="b"/>
                      <a:r>
                        <a:rPr lang="en-US" dirty="0">
                          <a:effectLst/>
                        </a:rPr>
                        <a:t>Octave Band Center Frequency (Hz)</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rtl="0" fontAlgn="b"/>
                      <a:endParaRPr lang="en-US">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effectLst/>
                        </a:rPr>
                        <a:t>31.25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62.5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125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250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500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1000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dirty="0">
                          <a:effectLst/>
                        </a:rPr>
                        <a:t>2000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4000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8000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r>
              <a:tr h="161925">
                <a:tc>
                  <a:txBody>
                    <a:bodyPr/>
                    <a:lstStyle/>
                    <a:p>
                      <a:pPr rtl="0" fontAlgn="b"/>
                      <a:r>
                        <a:rPr lang="en-US" b="1">
                          <a:solidFill>
                            <a:srgbClr val="4A86E8"/>
                          </a:solidFill>
                          <a:effectLst/>
                        </a:rPr>
                        <a:t>Measured or Estimated Sound Pressure Level dB</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30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54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60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64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53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48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dirty="0">
                          <a:solidFill>
                            <a:srgbClr val="4A86E8"/>
                          </a:solidFill>
                          <a:effectLst/>
                        </a:rPr>
                        <a:t>43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dirty="0">
                          <a:solidFill>
                            <a:srgbClr val="4A86E8"/>
                          </a:solidFill>
                          <a:effectLst/>
                        </a:rPr>
                        <a:t>39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dirty="0">
                          <a:solidFill>
                            <a:srgbClr val="4A86E8"/>
                          </a:solidFill>
                          <a:effectLst/>
                        </a:rPr>
                        <a:t>32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r>
              <a:tr h="161925">
                <a:tc>
                  <a:txBody>
                    <a:bodyPr/>
                    <a:lstStyle/>
                    <a:p>
                      <a:pPr rtl="0" fontAlgn="b"/>
                      <a:r>
                        <a:rPr lang="en-US">
                          <a:solidFill>
                            <a:srgbClr val="FF0000"/>
                          </a:solidFill>
                          <a:effectLst/>
                        </a:rPr>
                        <a:t>Resulting with dB(A)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27.8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43.9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55.4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49.8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44.2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30.9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61925">
                <a:tc>
                  <a:txBody>
                    <a:bodyPr/>
                    <a:lstStyle/>
                    <a:p>
                      <a:pPr rtl="0" fontAlgn="b"/>
                      <a:r>
                        <a:rPr lang="en-US">
                          <a:solidFill>
                            <a:srgbClr val="FFD966"/>
                          </a:solidFill>
                          <a:effectLst/>
                        </a:rPr>
                        <a:t>Resulting with dB(B)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13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45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56</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63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53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48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43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38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29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61925">
                <a:tc>
                  <a:txBody>
                    <a:bodyPr/>
                    <a:lstStyle/>
                    <a:p>
                      <a:pPr rtl="0" fontAlgn="b"/>
                      <a:r>
                        <a:rPr lang="en-US">
                          <a:solidFill>
                            <a:srgbClr val="6AA84F"/>
                          </a:solidFill>
                          <a:effectLst/>
                        </a:rPr>
                        <a:t>Resulting with dB(C)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27</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53.2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59.8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64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53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48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42.8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38.2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29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61925">
                <a:tc>
                  <a:txBody>
                    <a:bodyPr/>
                    <a:lstStyle/>
                    <a:p>
                      <a:pPr rtl="0" fontAlgn="b"/>
                      <a:r>
                        <a:rPr lang="en-US">
                          <a:solidFill>
                            <a:srgbClr val="990000"/>
                          </a:solidFill>
                          <a:effectLst/>
                        </a:rPr>
                        <a:t>dB(A)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-39.4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-26.2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-16.1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-8.6</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-3.2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1.2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-1.1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r>
              <a:tr h="161925">
                <a:tc>
                  <a:txBody>
                    <a:bodyPr/>
                    <a:lstStyle/>
                    <a:p>
                      <a:pPr rtl="0" fontAlgn="b"/>
                      <a:r>
                        <a:rPr lang="en-US">
                          <a:solidFill>
                            <a:srgbClr val="6FA8DC"/>
                          </a:solidFill>
                          <a:effectLst/>
                        </a:rPr>
                        <a:t>dB(B)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-17</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r>
              <a:tr h="161925">
                <a:tc>
                  <a:txBody>
                    <a:bodyPr/>
                    <a:lstStyle/>
                    <a:p>
                      <a:pPr rtl="0" fontAlgn="b"/>
                      <a:r>
                        <a:rPr lang="en-US">
                          <a:solidFill>
                            <a:srgbClr val="741B47"/>
                          </a:solidFill>
                          <a:effectLst/>
                        </a:rPr>
                        <a:t>dB(C)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dirty="0">
                          <a:solidFill>
                            <a:srgbClr val="741B47"/>
                          </a:solidFill>
                          <a:effectLst/>
                        </a:rPr>
                        <a:t>-3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r>
            </a:tbl>
          </a:graphicData>
        </a:graphic>
      </p:graphicFrame>
    </p:spTree>
    <p:extLst>
      <p:ext uri="{BB962C8B-B14F-4D97-AF65-F5344CB8AC3E}">
        <p14:creationId xmlns:p14="http://schemas.microsoft.com/office/powerpoint/2010/main" val="2556868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NR cur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8696" y="2126185"/>
            <a:ext cx="2267716" cy="27889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066441" y="2126185"/>
            <a:ext cx="5372100" cy="3200400"/>
          </a:xfrm>
          <a:prstGeom prst="rect">
            <a:avLst/>
          </a:prstGeom>
        </p:spPr>
      </p:pic>
    </p:spTree>
    <p:extLst>
      <p:ext uri="{BB962C8B-B14F-4D97-AF65-F5344CB8AC3E}">
        <p14:creationId xmlns:p14="http://schemas.microsoft.com/office/powerpoint/2010/main" val="3732038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AIR-HANDLING UNIT </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968881" y="1690688"/>
            <a:ext cx="7826729" cy="4381866"/>
          </a:xfrm>
          <a:prstGeom prst="rect">
            <a:avLst/>
          </a:prstGeom>
        </p:spPr>
      </p:pic>
    </p:spTree>
    <p:extLst>
      <p:ext uri="{BB962C8B-B14F-4D97-AF65-F5344CB8AC3E}">
        <p14:creationId xmlns:p14="http://schemas.microsoft.com/office/powerpoint/2010/main" val="1876623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9105" y="832339"/>
            <a:ext cx="8750440" cy="4900246"/>
          </a:xfrm>
          <a:prstGeom prst="rect">
            <a:avLst/>
          </a:prstGeom>
        </p:spPr>
      </p:pic>
    </p:spTree>
    <p:extLst>
      <p:ext uri="{BB962C8B-B14F-4D97-AF65-F5344CB8AC3E}">
        <p14:creationId xmlns:p14="http://schemas.microsoft.com/office/powerpoint/2010/main" val="1903525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AHU SCHEMATIC</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207477" y="1384496"/>
            <a:ext cx="10006224" cy="5356273"/>
          </a:xfrm>
          <a:prstGeom prst="rect">
            <a:avLst/>
          </a:prstGeom>
        </p:spPr>
      </p:pic>
    </p:spTree>
    <p:extLst>
      <p:ext uri="{BB962C8B-B14F-4D97-AF65-F5344CB8AC3E}">
        <p14:creationId xmlns:p14="http://schemas.microsoft.com/office/powerpoint/2010/main" val="1988082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Example - Acoustic Calculation of a Ventilation System</a:t>
            </a:r>
            <a:endParaRPr lang="en-US" dirty="0">
              <a:solidFill>
                <a:srgbClr val="FF0000"/>
              </a:solidFill>
            </a:endParaRPr>
          </a:p>
        </p:txBody>
      </p:sp>
      <p:pic>
        <p:nvPicPr>
          <p:cNvPr id="4" name="Content Placeholder 3" descr="acoustic calculation ventilation system example">
            <a:hlinkClick r:id="rId2" tooltip="&quot;acoustic calculation ventilation system example&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10861431" cy="5167311"/>
          </a:xfrm>
          <a:prstGeom prst="rect">
            <a:avLst/>
          </a:prstGeom>
          <a:noFill/>
          <a:ln>
            <a:noFill/>
          </a:ln>
        </p:spPr>
      </p:pic>
    </p:spTree>
    <p:extLst>
      <p:ext uri="{BB962C8B-B14F-4D97-AF65-F5344CB8AC3E}">
        <p14:creationId xmlns:p14="http://schemas.microsoft.com/office/powerpoint/2010/main" val="2234784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Noise pollution prevention and control tips</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smtClean="0"/>
          </a:p>
          <a:p>
            <a:endParaRPr lang="en-US" dirty="0" smtClean="0"/>
          </a:p>
          <a:p>
            <a:r>
              <a:rPr lang="en-US" dirty="0" smtClean="0"/>
              <a:t>noise and nuisance Construction of soundproof rooms for noisy machines in industrial and manufacturing installations must be encouraged. This is also important for residential building—noisy machines should be installed far from sleeping and living rooms, like in a basement or garage.</a:t>
            </a:r>
          </a:p>
          <a:p>
            <a:endParaRPr lang="en-US" dirty="0" smtClean="0"/>
          </a:p>
          <a:p>
            <a:r>
              <a:rPr lang="en-US" dirty="0" smtClean="0"/>
              <a:t>noise and nuisance Use of horns with jarring sounds, motorbikes with damaged exhaust pipes, noisy trucks to be banned.</a:t>
            </a:r>
          </a:p>
          <a:p>
            <a:endParaRPr lang="en-US" dirty="0" smtClean="0"/>
          </a:p>
          <a:p>
            <a:r>
              <a:rPr lang="en-US" dirty="0" smtClean="0"/>
              <a:t>noise and nuisance Noise producing industries, airports, bus and transport terminals and railway stations to sighted far from where living places.</a:t>
            </a:r>
          </a:p>
        </p:txBody>
      </p:sp>
      <p:pic>
        <p:nvPicPr>
          <p:cNvPr id="4" name="Picture 3"/>
          <p:cNvPicPr>
            <a:picLocks noChangeAspect="1"/>
          </p:cNvPicPr>
          <p:nvPr/>
        </p:nvPicPr>
        <p:blipFill>
          <a:blip r:embed="rId2"/>
          <a:stretch>
            <a:fillRect/>
          </a:stretch>
        </p:blipFill>
        <p:spPr>
          <a:xfrm>
            <a:off x="8977891" y="1027906"/>
            <a:ext cx="2536156" cy="1908213"/>
          </a:xfrm>
          <a:prstGeom prst="rect">
            <a:avLst/>
          </a:prstGeom>
        </p:spPr>
      </p:pic>
    </p:spTree>
    <p:extLst>
      <p:ext uri="{BB962C8B-B14F-4D97-AF65-F5344CB8AC3E}">
        <p14:creationId xmlns:p14="http://schemas.microsoft.com/office/powerpoint/2010/main" val="29963923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 and ceiling acoustic treatment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2676" y="4470400"/>
            <a:ext cx="3175000" cy="2387600"/>
          </a:xfrm>
        </p:spPr>
      </p:pic>
      <p:sp>
        <p:nvSpPr>
          <p:cNvPr id="4" name="Rectangle 3"/>
          <p:cNvSpPr/>
          <p:nvPr/>
        </p:nvSpPr>
        <p:spPr>
          <a:xfrm>
            <a:off x="2662844" y="1915783"/>
            <a:ext cx="6096000" cy="1200329"/>
          </a:xfrm>
          <a:prstGeom prst="rect">
            <a:avLst/>
          </a:prstGeom>
        </p:spPr>
        <p:txBody>
          <a:bodyPr>
            <a:spAutoFit/>
          </a:bodyPr>
          <a:lstStyle/>
          <a:p>
            <a:r>
              <a:rPr lang="en-US" b="0" i="0" dirty="0" smtClean="0">
                <a:solidFill>
                  <a:srgbClr val="000000"/>
                </a:solidFill>
                <a:effectLst/>
                <a:latin typeface="Arial" panose="020B0604020202020204" pitchFamily="34" charset="0"/>
              </a:rPr>
              <a:t>The most common are the 500 series of compressed Fiberglas panels.  These can be covered with an open-weave cloth and used either as spot treatment for reflection control or general room deadening.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676" y="4215975"/>
            <a:ext cx="4144473" cy="310835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3512" y="610895"/>
            <a:ext cx="3609975" cy="26193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2332000" y="-3496431"/>
            <a:ext cx="5610217" cy="419013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487" y="4321301"/>
            <a:ext cx="6268663" cy="417257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1487" y="-621506"/>
            <a:ext cx="3224987" cy="4837481"/>
          </a:xfrm>
          <a:prstGeom prst="rect">
            <a:avLst/>
          </a:prstGeom>
        </p:spPr>
      </p:pic>
    </p:spTree>
    <p:extLst>
      <p:ext uri="{BB962C8B-B14F-4D97-AF65-F5344CB8AC3E}">
        <p14:creationId xmlns:p14="http://schemas.microsoft.com/office/powerpoint/2010/main" val="29249016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en-US" sz="6000" dirty="0" smtClean="0">
              <a:solidFill>
                <a:srgbClr val="FF0000"/>
              </a:solidFill>
            </a:endParaRPr>
          </a:p>
          <a:p>
            <a:pPr algn="ctr"/>
            <a:endParaRPr lang="en-US" sz="6000" dirty="0">
              <a:solidFill>
                <a:srgbClr val="FF0000"/>
              </a:solidFill>
            </a:endParaRPr>
          </a:p>
          <a:p>
            <a:pPr marL="0" indent="0" algn="ctr">
              <a:buNone/>
            </a:pPr>
            <a:r>
              <a:rPr lang="en-US" sz="8000" dirty="0" smtClean="0">
                <a:solidFill>
                  <a:srgbClr val="FF0000"/>
                </a:solidFill>
              </a:rPr>
              <a:t>THANKS</a:t>
            </a:r>
            <a:endParaRPr lang="en-US" sz="8000" dirty="0">
              <a:solidFill>
                <a:srgbClr val="FF0000"/>
              </a:solidFill>
            </a:endParaRPr>
          </a:p>
        </p:txBody>
      </p:sp>
    </p:spTree>
    <p:extLst>
      <p:ext uri="{BB962C8B-B14F-4D97-AF65-F5344CB8AC3E}">
        <p14:creationId xmlns:p14="http://schemas.microsoft.com/office/powerpoint/2010/main" val="3422677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83641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Sound Pressure Level Measuring scales</a:t>
            </a:r>
            <a:endParaRPr lang="en-US" b="1" dirty="0">
              <a:solidFill>
                <a:srgbClr val="FF0000"/>
              </a:solidFill>
            </a:endParaRPr>
          </a:p>
        </p:txBody>
      </p:sp>
      <p:graphicFrame>
        <p:nvGraphicFramePr>
          <p:cNvPr id="4" name="Content Placeholder 3"/>
          <p:cNvGraphicFramePr>
            <a:graphicFrameLocks noGrp="1"/>
          </p:cNvGraphicFramePr>
          <p:nvPr>
            <p:ph idx="1"/>
          </p:nvPr>
        </p:nvGraphicFramePr>
        <p:xfrm>
          <a:off x="1638300" y="2081054"/>
          <a:ext cx="8915400" cy="3840480"/>
        </p:xfrm>
        <a:graphic>
          <a:graphicData uri="http://schemas.openxmlformats.org/drawingml/2006/table">
            <a:tbl>
              <a:tblPr/>
              <a:tblGrid>
                <a:gridCol w="2057400"/>
                <a:gridCol w="762000"/>
                <a:gridCol w="762000"/>
                <a:gridCol w="762000"/>
                <a:gridCol w="762000"/>
                <a:gridCol w="762000"/>
                <a:gridCol w="762000"/>
                <a:gridCol w="762000"/>
                <a:gridCol w="762000"/>
                <a:gridCol w="762000"/>
              </a:tblGrid>
              <a:tr h="161925">
                <a:tc>
                  <a:txBody>
                    <a:bodyPr/>
                    <a:lstStyle/>
                    <a:p>
                      <a:pPr rtl="0" fontAlgn="b"/>
                      <a:endParaRPr lang="en-US" dirty="0">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9">
                  <a:txBody>
                    <a:bodyPr/>
                    <a:lstStyle/>
                    <a:p>
                      <a:pPr algn="ctr" rtl="0" fontAlgn="b"/>
                      <a:r>
                        <a:rPr lang="en-US" dirty="0">
                          <a:effectLst/>
                        </a:rPr>
                        <a:t>Octave Band Center Frequency (Hz)</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rtl="0" fontAlgn="b"/>
                      <a:endParaRPr lang="en-US">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effectLst/>
                        </a:rPr>
                        <a:t>31.25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62.5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125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250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500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1000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dirty="0">
                          <a:effectLst/>
                        </a:rPr>
                        <a:t>2000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4000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8000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r>
              <a:tr h="161925">
                <a:tc>
                  <a:txBody>
                    <a:bodyPr/>
                    <a:lstStyle/>
                    <a:p>
                      <a:pPr rtl="0" fontAlgn="b"/>
                      <a:r>
                        <a:rPr lang="en-US" b="1">
                          <a:solidFill>
                            <a:srgbClr val="4A86E8"/>
                          </a:solidFill>
                          <a:effectLst/>
                        </a:rPr>
                        <a:t>Measured or Estimated Sound Pressure Level dB</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30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54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60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64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53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48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dirty="0">
                          <a:solidFill>
                            <a:srgbClr val="4A86E8"/>
                          </a:solidFill>
                          <a:effectLst/>
                        </a:rPr>
                        <a:t>43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dirty="0">
                          <a:solidFill>
                            <a:srgbClr val="4A86E8"/>
                          </a:solidFill>
                          <a:effectLst/>
                        </a:rPr>
                        <a:t>39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dirty="0">
                          <a:solidFill>
                            <a:srgbClr val="4A86E8"/>
                          </a:solidFill>
                          <a:effectLst/>
                        </a:rPr>
                        <a:t>32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r>
              <a:tr h="161925">
                <a:tc>
                  <a:txBody>
                    <a:bodyPr/>
                    <a:lstStyle/>
                    <a:p>
                      <a:pPr rtl="0" fontAlgn="b"/>
                      <a:r>
                        <a:rPr lang="en-US">
                          <a:solidFill>
                            <a:srgbClr val="FF0000"/>
                          </a:solidFill>
                          <a:effectLst/>
                        </a:rPr>
                        <a:t>Resulting with dB(A)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27.8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43.9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55.4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49.8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44.2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30.9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61925">
                <a:tc>
                  <a:txBody>
                    <a:bodyPr/>
                    <a:lstStyle/>
                    <a:p>
                      <a:pPr rtl="0" fontAlgn="b"/>
                      <a:r>
                        <a:rPr lang="en-US">
                          <a:solidFill>
                            <a:srgbClr val="FFD966"/>
                          </a:solidFill>
                          <a:effectLst/>
                        </a:rPr>
                        <a:t>Resulting with dB(B)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13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45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56</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63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53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48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43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38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29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61925">
                <a:tc>
                  <a:txBody>
                    <a:bodyPr/>
                    <a:lstStyle/>
                    <a:p>
                      <a:pPr rtl="0" fontAlgn="b"/>
                      <a:r>
                        <a:rPr lang="en-US">
                          <a:solidFill>
                            <a:srgbClr val="6AA84F"/>
                          </a:solidFill>
                          <a:effectLst/>
                        </a:rPr>
                        <a:t>Resulting with dB(C)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27</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53.2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59.8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64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53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48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42.8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38.2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29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61925">
                <a:tc>
                  <a:txBody>
                    <a:bodyPr/>
                    <a:lstStyle/>
                    <a:p>
                      <a:pPr rtl="0" fontAlgn="b"/>
                      <a:r>
                        <a:rPr lang="en-US">
                          <a:solidFill>
                            <a:srgbClr val="990000"/>
                          </a:solidFill>
                          <a:effectLst/>
                        </a:rPr>
                        <a:t>dB(A)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-39.4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-26.2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-16.1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-8.6</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-3.2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1.2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-1.1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r>
              <a:tr h="161925">
                <a:tc>
                  <a:txBody>
                    <a:bodyPr/>
                    <a:lstStyle/>
                    <a:p>
                      <a:pPr rtl="0" fontAlgn="b"/>
                      <a:r>
                        <a:rPr lang="en-US">
                          <a:solidFill>
                            <a:srgbClr val="6FA8DC"/>
                          </a:solidFill>
                          <a:effectLst/>
                        </a:rPr>
                        <a:t>dB(B)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-17</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r>
              <a:tr h="161925">
                <a:tc>
                  <a:txBody>
                    <a:bodyPr/>
                    <a:lstStyle/>
                    <a:p>
                      <a:pPr rtl="0" fontAlgn="b"/>
                      <a:r>
                        <a:rPr lang="en-US">
                          <a:solidFill>
                            <a:srgbClr val="741B47"/>
                          </a:solidFill>
                          <a:effectLst/>
                        </a:rPr>
                        <a:t>dB(C)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dirty="0">
                          <a:solidFill>
                            <a:srgbClr val="741B47"/>
                          </a:solidFill>
                          <a:effectLst/>
                        </a:rPr>
                        <a:t>-3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r>
            </a:tbl>
          </a:graphicData>
        </a:graphic>
      </p:graphicFrame>
      <p:pic>
        <p:nvPicPr>
          <p:cNvPr id="5" name="Picture 4"/>
          <p:cNvPicPr>
            <a:picLocks noChangeAspect="1"/>
          </p:cNvPicPr>
          <p:nvPr/>
        </p:nvPicPr>
        <p:blipFill>
          <a:blip r:embed="rId2"/>
          <a:stretch>
            <a:fillRect/>
          </a:stretch>
        </p:blipFill>
        <p:spPr>
          <a:xfrm>
            <a:off x="9590700" y="355967"/>
            <a:ext cx="2600467" cy="1742464"/>
          </a:xfrm>
          <a:prstGeom prst="rect">
            <a:avLst/>
          </a:prstGeom>
        </p:spPr>
      </p:pic>
    </p:spTree>
    <p:extLst>
      <p:ext uri="{BB962C8B-B14F-4D97-AF65-F5344CB8AC3E}">
        <p14:creationId xmlns:p14="http://schemas.microsoft.com/office/powerpoint/2010/main" val="2875868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Sound Pressure Level </a:t>
            </a:r>
            <a:r>
              <a:rPr lang="en-US" dirty="0" smtClean="0"/>
              <a:t/>
            </a:r>
            <a:br>
              <a:rPr lang="en-US" dirty="0" smtClean="0"/>
            </a:br>
            <a:endParaRPr lang="en-US" dirty="0"/>
          </a:p>
        </p:txBody>
      </p:sp>
      <p:sp>
        <p:nvSpPr>
          <p:cNvPr id="3" name="Content Placeholder 2"/>
          <p:cNvSpPr>
            <a:spLocks noGrp="1"/>
          </p:cNvSpPr>
          <p:nvPr>
            <p:ph idx="1"/>
          </p:nvPr>
        </p:nvSpPr>
        <p:spPr>
          <a:xfrm>
            <a:off x="0" y="1825625"/>
            <a:ext cx="12051323" cy="4351338"/>
          </a:xfrm>
        </p:spPr>
        <p:txBody>
          <a:bodyPr>
            <a:normAutofit/>
          </a:bodyPr>
          <a:lstStyle/>
          <a:p>
            <a:pPr marL="0" indent="0">
              <a:buNone/>
            </a:pPr>
            <a:r>
              <a:rPr lang="en-US" sz="2400" dirty="0" smtClean="0"/>
              <a:t>The human ear can hear a broad range of sound pressures. Because of this, the </a:t>
            </a:r>
            <a:endParaRPr lang="en-US" sz="2400" dirty="0"/>
          </a:p>
          <a:p>
            <a:pPr marL="0" indent="0">
              <a:buNone/>
            </a:pPr>
            <a:r>
              <a:rPr lang="en-US" sz="2400" b="1" dirty="0" smtClean="0">
                <a:solidFill>
                  <a:srgbClr val="FF0000"/>
                </a:solidFill>
              </a:rPr>
              <a:t>sound pressure level (SPL) is measured in decibels (dB) on a logarithmic scale that compresses the values into a manageable range.</a:t>
            </a:r>
            <a:r>
              <a:rPr lang="en-US" sz="2400" dirty="0" smtClean="0"/>
              <a:t>  </a:t>
            </a:r>
            <a:r>
              <a:rPr lang="en-US" sz="2400" b="1" dirty="0" smtClean="0">
                <a:solidFill>
                  <a:srgbClr val="0070C0"/>
                </a:solidFill>
              </a:rPr>
              <a:t>In contrast, direct pressure is measured in </a:t>
            </a:r>
            <a:r>
              <a:rPr lang="en-US" sz="2400" b="1" dirty="0" err="1">
                <a:solidFill>
                  <a:srgbClr val="0070C0"/>
                </a:solidFill>
              </a:rPr>
              <a:t>P</a:t>
            </a:r>
            <a:r>
              <a:rPr lang="en-US" sz="2400" b="1" dirty="0" err="1" smtClean="0">
                <a:solidFill>
                  <a:srgbClr val="0070C0"/>
                </a:solidFill>
              </a:rPr>
              <a:t>ascals</a:t>
            </a:r>
            <a:r>
              <a:rPr lang="en-US" sz="2400" b="1" dirty="0" smtClean="0">
                <a:solidFill>
                  <a:srgbClr val="0070C0"/>
                </a:solidFill>
              </a:rPr>
              <a:t> (N/</a:t>
            </a:r>
            <a:r>
              <a:rPr lang="en-US" sz="2400" dirty="0"/>
              <a:t> </a:t>
            </a:r>
            <a:r>
              <a:rPr lang="en-US" sz="2400" dirty="0" smtClean="0"/>
              <a:t>N/m</a:t>
            </a:r>
            <a:r>
              <a:rPr lang="en-US" sz="2400" baseline="30000" dirty="0" smtClean="0"/>
              <a:t>2) </a:t>
            </a:r>
            <a:r>
              <a:rPr lang="en-US" sz="2400" dirty="0" smtClean="0"/>
              <a:t> SPL is calculated as 10 times the logarithm of the  square of the ratio of the instantaneous          pressure fluctuations (above and below atmospheric pressure)  to the reference pressure: </a:t>
            </a:r>
          </a:p>
          <a:p>
            <a:pPr marL="0" indent="0" algn="ctr">
              <a:buNone/>
            </a:pPr>
            <a:r>
              <a:rPr lang="en-US" sz="2400" b="1" dirty="0" smtClean="0">
                <a:solidFill>
                  <a:srgbClr val="0070C0"/>
                </a:solidFill>
              </a:rPr>
              <a:t>SPL = 10 × log</a:t>
            </a:r>
            <a:r>
              <a:rPr lang="en-US" sz="2400" b="1" baseline="-25000" dirty="0" smtClean="0">
                <a:solidFill>
                  <a:srgbClr val="0070C0"/>
                </a:solidFill>
              </a:rPr>
              <a:t>10</a:t>
            </a:r>
            <a:r>
              <a:rPr lang="en-US" sz="2400" b="1" dirty="0" smtClean="0">
                <a:solidFill>
                  <a:srgbClr val="0070C0"/>
                </a:solidFill>
              </a:rPr>
              <a:t>(P/</a:t>
            </a:r>
            <a:r>
              <a:rPr lang="en-US" sz="2400" b="1" dirty="0" err="1" smtClean="0">
                <a:solidFill>
                  <a:srgbClr val="0070C0"/>
                </a:solidFill>
              </a:rPr>
              <a:t>Pref</a:t>
            </a:r>
            <a:r>
              <a:rPr lang="en-US" sz="2400" b="1" dirty="0" smtClean="0">
                <a:solidFill>
                  <a:srgbClr val="0070C0"/>
                </a:solidFill>
              </a:rPr>
              <a:t>)</a:t>
            </a:r>
            <a:r>
              <a:rPr lang="en-US" sz="2400" b="1" baseline="30000" dirty="0" smtClean="0">
                <a:solidFill>
                  <a:srgbClr val="0070C0"/>
                </a:solidFill>
              </a:rPr>
              <a:t>2 </a:t>
            </a:r>
          </a:p>
          <a:p>
            <a:pPr marL="0" indent="0">
              <a:buNone/>
            </a:pPr>
            <a:r>
              <a:rPr lang="en-US" sz="2400" dirty="0" smtClean="0"/>
              <a:t>P is the instantaneous sound pressure, in units Pa or N/m</a:t>
            </a:r>
            <a:r>
              <a:rPr lang="en-US" sz="2400" baseline="30000" dirty="0" smtClean="0"/>
              <a:t>2</a:t>
            </a:r>
            <a:r>
              <a:rPr lang="en-US" sz="2400" dirty="0" smtClean="0"/>
              <a:t> and </a:t>
            </a:r>
            <a:r>
              <a:rPr lang="en-US" sz="2400" dirty="0" err="1" smtClean="0"/>
              <a:t>Pref</a:t>
            </a:r>
            <a:r>
              <a:rPr lang="en-US" sz="2400" dirty="0" smtClean="0"/>
              <a:t> = 20x10-6is the reference pressure</a:t>
            </a:r>
          </a:p>
          <a:p>
            <a:pPr marL="0" indent="0">
              <a:buNone/>
            </a:pPr>
            <a:r>
              <a:rPr lang="en-US" sz="2400" dirty="0" smtClean="0"/>
              <a:t> Reference pressure defined </a:t>
            </a:r>
            <a:r>
              <a:rPr lang="en-US" sz="2400" b="1" dirty="0" smtClean="0">
                <a:solidFill>
                  <a:srgbClr val="0070C0"/>
                </a:solidFill>
              </a:rPr>
              <a:t>as the quietest noise a healthy young person can hear (20 µPa).</a:t>
            </a:r>
            <a:endParaRPr lang="en-US" sz="2400" b="1" dirty="0">
              <a:solidFill>
                <a:srgbClr val="0070C0"/>
              </a:solidFill>
            </a:endParaRPr>
          </a:p>
        </p:txBody>
      </p:sp>
    </p:spTree>
    <p:extLst>
      <p:ext uri="{BB962C8B-B14F-4D97-AF65-F5344CB8AC3E}">
        <p14:creationId xmlns:p14="http://schemas.microsoft.com/office/powerpoint/2010/main" val="3214408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Example</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 If a piece of equipment has a sound pressure of </a:t>
            </a:r>
            <a:r>
              <a:rPr lang="en-US" b="1" dirty="0" smtClean="0">
                <a:solidFill>
                  <a:srgbClr val="C00000"/>
                </a:solidFill>
              </a:rPr>
              <a:t>2 Pa</a:t>
            </a:r>
            <a:r>
              <a:rPr lang="en-US" dirty="0" smtClean="0"/>
              <a:t>, what will be the resulting  sound pressure level ?</a:t>
            </a:r>
            <a:endParaRPr lang="en-US" dirty="0"/>
          </a:p>
          <a:p>
            <a:pPr marL="0" indent="0" algn="ctr">
              <a:buNone/>
            </a:pPr>
            <a:r>
              <a:rPr lang="en-US" b="1" dirty="0">
                <a:solidFill>
                  <a:srgbClr val="0070C0"/>
                </a:solidFill>
              </a:rPr>
              <a:t>SPL = 10 × log</a:t>
            </a:r>
            <a:r>
              <a:rPr lang="en-US" b="1" baseline="-25000" dirty="0">
                <a:solidFill>
                  <a:srgbClr val="0070C0"/>
                </a:solidFill>
              </a:rPr>
              <a:t>10</a:t>
            </a:r>
            <a:r>
              <a:rPr lang="en-US" b="1" dirty="0">
                <a:solidFill>
                  <a:srgbClr val="0070C0"/>
                </a:solidFill>
              </a:rPr>
              <a:t>(P/</a:t>
            </a:r>
            <a:r>
              <a:rPr lang="en-US" b="1" dirty="0" err="1">
                <a:solidFill>
                  <a:srgbClr val="0070C0"/>
                </a:solidFill>
              </a:rPr>
              <a:t>Pref</a:t>
            </a:r>
            <a:r>
              <a:rPr lang="en-US" b="1" dirty="0">
                <a:solidFill>
                  <a:srgbClr val="0070C0"/>
                </a:solidFill>
              </a:rPr>
              <a:t>)</a:t>
            </a:r>
            <a:r>
              <a:rPr lang="en-US" b="1" baseline="30000" dirty="0">
                <a:solidFill>
                  <a:srgbClr val="0070C0"/>
                </a:solidFill>
              </a:rPr>
              <a:t>2 </a:t>
            </a:r>
            <a:endParaRPr lang="en-US" b="1" baseline="30000" dirty="0" smtClean="0">
              <a:solidFill>
                <a:srgbClr val="0070C0"/>
              </a:solidFill>
            </a:endParaRPr>
          </a:p>
          <a:p>
            <a:pPr marL="0" indent="0" algn="ctr">
              <a:buNone/>
            </a:pPr>
            <a:r>
              <a:rPr lang="en-US" b="1" dirty="0">
                <a:solidFill>
                  <a:srgbClr val="0070C0"/>
                </a:solidFill>
              </a:rPr>
              <a:t>SPL = </a:t>
            </a:r>
            <a:r>
              <a:rPr lang="en-US" b="1" dirty="0" smtClean="0">
                <a:solidFill>
                  <a:srgbClr val="0070C0"/>
                </a:solidFill>
              </a:rPr>
              <a:t>20</a:t>
            </a:r>
            <a:r>
              <a:rPr lang="en-US" b="1" dirty="0">
                <a:solidFill>
                  <a:srgbClr val="0070C0"/>
                </a:solidFill>
              </a:rPr>
              <a:t> × log</a:t>
            </a:r>
            <a:r>
              <a:rPr lang="en-US" b="1" baseline="-25000" dirty="0">
                <a:solidFill>
                  <a:srgbClr val="0070C0"/>
                </a:solidFill>
              </a:rPr>
              <a:t>10</a:t>
            </a:r>
            <a:r>
              <a:rPr lang="en-US" b="1" dirty="0">
                <a:solidFill>
                  <a:srgbClr val="0070C0"/>
                </a:solidFill>
              </a:rPr>
              <a:t>(P/</a:t>
            </a:r>
            <a:r>
              <a:rPr lang="en-US" b="1" dirty="0" err="1">
                <a:solidFill>
                  <a:srgbClr val="0070C0"/>
                </a:solidFill>
              </a:rPr>
              <a:t>Pref</a:t>
            </a:r>
            <a:r>
              <a:rPr lang="en-US" b="1" dirty="0" smtClean="0">
                <a:solidFill>
                  <a:srgbClr val="0070C0"/>
                </a:solidFill>
              </a:rPr>
              <a:t>)</a:t>
            </a:r>
            <a:r>
              <a:rPr lang="en-US" b="1" baseline="30000" dirty="0">
                <a:solidFill>
                  <a:srgbClr val="0070C0"/>
                </a:solidFill>
              </a:rPr>
              <a:t> </a:t>
            </a:r>
          </a:p>
          <a:p>
            <a:pPr marL="0" indent="0" algn="ctr">
              <a:buNone/>
            </a:pPr>
            <a:endParaRPr lang="en-US" b="1" baseline="30000" dirty="0">
              <a:solidFill>
                <a:srgbClr val="0070C0"/>
              </a:solidFill>
            </a:endParaRPr>
          </a:p>
          <a:p>
            <a:pPr marL="0" indent="0">
              <a:buNone/>
            </a:pPr>
            <a:r>
              <a:rPr lang="en-US" dirty="0" smtClean="0"/>
              <a:t>Substitute in above</a:t>
            </a:r>
          </a:p>
          <a:p>
            <a:pPr marL="0" indent="0">
              <a:buNone/>
            </a:pPr>
            <a:r>
              <a:rPr lang="en-US" dirty="0" smtClean="0"/>
              <a:t>SPL = 20 log</a:t>
            </a:r>
            <a:r>
              <a:rPr lang="en-US" baseline="-25000" dirty="0" smtClean="0"/>
              <a:t>10</a:t>
            </a:r>
            <a:r>
              <a:rPr lang="en-US" dirty="0" smtClean="0"/>
              <a:t> (2/0.00002) </a:t>
            </a:r>
          </a:p>
          <a:p>
            <a:pPr marL="0" indent="0">
              <a:buNone/>
            </a:pPr>
            <a:r>
              <a:rPr lang="en-US" dirty="0" smtClean="0"/>
              <a:t>= 20 log</a:t>
            </a:r>
            <a:r>
              <a:rPr lang="en-US" baseline="-25000" dirty="0" smtClean="0"/>
              <a:t>10</a:t>
            </a:r>
            <a:r>
              <a:rPr lang="en-US" dirty="0" smtClean="0"/>
              <a:t>(100,000) </a:t>
            </a:r>
          </a:p>
          <a:p>
            <a:pPr marL="0" indent="0">
              <a:buNone/>
            </a:pPr>
            <a:r>
              <a:rPr lang="en-US" dirty="0" smtClean="0"/>
              <a:t>= 20 × 5.0 = </a:t>
            </a:r>
            <a:r>
              <a:rPr lang="en-US" b="1" dirty="0" smtClean="0">
                <a:solidFill>
                  <a:srgbClr val="C00000"/>
                </a:solidFill>
              </a:rPr>
              <a:t>100 dB </a:t>
            </a:r>
          </a:p>
          <a:p>
            <a:endParaRPr lang="en-US" dirty="0"/>
          </a:p>
        </p:txBody>
      </p:sp>
    </p:spTree>
    <p:extLst>
      <p:ext uri="{BB962C8B-B14F-4D97-AF65-F5344CB8AC3E}">
        <p14:creationId xmlns:p14="http://schemas.microsoft.com/office/powerpoint/2010/main" val="1789058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FF0000"/>
                </a:solidFill>
              </a:rPr>
              <a:t>Sound Power Level </a:t>
            </a:r>
            <a:r>
              <a:rPr lang="en-US" dirty="0"/>
              <a:t/>
            </a:r>
            <a:br>
              <a:rPr lang="en-US" dirty="0"/>
            </a:br>
            <a:endParaRPr lang="en-US" dirty="0"/>
          </a:p>
        </p:txBody>
      </p:sp>
      <p:sp>
        <p:nvSpPr>
          <p:cNvPr id="3" name="Content Placeholder 2"/>
          <p:cNvSpPr>
            <a:spLocks noGrp="1"/>
          </p:cNvSpPr>
          <p:nvPr>
            <p:ph idx="1"/>
          </p:nvPr>
        </p:nvSpPr>
        <p:spPr>
          <a:xfrm>
            <a:off x="328246" y="1825625"/>
            <a:ext cx="11863754" cy="4351338"/>
          </a:xfrm>
        </p:spPr>
        <p:txBody>
          <a:bodyPr/>
          <a:lstStyle/>
          <a:p>
            <a:r>
              <a:rPr lang="en-US" dirty="0" smtClean="0"/>
              <a:t>Sound</a:t>
            </a:r>
            <a:r>
              <a:rPr lang="en-US" dirty="0"/>
              <a:t> </a:t>
            </a:r>
            <a:r>
              <a:rPr lang="en-US" dirty="0" smtClean="0"/>
              <a:t>Power</a:t>
            </a:r>
            <a:r>
              <a:rPr lang="en-US" dirty="0"/>
              <a:t> </a:t>
            </a:r>
            <a:r>
              <a:rPr lang="en-US" dirty="0" smtClean="0"/>
              <a:t>Level</a:t>
            </a:r>
            <a:r>
              <a:rPr lang="en-US" dirty="0"/>
              <a:t> (</a:t>
            </a:r>
            <a:r>
              <a:rPr lang="en-US" dirty="0" err="1"/>
              <a:t>Lw</a:t>
            </a:r>
            <a:r>
              <a:rPr lang="en-US" dirty="0"/>
              <a:t>) is similar in concept to the wattage of a light bulb</a:t>
            </a:r>
            <a:r>
              <a:rPr lang="en-US" dirty="0" smtClean="0"/>
              <a:t>.</a:t>
            </a:r>
          </a:p>
          <a:p>
            <a:pPr marL="0" indent="0">
              <a:buNone/>
            </a:pPr>
            <a:r>
              <a:rPr lang="en-US" dirty="0"/>
              <a:t> In fact, </a:t>
            </a:r>
            <a:r>
              <a:rPr lang="en-US" dirty="0" err="1" smtClean="0"/>
              <a:t>Lw</a:t>
            </a:r>
            <a:r>
              <a:rPr lang="en-US" dirty="0" smtClean="0"/>
              <a:t> or (SWL)is</a:t>
            </a:r>
            <a:r>
              <a:rPr lang="en-US" dirty="0"/>
              <a:t> measured in watts  (W). Unlike </a:t>
            </a:r>
            <a:r>
              <a:rPr lang="en-US" dirty="0" err="1" smtClean="0"/>
              <a:t>Lp</a:t>
            </a:r>
            <a:r>
              <a:rPr lang="en-US" dirty="0"/>
              <a:t> </a:t>
            </a:r>
            <a:r>
              <a:rPr lang="en-US" dirty="0" smtClean="0"/>
              <a:t>(SPL).</a:t>
            </a:r>
            <a:r>
              <a:rPr lang="en-US" dirty="0"/>
              <a:t> </a:t>
            </a:r>
            <a:r>
              <a:rPr lang="en-US" dirty="0" err="1"/>
              <a:t>Lw</a:t>
            </a:r>
            <a:r>
              <a:rPr lang="en-US" dirty="0"/>
              <a:t> does not depend on the distance from the noise source. </a:t>
            </a:r>
            <a:endParaRPr lang="en-US" dirty="0" smtClean="0"/>
          </a:p>
          <a:p>
            <a:pPr marL="0" indent="0">
              <a:buNone/>
            </a:pPr>
            <a:r>
              <a:rPr lang="en-US" dirty="0" smtClean="0"/>
              <a:t>The</a:t>
            </a:r>
            <a:r>
              <a:rPr lang="en-US" dirty="0"/>
              <a:t> sound power level is  calculated using the following equation: </a:t>
            </a:r>
          </a:p>
          <a:p>
            <a:pPr marL="0" indent="0" algn="ctr">
              <a:buNone/>
            </a:pPr>
            <a:r>
              <a:rPr lang="en-US" b="1" dirty="0" smtClean="0">
                <a:solidFill>
                  <a:srgbClr val="FF0000"/>
                </a:solidFill>
              </a:rPr>
              <a:t>SWL=</a:t>
            </a:r>
            <a:r>
              <a:rPr lang="en-US" b="1" dirty="0" err="1" smtClean="0">
                <a:solidFill>
                  <a:srgbClr val="FF0000"/>
                </a:solidFill>
              </a:rPr>
              <a:t>Lw</a:t>
            </a:r>
            <a:r>
              <a:rPr lang="en-US" b="1" dirty="0">
                <a:solidFill>
                  <a:srgbClr val="FF0000"/>
                </a:solidFill>
              </a:rPr>
              <a:t> = 10 × log</a:t>
            </a:r>
            <a:r>
              <a:rPr lang="en-US" b="1" baseline="-25000" dirty="0">
                <a:solidFill>
                  <a:srgbClr val="FF0000"/>
                </a:solidFill>
              </a:rPr>
              <a:t>10</a:t>
            </a:r>
            <a:r>
              <a:rPr lang="en-US" b="1" dirty="0">
                <a:solidFill>
                  <a:srgbClr val="FF0000"/>
                </a:solidFill>
              </a:rPr>
              <a:t>(W/</a:t>
            </a:r>
            <a:r>
              <a:rPr lang="en-US" b="1" dirty="0" err="1">
                <a:solidFill>
                  <a:srgbClr val="FF0000"/>
                </a:solidFill>
              </a:rPr>
              <a:t>Wref</a:t>
            </a:r>
            <a:r>
              <a:rPr lang="en-US" b="1" dirty="0">
                <a:solidFill>
                  <a:srgbClr val="FF0000"/>
                </a:solidFill>
              </a:rPr>
              <a:t>) </a:t>
            </a:r>
            <a:endParaRPr lang="en-US" b="1" dirty="0" smtClean="0">
              <a:solidFill>
                <a:srgbClr val="FF0000"/>
              </a:solidFill>
            </a:endParaRPr>
          </a:p>
          <a:p>
            <a:pPr marL="0" indent="0">
              <a:buNone/>
            </a:pPr>
            <a:r>
              <a:rPr lang="en-US" dirty="0" smtClean="0"/>
              <a:t> </a:t>
            </a:r>
            <a:r>
              <a:rPr lang="en-US" dirty="0"/>
              <a:t>Where W is the acoustic power in watts and </a:t>
            </a:r>
            <a:r>
              <a:rPr lang="en-US" dirty="0" err="1"/>
              <a:t>Wref</a:t>
            </a:r>
            <a:r>
              <a:rPr lang="en-US" dirty="0"/>
              <a:t> is the reference </a:t>
            </a:r>
            <a:r>
              <a:rPr lang="en-US" dirty="0" smtClean="0"/>
              <a:t>acoustic</a:t>
            </a:r>
          </a:p>
          <a:p>
            <a:pPr marL="0" indent="0">
              <a:buNone/>
            </a:pPr>
            <a:r>
              <a:rPr lang="en-US" dirty="0"/>
              <a:t> power, </a:t>
            </a:r>
            <a:r>
              <a:rPr lang="en-US" dirty="0" smtClean="0"/>
              <a:t>10</a:t>
            </a:r>
            <a:r>
              <a:rPr lang="en-US" baseline="30000" dirty="0" smtClean="0"/>
              <a:t>‐12 </a:t>
            </a:r>
            <a:endParaRPr lang="en-US" baseline="30000" dirty="0"/>
          </a:p>
        </p:txBody>
      </p:sp>
      <p:sp>
        <p:nvSpPr>
          <p:cNvPr id="4" name="Rectangle 3"/>
          <p:cNvSpPr/>
          <p:nvPr/>
        </p:nvSpPr>
        <p:spPr>
          <a:xfrm>
            <a:off x="1019908" y="2413338"/>
            <a:ext cx="10333892" cy="369332"/>
          </a:xfrm>
          <a:prstGeom prst="rect">
            <a:avLst/>
          </a:prstGeom>
        </p:spPr>
        <p:txBody>
          <a:bodyPr wrap="square">
            <a:spAutoFit/>
          </a:bodyPr>
          <a:lstStyle/>
          <a:p>
            <a:r>
              <a:rPr lang="en-US" dirty="0" smtClean="0"/>
              <a:t>. </a:t>
            </a:r>
            <a:endParaRPr lang="en-US" dirty="0"/>
          </a:p>
        </p:txBody>
      </p:sp>
    </p:spTree>
    <p:extLst>
      <p:ext uri="{BB962C8B-B14F-4D97-AF65-F5344CB8AC3E}">
        <p14:creationId xmlns:p14="http://schemas.microsoft.com/office/powerpoint/2010/main" val="2499597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Example</a:t>
            </a:r>
            <a:endParaRPr lang="en-US" dirty="0"/>
          </a:p>
        </p:txBody>
      </p:sp>
      <p:sp>
        <p:nvSpPr>
          <p:cNvPr id="3" name="Content Placeholder 2"/>
          <p:cNvSpPr>
            <a:spLocks noGrp="1"/>
          </p:cNvSpPr>
          <p:nvPr>
            <p:ph idx="1"/>
          </p:nvPr>
        </p:nvSpPr>
        <p:spPr/>
        <p:txBody>
          <a:bodyPr/>
          <a:lstStyle/>
          <a:p>
            <a:pPr marL="0" indent="0">
              <a:buNone/>
            </a:pPr>
            <a:r>
              <a:rPr lang="en-US" dirty="0" smtClean="0"/>
              <a:t>The sound power level associated with a typical face‐to‐face conversation, which may have a  sound power of </a:t>
            </a:r>
            <a:r>
              <a:rPr lang="en-US" b="1" dirty="0" smtClean="0">
                <a:solidFill>
                  <a:srgbClr val="C00000"/>
                </a:solidFill>
              </a:rPr>
              <a:t>0.00001 W</a:t>
            </a:r>
            <a:r>
              <a:rPr lang="en-US" dirty="0" smtClean="0"/>
              <a:t>,</a:t>
            </a:r>
          </a:p>
          <a:p>
            <a:pPr marL="0" indent="0">
              <a:buNone/>
            </a:pPr>
            <a:r>
              <a:rPr lang="en-US" dirty="0" smtClean="0"/>
              <a:t> is calculated:  </a:t>
            </a:r>
          </a:p>
          <a:p>
            <a:pPr marL="0" indent="0">
              <a:buNone/>
            </a:pPr>
            <a:r>
              <a:rPr lang="en-US" b="1" dirty="0" smtClean="0"/>
              <a:t>SWL= </a:t>
            </a:r>
            <a:r>
              <a:rPr lang="en-US" b="1" dirty="0" err="1" smtClean="0"/>
              <a:t>Lw</a:t>
            </a:r>
            <a:r>
              <a:rPr lang="en-US" b="1" dirty="0" smtClean="0"/>
              <a:t> = 10 × log</a:t>
            </a:r>
            <a:r>
              <a:rPr lang="en-US" b="1" baseline="-25000" dirty="0" smtClean="0"/>
              <a:t>10</a:t>
            </a:r>
            <a:r>
              <a:rPr lang="en-US" b="1" dirty="0" smtClean="0"/>
              <a:t>(0.00001/10</a:t>
            </a:r>
            <a:r>
              <a:rPr lang="en-US" b="1" baseline="30000" dirty="0" smtClean="0"/>
              <a:t>‐12</a:t>
            </a:r>
            <a:r>
              <a:rPr lang="en-US" b="1" dirty="0" smtClean="0"/>
              <a:t>) = </a:t>
            </a:r>
            <a:r>
              <a:rPr lang="en-US" b="1" dirty="0" smtClean="0">
                <a:solidFill>
                  <a:srgbClr val="FF0000"/>
                </a:solidFill>
              </a:rPr>
              <a:t>70 dB </a:t>
            </a:r>
          </a:p>
          <a:p>
            <a:endParaRPr lang="en-US" dirty="0"/>
          </a:p>
        </p:txBody>
      </p:sp>
    </p:spTree>
    <p:extLst>
      <p:ext uri="{BB962C8B-B14F-4D97-AF65-F5344CB8AC3E}">
        <p14:creationId xmlns:p14="http://schemas.microsoft.com/office/powerpoint/2010/main" val="2734275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Sound Wave</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In a sound wave, the complementary variable to sound pressure is the particle velocity. Together they determine the sound intensity of the wave.</a:t>
            </a:r>
          </a:p>
          <a:p>
            <a:r>
              <a:rPr lang="en-US" b="1" dirty="0" smtClean="0">
                <a:solidFill>
                  <a:srgbClr val="FF0000"/>
                </a:solidFill>
              </a:rPr>
              <a:t>Sound intensity</a:t>
            </a:r>
            <a:r>
              <a:rPr lang="en-US" dirty="0" smtClean="0"/>
              <a:t>, denoted I and measured in W/m</a:t>
            </a:r>
            <a:r>
              <a:rPr lang="en-US" baseline="30000" dirty="0" smtClean="0"/>
              <a:t>2</a:t>
            </a:r>
            <a:r>
              <a:rPr lang="en-US" dirty="0" smtClean="0"/>
              <a:t> in SI units, is defined by</a:t>
            </a:r>
          </a:p>
          <a:p>
            <a:pPr marL="0" indent="0">
              <a:buNone/>
            </a:pPr>
            <a:r>
              <a:rPr lang="en-US" b="1" dirty="0" smtClean="0">
                <a:solidFill>
                  <a:srgbClr val="C00000"/>
                </a:solidFill>
              </a:rPr>
              <a:t>					I = </a:t>
            </a:r>
            <a:r>
              <a:rPr lang="en-US" b="1" dirty="0" err="1" smtClean="0">
                <a:solidFill>
                  <a:srgbClr val="C00000"/>
                </a:solidFill>
              </a:rPr>
              <a:t>pv</a:t>
            </a:r>
            <a:r>
              <a:rPr lang="en-US" b="1" dirty="0" smtClean="0">
                <a:solidFill>
                  <a:srgbClr val="C00000"/>
                </a:solidFill>
              </a:rPr>
              <a:t>………. W/m</a:t>
            </a:r>
            <a:r>
              <a:rPr lang="en-US" b="1" baseline="30000" dirty="0" smtClean="0">
                <a:solidFill>
                  <a:srgbClr val="C00000"/>
                </a:solidFill>
              </a:rPr>
              <a:t>2 </a:t>
            </a:r>
            <a:endParaRPr lang="en-US" b="1" dirty="0" smtClean="0">
              <a:solidFill>
                <a:srgbClr val="C00000"/>
              </a:solidFill>
            </a:endParaRPr>
          </a:p>
          <a:p>
            <a:pPr marL="0" indent="0">
              <a:buNone/>
            </a:pPr>
            <a:endParaRPr lang="en-US" dirty="0" smtClean="0"/>
          </a:p>
          <a:p>
            <a:r>
              <a:rPr lang="en-US" dirty="0" smtClean="0">
                <a:solidFill>
                  <a:srgbClr val="C00000"/>
                </a:solidFill>
              </a:rPr>
              <a:t>p </a:t>
            </a:r>
            <a:r>
              <a:rPr lang="en-US" dirty="0" smtClean="0"/>
              <a:t>is the sound pressure; N/m</a:t>
            </a:r>
            <a:r>
              <a:rPr lang="en-US" baseline="30000" dirty="0" smtClean="0"/>
              <a:t>2</a:t>
            </a:r>
            <a:endParaRPr lang="en-US" dirty="0" smtClean="0"/>
          </a:p>
          <a:p>
            <a:r>
              <a:rPr lang="en-US" dirty="0" smtClean="0">
                <a:solidFill>
                  <a:srgbClr val="C00000"/>
                </a:solidFill>
              </a:rPr>
              <a:t>v </a:t>
            </a:r>
            <a:r>
              <a:rPr lang="en-US" dirty="0" smtClean="0"/>
              <a:t>is the particle velocity. m/S</a:t>
            </a:r>
            <a:endParaRPr lang="en-US" dirty="0"/>
          </a:p>
        </p:txBody>
      </p:sp>
      <p:sp>
        <p:nvSpPr>
          <p:cNvPr id="4" name="Freeform 3"/>
          <p:cNvSpPr/>
          <p:nvPr/>
        </p:nvSpPr>
        <p:spPr>
          <a:xfrm>
            <a:off x="3007391" y="3609344"/>
            <a:ext cx="2761361" cy="400074"/>
          </a:xfrm>
          <a:custGeom>
            <a:avLst/>
            <a:gdLst>
              <a:gd name="connsiteX0" fmla="*/ 17163 w 2761361"/>
              <a:gd name="connsiteY0" fmla="*/ 294441 h 400074"/>
              <a:gd name="connsiteX1" fmla="*/ 87501 w 2761361"/>
              <a:gd name="connsiteY1" fmla="*/ 1364 h 400074"/>
              <a:gd name="connsiteX2" fmla="*/ 697101 w 2761361"/>
              <a:gd name="connsiteY2" fmla="*/ 399948 h 400074"/>
              <a:gd name="connsiteX3" fmla="*/ 1037071 w 2761361"/>
              <a:gd name="connsiteY3" fmla="*/ 48256 h 400074"/>
              <a:gd name="connsiteX4" fmla="*/ 1447378 w 2761361"/>
              <a:gd name="connsiteY4" fmla="*/ 388225 h 400074"/>
              <a:gd name="connsiteX5" fmla="*/ 1752178 w 2761361"/>
              <a:gd name="connsiteY5" fmla="*/ 294441 h 400074"/>
              <a:gd name="connsiteX6" fmla="*/ 1986640 w 2761361"/>
              <a:gd name="connsiteY6" fmla="*/ 36533 h 400074"/>
              <a:gd name="connsiteX7" fmla="*/ 2267994 w 2761361"/>
              <a:gd name="connsiteY7" fmla="*/ 364779 h 400074"/>
              <a:gd name="connsiteX8" fmla="*/ 2596240 w 2761361"/>
              <a:gd name="connsiteY8" fmla="*/ 24810 h 400074"/>
              <a:gd name="connsiteX9" fmla="*/ 2760363 w 2761361"/>
              <a:gd name="connsiteY9" fmla="*/ 200656 h 40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1361" h="400074">
                <a:moveTo>
                  <a:pt x="17163" y="294441"/>
                </a:moveTo>
                <a:cubicBezTo>
                  <a:pt x="-4330" y="139110"/>
                  <a:pt x="-25822" y="-16220"/>
                  <a:pt x="87501" y="1364"/>
                </a:cubicBezTo>
                <a:cubicBezTo>
                  <a:pt x="200824" y="18948"/>
                  <a:pt x="538839" y="392133"/>
                  <a:pt x="697101" y="399948"/>
                </a:cubicBezTo>
                <a:cubicBezTo>
                  <a:pt x="855363" y="407763"/>
                  <a:pt x="912025" y="50210"/>
                  <a:pt x="1037071" y="48256"/>
                </a:cubicBezTo>
                <a:cubicBezTo>
                  <a:pt x="1162117" y="46302"/>
                  <a:pt x="1328194" y="347194"/>
                  <a:pt x="1447378" y="388225"/>
                </a:cubicBezTo>
                <a:cubicBezTo>
                  <a:pt x="1566562" y="429256"/>
                  <a:pt x="1662301" y="353056"/>
                  <a:pt x="1752178" y="294441"/>
                </a:cubicBezTo>
                <a:cubicBezTo>
                  <a:pt x="1842055" y="235826"/>
                  <a:pt x="1900671" y="24810"/>
                  <a:pt x="1986640" y="36533"/>
                </a:cubicBezTo>
                <a:cubicBezTo>
                  <a:pt x="2072609" y="48256"/>
                  <a:pt x="2166394" y="366733"/>
                  <a:pt x="2267994" y="364779"/>
                </a:cubicBezTo>
                <a:cubicBezTo>
                  <a:pt x="2369594" y="362825"/>
                  <a:pt x="2514178" y="52164"/>
                  <a:pt x="2596240" y="24810"/>
                </a:cubicBezTo>
                <a:cubicBezTo>
                  <a:pt x="2678302" y="-2544"/>
                  <a:pt x="2772086" y="122502"/>
                  <a:pt x="2760363" y="200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3130062" y="3786554"/>
            <a:ext cx="2848707" cy="58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3"/>
          </p:cNvCxnSpPr>
          <p:nvPr/>
        </p:nvCxnSpPr>
        <p:spPr>
          <a:xfrm flipV="1">
            <a:off x="4044462" y="3609344"/>
            <a:ext cx="703384" cy="482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28622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1467</Words>
  <Application>Microsoft Office PowerPoint</Application>
  <PresentationFormat>Custom</PresentationFormat>
  <Paragraphs>441</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Acoustics  Fundamentals and Terminologies</vt:lpstr>
      <vt:lpstr>Objectives</vt:lpstr>
      <vt:lpstr>Sound pressure</vt:lpstr>
      <vt:lpstr>Sound Pressure Level Measuring scales</vt:lpstr>
      <vt:lpstr>Sound Pressure Level  </vt:lpstr>
      <vt:lpstr>Example</vt:lpstr>
      <vt:lpstr> Sound Power Level  </vt:lpstr>
      <vt:lpstr>Example</vt:lpstr>
      <vt:lpstr>Sound Wave</vt:lpstr>
      <vt:lpstr>Noise: is defined as the unwanted sound which causes unpleasant and discomfort to ears.</vt:lpstr>
      <vt:lpstr>PowerPoint Presentation</vt:lpstr>
      <vt:lpstr>Nuisance :A few good examples of nuisance include: </vt:lpstr>
      <vt:lpstr>Room Acoustics:  </vt:lpstr>
      <vt:lpstr>Materials </vt:lpstr>
      <vt:lpstr>Combining and Averaging Sound Levels </vt:lpstr>
      <vt:lpstr>Combining  Sound Levels</vt:lpstr>
      <vt:lpstr>Occupational Safety and Health Administration              (OSHA)  </vt:lpstr>
      <vt:lpstr>PowerPoint Presentation</vt:lpstr>
      <vt:lpstr>Combining Low and High Sound Levels</vt:lpstr>
      <vt:lpstr>Sound Propagation &amp; Room Attenuation for Sound Levels:</vt:lpstr>
      <vt:lpstr>Sound Absorption Materials </vt:lpstr>
      <vt:lpstr>Directivity coefficient - D</vt:lpstr>
      <vt:lpstr>Attenuation Between Source and Receiver</vt:lpstr>
      <vt:lpstr>PowerPoint Presentation</vt:lpstr>
      <vt:lpstr>PowerPoint Presentation</vt:lpstr>
      <vt:lpstr>Room Acoustical Properties</vt:lpstr>
      <vt:lpstr>Some Typical Sound Levels</vt:lpstr>
      <vt:lpstr>THE EQUAL  LOUDNESS  COUNTOURS</vt:lpstr>
      <vt:lpstr>A, B and C Standard filters Countours</vt:lpstr>
      <vt:lpstr>Sound Pressure Level Measuring scales</vt:lpstr>
      <vt:lpstr>PowerPoint Presentation</vt:lpstr>
      <vt:lpstr>AIR-HANDLING UNIT </vt:lpstr>
      <vt:lpstr>PowerPoint Presentation</vt:lpstr>
      <vt:lpstr>AHU SCHEMATIC</vt:lpstr>
      <vt:lpstr>Example - Acoustic Calculation of a Ventilation System</vt:lpstr>
      <vt:lpstr>Noise pollution prevention and control tips </vt:lpstr>
      <vt:lpstr>Wall and ceiling acoustic treatment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dc:title>
  <dc:creator>Hassan Hassoon</dc:creator>
  <cp:lastModifiedBy>admin</cp:lastModifiedBy>
  <cp:revision>41</cp:revision>
  <dcterms:created xsi:type="dcterms:W3CDTF">2016-11-21T11:13:17Z</dcterms:created>
  <dcterms:modified xsi:type="dcterms:W3CDTF">2016-11-29T12:23:55Z</dcterms:modified>
</cp:coreProperties>
</file>