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Busbar" TargetMode="External"/><Relationship Id="rId3" Type="http://schemas.openxmlformats.org/officeDocument/2006/relationships/hyperlink" Target="https://en.wikipedia.org/wiki/Electric_switchboard" TargetMode="External"/><Relationship Id="rId7" Type="http://schemas.openxmlformats.org/officeDocument/2006/relationships/hyperlink" Target="https://en.wikipedia.org/wiki/Transformer" TargetMode="External"/><Relationship Id="rId12" Type="http://schemas.openxmlformats.org/officeDocument/2006/relationships/hyperlink" Target="https://en.wikipedia.org/wiki/Distribution_frame" TargetMode="External"/><Relationship Id="rId2" Type="http://schemas.openxmlformats.org/officeDocument/2006/relationships/hyperlink" Target="https://en.wikipedia.org/wiki/Electrical_room#cite_note-TF09-1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n.wikipedia.org/wiki/Electricity_meter" TargetMode="External"/><Relationship Id="rId11" Type="http://schemas.openxmlformats.org/officeDocument/2006/relationships/hyperlink" Target="https://en.wikipedia.org/wiki/Fire_alarm_control_panel" TargetMode="External"/><Relationship Id="rId5" Type="http://schemas.openxmlformats.org/officeDocument/2006/relationships/hyperlink" Target="https://en.wikipedia.org/wiki/Circuit_breaker" TargetMode="External"/><Relationship Id="rId10" Type="http://schemas.openxmlformats.org/officeDocument/2006/relationships/hyperlink" Target="https://en.wikipedia.org/wiki/Battery_room" TargetMode="External"/><Relationship Id="rId4" Type="http://schemas.openxmlformats.org/officeDocument/2006/relationships/hyperlink" Target="https://en.wikipedia.org/wiki/Distribution_board" TargetMode="External"/><Relationship Id="rId9" Type="http://schemas.openxmlformats.org/officeDocument/2006/relationships/hyperlink" Target="https://en.wikipedia.org/wiki/Backup_battery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Electrical Lighting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 </a:t>
            </a:r>
            <a:r>
              <a:rPr lang="en-US" dirty="0" err="1" smtClean="0"/>
              <a:t>hassan</a:t>
            </a:r>
            <a:r>
              <a:rPr lang="en-US" dirty="0" smtClean="0"/>
              <a:t> </a:t>
            </a:r>
            <a:r>
              <a:rPr lang="en-US" dirty="0" err="1" smtClean="0"/>
              <a:t>hassoon</a:t>
            </a:r>
            <a:r>
              <a:rPr lang="en-US" dirty="0" smtClean="0"/>
              <a:t> ALDelfi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73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474345"/>
            <a:ext cx="83058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An electrical room</a:t>
            </a:r>
            <a:r>
              <a:rPr lang="en-US" sz="2400" dirty="0"/>
              <a:t> is a room or space in a building ( or craft ) dedicated to electrical equipment. The size of the electrical room is usually proportional to the size of the building. Large buildings may have a main electrical room and subsidiary electrical rooms. Electrical equipment may be for power distribution equipment, or for communications equipment.</a:t>
            </a:r>
            <a:r>
              <a:rPr lang="en-US" sz="2400" baseline="30000" dirty="0">
                <a:hlinkClick r:id="rId2"/>
              </a:rPr>
              <a:t>[1]</a:t>
            </a:r>
            <a:r>
              <a:rPr lang="en-US" sz="2400" dirty="0"/>
              <a:t> Electrical rooms also included communication equipment and the like.</a:t>
            </a:r>
          </a:p>
          <a:p>
            <a:r>
              <a:rPr lang="en-US" sz="2400" dirty="0"/>
              <a:t>Electrical rooms typically house the following equipment:</a:t>
            </a:r>
          </a:p>
          <a:p>
            <a:r>
              <a:rPr lang="en-US" sz="2400" dirty="0">
                <a:hlinkClick r:id="rId3" tooltip="Electric switchboard"/>
              </a:rPr>
              <a:t>Electric switchboards</a:t>
            </a:r>
            <a:endParaRPr lang="en-US" sz="2400" dirty="0"/>
          </a:p>
          <a:p>
            <a:r>
              <a:rPr lang="en-US" sz="2400" u="sng" dirty="0">
                <a:hlinkClick r:id="rId4" tooltip="Distribution board"/>
              </a:rPr>
              <a:t>Distribution boards</a:t>
            </a:r>
            <a:endParaRPr lang="en-US" sz="2400" dirty="0"/>
          </a:p>
          <a:p>
            <a:r>
              <a:rPr lang="en-US" sz="2400" dirty="0">
                <a:hlinkClick r:id="rId5" tooltip="Circuit breaker"/>
              </a:rPr>
              <a:t>Circuit breakers</a:t>
            </a:r>
            <a:r>
              <a:rPr lang="en-US" sz="2400" dirty="0"/>
              <a:t> and disconnects</a:t>
            </a:r>
          </a:p>
          <a:p>
            <a:r>
              <a:rPr lang="en-US" sz="2400" dirty="0">
                <a:hlinkClick r:id="rId6" tooltip="Electricity meter"/>
              </a:rPr>
              <a:t>Electricity meter</a:t>
            </a:r>
            <a:endParaRPr lang="en-US" sz="2400" dirty="0"/>
          </a:p>
          <a:p>
            <a:r>
              <a:rPr lang="en-US" sz="2400" dirty="0">
                <a:hlinkClick r:id="rId7" tooltip="Transformer"/>
              </a:rPr>
              <a:t>Transformers</a:t>
            </a:r>
            <a:endParaRPr lang="en-US" sz="2400" dirty="0"/>
          </a:p>
          <a:p>
            <a:r>
              <a:rPr lang="en-US" sz="2400" dirty="0" err="1">
                <a:hlinkClick r:id="rId8" tooltip="Busbar"/>
              </a:rPr>
              <a:t>Busbars</a:t>
            </a:r>
            <a:endParaRPr lang="en-US" sz="2400" dirty="0"/>
          </a:p>
          <a:p>
            <a:r>
              <a:rPr lang="en-US" sz="2400" dirty="0">
                <a:hlinkClick r:id="rId9" tooltip="Backup battery"/>
              </a:rPr>
              <a:t>Backup batteries</a:t>
            </a:r>
            <a:r>
              <a:rPr lang="en-US" sz="2400" dirty="0"/>
              <a:t> in a </a:t>
            </a:r>
            <a:r>
              <a:rPr lang="en-US" sz="2400" dirty="0">
                <a:hlinkClick r:id="rId10" tooltip="Battery room"/>
              </a:rPr>
              <a:t>Battery room</a:t>
            </a:r>
            <a:endParaRPr lang="en-US" sz="2400" dirty="0"/>
          </a:p>
          <a:p>
            <a:r>
              <a:rPr lang="en-US" sz="2400" dirty="0">
                <a:hlinkClick r:id="rId11" tooltip="Fire alarm control panel"/>
              </a:rPr>
              <a:t>Fire alarm control panels</a:t>
            </a:r>
            <a:endParaRPr lang="en-US" sz="2400" dirty="0"/>
          </a:p>
          <a:p>
            <a:r>
              <a:rPr lang="en-US" sz="2400" dirty="0">
                <a:hlinkClick r:id="rId12" tooltip="Distribution frame"/>
              </a:rPr>
              <a:t>Distribution frames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69124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Emergency Lighting: It is defined as fixture works in case of emergency or when electric supply fails:</a:t>
            </a:r>
          </a:p>
          <a:p>
            <a:r>
              <a:rPr lang="en-US" dirty="0" smtClean="0"/>
              <a:t>A- self charge</a:t>
            </a:r>
          </a:p>
          <a:p>
            <a:r>
              <a:rPr lang="en-US" dirty="0" smtClean="0"/>
              <a:t>B – Central batteries plant: separate wiring is required, services to batteries should be considered.</a:t>
            </a:r>
          </a:p>
        </p:txBody>
      </p:sp>
    </p:spTree>
    <p:extLst>
      <p:ext uri="{BB962C8B-B14F-4D97-AF65-F5344CB8AC3E}">
        <p14:creationId xmlns:p14="http://schemas.microsoft.com/office/powerpoint/2010/main" val="308277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Lightening Protection: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Maximum recorded is 2 Million Amp.</a:t>
            </a:r>
          </a:p>
          <a:p>
            <a:r>
              <a:rPr lang="en-US" dirty="0" smtClean="0"/>
              <a:t>Average  around 20000 Amp</a:t>
            </a:r>
          </a:p>
          <a:p>
            <a:r>
              <a:rPr lang="en-US" dirty="0" smtClean="0"/>
              <a:t>Protection Point PP : </a:t>
            </a:r>
          </a:p>
          <a:p>
            <a:r>
              <a:rPr lang="en-US" dirty="0" smtClean="0"/>
              <a:t>First 100 m62  we need 1 P.P</a:t>
            </a:r>
          </a:p>
          <a:p>
            <a:r>
              <a:rPr lang="en-US" dirty="0" smtClean="0"/>
              <a:t>Then for every 300 m^2 we need 1 P.P</a:t>
            </a:r>
          </a:p>
          <a:p>
            <a:r>
              <a:rPr lang="en-US" dirty="0" smtClean="0"/>
              <a:t>Conductor from P.P should be linked to ground and placed externally in a safe zone.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97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U</a:t>
            </a:r>
            <a:r>
              <a:rPr lang="en-US" b="1" dirty="0" smtClean="0">
                <a:solidFill>
                  <a:srgbClr val="FF0000"/>
                </a:solidFill>
              </a:rPr>
              <a:t>ninterrupted Power </a:t>
            </a:r>
            <a:r>
              <a:rPr lang="en-US" b="1" dirty="0">
                <a:solidFill>
                  <a:srgbClr val="FF0000"/>
                </a:solidFill>
              </a:rPr>
              <a:t>S</a:t>
            </a:r>
            <a:r>
              <a:rPr lang="en-US" b="1" dirty="0" smtClean="0">
                <a:solidFill>
                  <a:srgbClr val="FF0000"/>
                </a:solidFill>
              </a:rPr>
              <a:t>upply U P 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It is an emergency lighting.</a:t>
            </a:r>
          </a:p>
          <a:p>
            <a:r>
              <a:rPr lang="en-US" dirty="0" smtClean="0"/>
              <a:t>Stand-By-Generators- consideration to zoning connection, fueling, maintenance and noise.</a:t>
            </a:r>
          </a:p>
          <a:p>
            <a:endParaRPr lang="en-US" dirty="0"/>
          </a:p>
          <a:p>
            <a:r>
              <a:rPr lang="en-US" b="1" dirty="0" smtClean="0">
                <a:solidFill>
                  <a:srgbClr val="FF0000"/>
                </a:solidFill>
              </a:rPr>
              <a:t>Critical Protection:</a:t>
            </a:r>
          </a:p>
          <a:p>
            <a:r>
              <a:rPr lang="en-US" dirty="0" smtClean="0"/>
              <a:t>A-Metal wire</a:t>
            </a:r>
          </a:p>
          <a:p>
            <a:r>
              <a:rPr lang="en-US" dirty="0" smtClean="0"/>
              <a:t>B-cartridge</a:t>
            </a:r>
          </a:p>
          <a:p>
            <a:r>
              <a:rPr lang="en-US" dirty="0" smtClean="0"/>
              <a:t>Circuit Breaker</a:t>
            </a:r>
          </a:p>
          <a:p>
            <a:r>
              <a:rPr lang="en-US" dirty="0" smtClean="0"/>
              <a:t>Special Conductors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79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499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I.S.O Symbols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5700" b="1" dirty="0" smtClean="0">
                <a:solidFill>
                  <a:srgbClr val="FF0000"/>
                </a:solidFill>
              </a:rPr>
              <a:t>Power Symbols:</a:t>
            </a:r>
          </a:p>
          <a:p>
            <a:r>
              <a:rPr lang="en-US" dirty="0" smtClean="0"/>
              <a:t>Cooker control</a:t>
            </a:r>
          </a:p>
          <a:p>
            <a:r>
              <a:rPr lang="en-US" dirty="0" smtClean="0"/>
              <a:t>Distribution Boards</a:t>
            </a:r>
          </a:p>
          <a:p>
            <a:r>
              <a:rPr lang="en-US" dirty="0" smtClean="0"/>
              <a:t>Electric Meter.</a:t>
            </a:r>
          </a:p>
          <a:p>
            <a:r>
              <a:rPr lang="en-US" dirty="0" smtClean="0"/>
              <a:t>Main Control</a:t>
            </a:r>
          </a:p>
          <a:p>
            <a:r>
              <a:rPr lang="en-US" dirty="0" smtClean="0"/>
              <a:t>Power Point</a:t>
            </a:r>
          </a:p>
          <a:p>
            <a:r>
              <a:rPr lang="en-US" dirty="0" smtClean="0"/>
              <a:t>Switch power point</a:t>
            </a:r>
          </a:p>
          <a:p>
            <a:r>
              <a:rPr lang="en-US" dirty="0" smtClean="0"/>
              <a:t>Switch</a:t>
            </a:r>
          </a:p>
          <a:p>
            <a:r>
              <a:rPr lang="en-US" dirty="0" smtClean="0"/>
              <a:t>2 way switch</a:t>
            </a:r>
          </a:p>
          <a:p>
            <a:r>
              <a:rPr lang="en-US" dirty="0" smtClean="0"/>
              <a:t>Pull or pendant switch</a:t>
            </a:r>
          </a:p>
          <a:p>
            <a:r>
              <a:rPr lang="en-US" dirty="0" smtClean="0"/>
              <a:t>Heating element</a:t>
            </a:r>
          </a:p>
          <a:p>
            <a:r>
              <a:rPr lang="en-US" dirty="0" smtClean="0"/>
              <a:t>Boiler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06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Lighting </a:t>
            </a:r>
            <a:r>
              <a:rPr lang="en-US" b="1" dirty="0" smtClean="0">
                <a:solidFill>
                  <a:srgbClr val="FF0000"/>
                </a:solidFill>
              </a:rPr>
              <a:t>Symbols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Discharge Lamp</a:t>
            </a:r>
          </a:p>
          <a:p>
            <a:r>
              <a:rPr lang="en-US" dirty="0" smtClean="0"/>
              <a:t>Filament Lamp</a:t>
            </a:r>
          </a:p>
          <a:p>
            <a:r>
              <a:rPr lang="en-US" dirty="0" smtClean="0"/>
              <a:t>Lightening Columns</a:t>
            </a:r>
          </a:p>
          <a:p>
            <a:r>
              <a:rPr lang="en-US" dirty="0" smtClean="0"/>
              <a:t>Wall Light </a:t>
            </a:r>
            <a:r>
              <a:rPr lang="en-US" dirty="0" smtClean="0"/>
              <a:t>Bracket.</a:t>
            </a:r>
            <a:endParaRPr lang="en-US" dirty="0" smtClean="0"/>
          </a:p>
          <a:p>
            <a:r>
              <a:rPr lang="en-US" dirty="0" smtClean="0"/>
              <a:t>Height above F </a:t>
            </a:r>
            <a:r>
              <a:rPr lang="en-US" dirty="0" err="1" smtClean="0"/>
              <a:t>F</a:t>
            </a:r>
            <a:r>
              <a:rPr lang="en-US" dirty="0" smtClean="0"/>
              <a:t> L</a:t>
            </a:r>
          </a:p>
          <a:p>
            <a:r>
              <a:rPr lang="en-US" dirty="0" smtClean="0"/>
              <a:t>Fan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Communication Symbols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Bell</a:t>
            </a:r>
          </a:p>
          <a:p>
            <a:r>
              <a:rPr lang="en-US" dirty="0" smtClean="0"/>
              <a:t>Bell Push</a:t>
            </a:r>
          </a:p>
          <a:p>
            <a:r>
              <a:rPr lang="en-US" dirty="0" smtClean="0"/>
              <a:t>Clock</a:t>
            </a:r>
          </a:p>
          <a:p>
            <a:r>
              <a:rPr lang="en-US" dirty="0" smtClean="0"/>
              <a:t>Control Board</a:t>
            </a:r>
          </a:p>
          <a:p>
            <a:r>
              <a:rPr lang="en-US" dirty="0" smtClean="0"/>
              <a:t>Fire Alarm</a:t>
            </a:r>
          </a:p>
          <a:p>
            <a:r>
              <a:rPr lang="en-US" dirty="0" smtClean="0"/>
              <a:t>Telephone (internal)</a:t>
            </a:r>
          </a:p>
          <a:p>
            <a:r>
              <a:rPr lang="en-US" dirty="0" smtClean="0"/>
              <a:t>Telephone ( external)</a:t>
            </a:r>
          </a:p>
          <a:p>
            <a:r>
              <a:rPr lang="en-US" dirty="0" smtClean="0"/>
              <a:t>Aerial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2133600"/>
            <a:ext cx="666750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 descr="https://upload.wikimedia.org/wikipedia/commons/thumb/f/fc/Symbol_Clock.svg/2000px-Symbol_Clock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611458"/>
            <a:ext cx="8382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09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463" y="381000"/>
            <a:ext cx="9082372" cy="601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948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198</Words>
  <Application>Microsoft Office PowerPoint</Application>
  <PresentationFormat>On-screen Show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Electrical Lighting</vt:lpstr>
      <vt:lpstr>PowerPoint Presentation</vt:lpstr>
      <vt:lpstr>Lightening Protection: </vt:lpstr>
      <vt:lpstr>Uninterrupted Power Supply U P S</vt:lpstr>
      <vt:lpstr>PowerPoint Presentation</vt:lpstr>
      <vt:lpstr>I.S.O Symbols</vt:lpstr>
      <vt:lpstr>Lighting Symbols</vt:lpstr>
      <vt:lpstr>Communication Symbols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Electrical Lighting</dc:title>
  <dc:creator>Hassan Hassoon</dc:creator>
  <cp:lastModifiedBy>Hassan Hassoon</cp:lastModifiedBy>
  <cp:revision>12</cp:revision>
  <dcterms:created xsi:type="dcterms:W3CDTF">2006-08-16T00:00:00Z</dcterms:created>
  <dcterms:modified xsi:type="dcterms:W3CDTF">2016-05-11T12:18:46Z</dcterms:modified>
</cp:coreProperties>
</file>