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354" r:id="rId2"/>
    <p:sldId id="355"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56" r:id="rId68"/>
    <p:sldId id="357" r:id="rId69"/>
    <p:sldId id="358" r:id="rId70"/>
    <p:sldId id="359" r:id="rId71"/>
    <p:sldId id="360" r:id="rId72"/>
    <p:sldId id="361" r:id="rId73"/>
    <p:sldId id="362" r:id="rId74"/>
    <p:sldId id="363" r:id="rId75"/>
    <p:sldId id="364" r:id="rId76"/>
    <p:sldId id="365" r:id="rId77"/>
    <p:sldId id="366" r:id="rId78"/>
    <p:sldId id="367" r:id="rId79"/>
    <p:sldId id="368" r:id="rId80"/>
    <p:sldId id="369" r:id="rId81"/>
    <p:sldId id="370"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384" r:id="rId96"/>
    <p:sldId id="385" r:id="rId97"/>
    <p:sldId id="386" r:id="rId98"/>
    <p:sldId id="387" r:id="rId99"/>
    <p:sldId id="388" r:id="rId100"/>
    <p:sldId id="389" r:id="rId101"/>
    <p:sldId id="390" r:id="rId102"/>
    <p:sldId id="391" r:id="rId103"/>
    <p:sldId id="392" r:id="rId104"/>
    <p:sldId id="393" r:id="rId105"/>
  </p:sldIdLst>
  <p:sldSz cx="9144000" cy="6858000" type="screen4x3"/>
  <p:notesSz cx="6858000" cy="9144000"/>
  <p:defaultTextStyle>
    <a:defPPr>
      <a:defRPr lang="en-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16">
          <p15:clr>
            <a:srgbClr val="A4A3A4"/>
          </p15:clr>
        </p15:guide>
        <p15:guide id="2" pos="2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930" y="45"/>
      </p:cViewPr>
      <p:guideLst>
        <p:guide orient="horz" pos="3016"/>
        <p:guide pos="23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EAF15-41B2-49E7-A96D-2BE170D47618}" type="datetimeFigureOut">
              <a:rPr lang="en-US" smtClean="0"/>
              <a:t>10/24/2018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AD3C8-4090-4325-92C3-31B6D4DC0219}" type="slidenum">
              <a:rPr lang="en-US" smtClean="0"/>
              <a:t>‹#›</a:t>
            </a:fld>
            <a:endParaRPr lang="en-US"/>
          </a:p>
        </p:txBody>
      </p:sp>
    </p:spTree>
    <p:extLst>
      <p:ext uri="{BB962C8B-B14F-4D97-AF65-F5344CB8AC3E}">
        <p14:creationId xmlns:p14="http://schemas.microsoft.com/office/powerpoint/2010/main" val="269098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284217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1310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423580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57283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955498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3484679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24879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237171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35138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265728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339373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399610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1605521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277977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52720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Tree>
    <p:extLst>
      <p:ext uri="{BB962C8B-B14F-4D97-AF65-F5344CB8AC3E}">
        <p14:creationId xmlns:p14="http://schemas.microsoft.com/office/powerpoint/2010/main" val="61662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450" y="2974705"/>
            <a:ext cx="6261100" cy="2052590"/>
          </a:xfrm>
        </p:spPr>
        <p:txBody>
          <a:bodyPr/>
          <a:lstStyle/>
          <a:p>
            <a:r>
              <a:rPr lang="en-US" smtClean="0"/>
              <a:t>Click to edit Master title style</a:t>
            </a:r>
            <a:endParaRPr lang="en-CA"/>
          </a:p>
        </p:txBody>
      </p:sp>
      <p:sp>
        <p:nvSpPr>
          <p:cNvPr id="3" name="Subtitle 2"/>
          <p:cNvSpPr>
            <a:spLocks noGrp="1"/>
          </p:cNvSpPr>
          <p:nvPr>
            <p:ph type="subTitle" idx="1"/>
          </p:nvPr>
        </p:nvSpPr>
        <p:spPr>
          <a:xfrm>
            <a:off x="1104900" y="5426288"/>
            <a:ext cx="5156200" cy="244714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t>10/24/2018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t>10/24/2018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40350" y="536423"/>
            <a:ext cx="1657350" cy="1140672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68300" y="536423"/>
            <a:ext cx="4849283" cy="11406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t>10/24/2018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t>10/24/2018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863" y="6153339"/>
            <a:ext cx="6261100" cy="190186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581863" y="4058633"/>
            <a:ext cx="6261100" cy="209470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88523B-E035-4CAE-A96A-58211FC229D1}" type="datetimeFigureOut">
              <a:rPr lang="en-US" smtClean="0"/>
              <a:t>10/24/2018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68300" y="2234355"/>
            <a:ext cx="3253317" cy="63195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744383" y="2234355"/>
            <a:ext cx="3253317" cy="63195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88523B-E035-4CAE-A96A-58211FC229D1}" type="datetimeFigureOut">
              <a:rPr lang="en-US" smtClean="0"/>
              <a:t>10/24/2018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368300" y="2143474"/>
            <a:ext cx="3254596" cy="893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3036771"/>
            <a:ext cx="3254596" cy="5517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3741827" y="2143474"/>
            <a:ext cx="3255874" cy="893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741827" y="3036771"/>
            <a:ext cx="3255874" cy="5517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88523B-E035-4CAE-A96A-58211FC229D1}" type="datetimeFigureOut">
              <a:rPr lang="en-US" smtClean="0"/>
              <a:t>10/24/2018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88523B-E035-4CAE-A96A-58211FC229D1}" type="datetimeFigureOut">
              <a:rPr lang="en-US" smtClean="0"/>
              <a:t>10/24/2018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8523B-E035-4CAE-A96A-58211FC229D1}" type="datetimeFigureOut">
              <a:rPr lang="en-US" smtClean="0"/>
              <a:t>10/24/2018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8301" y="381259"/>
            <a:ext cx="2423363" cy="1622566"/>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2879901" y="381259"/>
            <a:ext cx="4117799" cy="81726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368301" y="2003825"/>
            <a:ext cx="2423363" cy="6550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t>10/24/2018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3788" y="6703060"/>
            <a:ext cx="4419600" cy="791334"/>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443788" y="855615"/>
            <a:ext cx="4419600" cy="5745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443788" y="7494394"/>
            <a:ext cx="4419600" cy="11238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t>10/24/2018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C7DFF54-6BA4-4515-87CA-28703F844993}"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383477"/>
            <a:ext cx="6629400" cy="1595967"/>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368300" y="2234355"/>
            <a:ext cx="6629400" cy="63195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368300" y="8875350"/>
            <a:ext cx="1718733" cy="509823"/>
          </a:xfrm>
          <a:prstGeom prst="rect">
            <a:avLst/>
          </a:prstGeom>
        </p:spPr>
        <p:txBody>
          <a:bodyPr vert="horz" lIns="91440" tIns="45720" rIns="91440" bIns="45720" rtlCol="0" anchor="ctr"/>
          <a:lstStyle>
            <a:lvl1pPr algn="l">
              <a:defRPr sz="1200">
                <a:solidFill>
                  <a:schemeClr val="tx1">
                    <a:tint val="75000"/>
                  </a:schemeClr>
                </a:solidFill>
              </a:defRPr>
            </a:lvl1pPr>
          </a:lstStyle>
          <a:p>
            <a:fld id="{5988523B-E035-4CAE-A96A-58211FC229D1}" type="datetimeFigureOut">
              <a:rPr lang="en-US" smtClean="0"/>
              <a:t>10/24/2018</a:t>
            </a:fld>
            <a:endParaRPr lang="en-CA"/>
          </a:p>
        </p:txBody>
      </p:sp>
      <p:sp>
        <p:nvSpPr>
          <p:cNvPr id="5" name="Footer Placeholder 4"/>
          <p:cNvSpPr>
            <a:spLocks noGrp="1"/>
          </p:cNvSpPr>
          <p:nvPr>
            <p:ph type="ftr" sz="quarter" idx="3"/>
          </p:nvPr>
        </p:nvSpPr>
        <p:spPr>
          <a:xfrm>
            <a:off x="2516717" y="8875350"/>
            <a:ext cx="2332567" cy="50982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5278967" y="8875350"/>
            <a:ext cx="1718733" cy="509823"/>
          </a:xfrm>
          <a:prstGeom prst="rect">
            <a:avLst/>
          </a:prstGeom>
        </p:spPr>
        <p:txBody>
          <a:bodyPr vert="horz" lIns="91440" tIns="45720" rIns="91440" bIns="45720" rtlCol="0" anchor="ctr"/>
          <a:lstStyle>
            <a:lvl1pPr algn="r">
              <a:defRPr sz="1200">
                <a:solidFill>
                  <a:schemeClr val="tx1">
                    <a:tint val="75000"/>
                  </a:schemeClr>
                </a:solidFill>
              </a:defRPr>
            </a:lvl1pPr>
          </a:lstStyle>
          <a:p>
            <a:fld id="{2C7DFF54-6BA4-4515-87CA-28703F844993}"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2852" y="1052736"/>
            <a:ext cx="5999255" cy="4464495"/>
          </a:xfrm>
        </p:spPr>
        <p:txBody>
          <a:bodyPr>
            <a:normAutofit fontScale="92500"/>
          </a:bodyPr>
          <a:lstStyle/>
          <a:p>
            <a:pPr marL="0" indent="0">
              <a:buNone/>
              <a:defRPr/>
            </a:pPr>
            <a:endParaRPr lang="en-US" dirty="0"/>
          </a:p>
          <a:p>
            <a:pPr marL="0" indent="0">
              <a:buNone/>
              <a:defRPr/>
            </a:pPr>
            <a:endParaRPr lang="en-US" dirty="0" smtClean="0"/>
          </a:p>
          <a:p>
            <a:pPr marL="0" indent="0">
              <a:buNone/>
              <a:defRPr/>
            </a:pPr>
            <a:endParaRPr lang="en-US" dirty="0"/>
          </a:p>
          <a:p>
            <a:pPr marL="0" indent="0" algn="ctr">
              <a:buNone/>
              <a:defRPr/>
            </a:pPr>
            <a:r>
              <a:rPr lang="en-US" sz="2800" b="1" dirty="0">
                <a:solidFill>
                  <a:srgbClr val="FF0000"/>
                </a:solidFill>
                <a:latin typeface="Arial" panose="020B0604020202020204" pitchFamily="34" charset="0"/>
                <a:cs typeface="Arial" panose="020B0604020202020204" pitchFamily="34" charset="0"/>
              </a:rPr>
              <a:t>Building </a:t>
            </a:r>
            <a:r>
              <a:rPr lang="en-US" sz="2800" b="1" dirty="0" smtClean="0">
                <a:solidFill>
                  <a:srgbClr val="FF0000"/>
                </a:solidFill>
                <a:latin typeface="Arial" panose="020B0604020202020204" pitchFamily="34" charset="0"/>
                <a:cs typeface="Arial" panose="020B0604020202020204" pitchFamily="34" charset="0"/>
              </a:rPr>
              <a:t>Construction Technology I</a:t>
            </a:r>
            <a:endParaRPr lang="en-US" sz="2800" b="1" dirty="0">
              <a:solidFill>
                <a:srgbClr val="FF0000"/>
              </a:solidFill>
              <a:latin typeface="Arial" panose="020B0604020202020204" pitchFamily="34" charset="0"/>
              <a:cs typeface="Arial" panose="020B0604020202020204" pitchFamily="34" charset="0"/>
            </a:endParaRPr>
          </a:p>
          <a:p>
            <a:pPr marL="0" indent="0" algn="ctr">
              <a:buNone/>
              <a:defRPr/>
            </a:pPr>
            <a:r>
              <a:rPr lang="en-US" sz="2000" dirty="0" smtClean="0">
                <a:latin typeface="Arial" panose="020B0604020202020204" pitchFamily="34" charset="0"/>
                <a:cs typeface="Arial" panose="020B0604020202020204" pitchFamily="34" charset="0"/>
              </a:rPr>
              <a:t>(Masonry walls systems)</a:t>
            </a:r>
            <a:endParaRPr lang="en-US" sz="2000" dirty="0">
              <a:latin typeface="Arial" panose="020B0604020202020204" pitchFamily="34" charset="0"/>
              <a:cs typeface="Arial" panose="020B0604020202020204" pitchFamily="34" charset="0"/>
            </a:endParaRPr>
          </a:p>
          <a:p>
            <a:pPr marL="0" indent="0" algn="ctr">
              <a:buNone/>
              <a:defRPr/>
            </a:pPr>
            <a:endParaRPr lang="en-US" sz="1324" b="1" dirty="0" smtClean="0">
              <a:solidFill>
                <a:srgbClr val="000000"/>
              </a:solidFill>
            </a:endParaRPr>
          </a:p>
          <a:p>
            <a:pPr marL="0" indent="0" algn="ctr">
              <a:buNone/>
              <a:defRPr/>
            </a:pPr>
            <a:endParaRPr lang="en-US" sz="1324" b="1" dirty="0">
              <a:solidFill>
                <a:srgbClr val="000000"/>
              </a:solidFill>
            </a:endParaRPr>
          </a:p>
          <a:p>
            <a:pPr marL="0" indent="0" algn="ctr">
              <a:buNone/>
              <a:defRPr/>
            </a:pPr>
            <a:endParaRPr lang="en-US" sz="1324" b="1" dirty="0">
              <a:solidFill>
                <a:srgbClr val="000000"/>
              </a:solidFill>
            </a:endParaRPr>
          </a:p>
          <a:p>
            <a:pPr marL="0" indent="0" algn="ctr">
              <a:buNone/>
              <a:defRPr/>
            </a:pPr>
            <a:endParaRPr lang="en-US" sz="1324" b="1" dirty="0" smtClean="0">
              <a:solidFill>
                <a:srgbClr val="000000"/>
              </a:solidFill>
            </a:endParaRPr>
          </a:p>
          <a:p>
            <a:pPr marL="0" indent="0" algn="ctr">
              <a:buNone/>
              <a:defRPr/>
            </a:pPr>
            <a:endParaRPr lang="en-US" sz="1324" b="1" dirty="0" smtClean="0">
              <a:solidFill>
                <a:srgbClr val="000000"/>
              </a:solidFill>
            </a:endParaRPr>
          </a:p>
          <a:p>
            <a:pPr marL="0" indent="0" algn="ctr">
              <a:buNone/>
              <a:defRPr/>
            </a:pPr>
            <a:endParaRPr lang="en-US" sz="1324" b="1" dirty="0">
              <a:solidFill>
                <a:srgbClr val="000000"/>
              </a:solidFill>
            </a:endParaRPr>
          </a:p>
          <a:p>
            <a:pPr marL="0" indent="0" algn="ctr">
              <a:buNone/>
              <a:defRPr/>
            </a:pPr>
            <a:endParaRPr lang="en-US" sz="1324" b="1" dirty="0">
              <a:solidFill>
                <a:srgbClr val="000000"/>
              </a:solidFill>
            </a:endParaRPr>
          </a:p>
          <a:p>
            <a:pPr marL="0" indent="0" algn="ctr">
              <a:buNone/>
              <a:defRPr/>
            </a:pPr>
            <a:r>
              <a:rPr lang="en-US" sz="1324" b="1" dirty="0">
                <a:solidFill>
                  <a:srgbClr val="000000"/>
                </a:solidFill>
              </a:rPr>
              <a:t>Department of Architectural Engineering/2</a:t>
            </a:r>
            <a:r>
              <a:rPr lang="en-US" sz="1324" b="1" baseline="30000" dirty="0">
                <a:solidFill>
                  <a:srgbClr val="000000"/>
                </a:solidFill>
              </a:rPr>
              <a:t>nd</a:t>
            </a:r>
            <a:r>
              <a:rPr lang="en-US" sz="1324" b="1" dirty="0">
                <a:solidFill>
                  <a:srgbClr val="000000"/>
                </a:solidFill>
              </a:rPr>
              <a:t>  stage</a:t>
            </a:r>
          </a:p>
          <a:p>
            <a:pPr marL="0" indent="0" algn="ctr">
              <a:buNone/>
              <a:defRPr/>
            </a:pPr>
            <a:r>
              <a:rPr lang="en-US" sz="1324" b="1" dirty="0">
                <a:solidFill>
                  <a:srgbClr val="000000"/>
                </a:solidFill>
              </a:rPr>
              <a:t>Dr. Zaid Al Hamdany</a:t>
            </a:r>
          </a:p>
          <a:p>
            <a:pPr>
              <a:defRPr/>
            </a:pPr>
            <a:endParaRPr lang="en-US" sz="2383" b="1" dirty="0"/>
          </a:p>
          <a:p>
            <a:pPr marL="0" indent="0">
              <a:buNone/>
              <a:defRPr/>
            </a:pPr>
            <a:endParaRPr lang="en-US" dirty="0"/>
          </a:p>
        </p:txBody>
      </p:sp>
    </p:spTree>
    <p:extLst>
      <p:ext uri="{BB962C8B-B14F-4D97-AF65-F5344CB8AC3E}">
        <p14:creationId xmlns:p14="http://schemas.microsoft.com/office/powerpoint/2010/main" val="2867878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1689100" y="2819400"/>
            <a:ext cx="5699061" cy="1590179"/>
          </a:xfrm>
          <a:prstGeom prst="rect">
            <a:avLst/>
          </a:prstGeom>
          <a:noFill/>
        </p:spPr>
        <p:txBody>
          <a:bodyPr vert="horz" wrap="none" lIns="0" tIns="0" rIns="0" bIns="0" rtlCol="0">
            <a:spAutoFit/>
          </a:bodyPr>
          <a:lstStyle/>
          <a:p>
            <a:pPr>
              <a:lnSpc>
                <a:spcPts val="6210"/>
              </a:lnSpc>
            </a:pPr>
            <a:r>
              <a:rPr lang="en-CA" sz="5412" b="1" dirty="0" smtClean="0">
                <a:solidFill>
                  <a:srgbClr val="FF0000"/>
                </a:solidFill>
                <a:latin typeface="Calibri Bold"/>
                <a:cs typeface="Calibri Bold"/>
              </a:rPr>
              <a:t>A.STONE MASONRY</a:t>
            </a:r>
          </a:p>
          <a:p>
            <a:pPr>
              <a:lnSpc>
                <a:spcPts val="6210"/>
              </a:lnSpc>
            </a:pPr>
            <a:endParaRPr lang="en-CA" sz="5402" dirty="0">
              <a:solidFill>
                <a:srgbClr val="00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p:cNvSpPr>
            <a:spLocks noChangeArrowheads="1"/>
          </p:cNvSpPr>
          <p:nvPr/>
        </p:nvSpPr>
        <p:spPr bwMode="auto">
          <a:xfrm>
            <a:off x="2133600" y="1143000"/>
            <a:ext cx="5334000" cy="44196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40171213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27063"/>
            <a:ext cx="7467600" cy="2154436"/>
          </a:xfrm>
        </p:spPr>
        <p:txBody>
          <a:bodyPr>
            <a:normAutofit fontScale="90000"/>
          </a:bodyPr>
          <a:lstStyle/>
          <a:p>
            <a:pPr marL="166688" algn="just" eaLnBrk="1" hangingPunct="1">
              <a:spcBef>
                <a:spcPts val="738"/>
              </a:spcBef>
            </a:pPr>
            <a:r>
              <a:rPr lang="en-US" dirty="0" smtClean="0">
                <a:latin typeface="Algerian" panose="04020705040A02060702" pitchFamily="82" charset="0"/>
                <a:ea typeface="Algerian" panose="04020705040A02060702" pitchFamily="82" charset="0"/>
                <a:cs typeface="Algerian" panose="04020705040A02060702" pitchFamily="82" charset="0"/>
              </a:rPr>
              <a:t>REINFORCED</a:t>
            </a:r>
            <a:r>
              <a:rPr lang="en-US" dirty="0" smtClean="0">
                <a:latin typeface="Times New Roman" panose="02020603050405020304" pitchFamily="18" charset="0"/>
                <a:cs typeface="Times New Roman" panose="02020603050405020304" pitchFamily="18" charset="0"/>
              </a:rPr>
              <a:t> </a:t>
            </a:r>
            <a:r>
              <a:rPr lang="en-US" dirty="0" smtClean="0">
                <a:latin typeface="Algerian" panose="04020705040A02060702" pitchFamily="82" charset="0"/>
                <a:ea typeface="Algerian" panose="04020705040A02060702" pitchFamily="82" charset="0"/>
                <a:cs typeface="Algerian" panose="04020705040A02060702" pitchFamily="82" charset="0"/>
              </a:rPr>
              <a:t>CONCRETE</a:t>
            </a:r>
            <a:r>
              <a:rPr lang="en-US" dirty="0" smtClean="0">
                <a:latin typeface="Times New Roman" panose="02020603050405020304" pitchFamily="18" charset="0"/>
                <a:cs typeface="Times New Roman" panose="02020603050405020304" pitchFamily="18" charset="0"/>
              </a:rPr>
              <a:t> </a:t>
            </a:r>
            <a:r>
              <a:rPr lang="en-US" dirty="0" smtClean="0">
                <a:latin typeface="Algerian" panose="04020705040A02060702" pitchFamily="82" charset="0"/>
                <a:ea typeface="Algerian" panose="04020705040A02060702" pitchFamily="82" charset="0"/>
                <a:cs typeface="Algerian" panose="04020705040A02060702" pitchFamily="82" charset="0"/>
              </a:rPr>
              <a:t>LINTELS</a:t>
            </a:r>
            <a:br>
              <a:rPr lang="en-US" dirty="0" smtClean="0">
                <a:latin typeface="Algerian" panose="04020705040A02060702" pitchFamily="82" charset="0"/>
                <a:ea typeface="Algerian" panose="04020705040A02060702" pitchFamily="82" charset="0"/>
                <a:cs typeface="Algerian" panose="04020705040A02060702" pitchFamily="82" charset="0"/>
              </a:rPr>
            </a:b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Reinforced</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cement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concrete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lintels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have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replaced</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practically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all</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other</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types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of</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lintels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because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of</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their</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strength,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rigidity,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fire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resistance,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economy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and</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ease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in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construction.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can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be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used</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any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span.</a:t>
            </a:r>
          </a:p>
        </p:txBody>
      </p:sp>
      <p:sp>
        <p:nvSpPr>
          <p:cNvPr id="18435" name="object 3"/>
          <p:cNvSpPr>
            <a:spLocks noChangeArrowheads="1"/>
          </p:cNvSpPr>
          <p:nvPr/>
        </p:nvSpPr>
        <p:spPr bwMode="auto">
          <a:xfrm>
            <a:off x="1524000" y="3124200"/>
            <a:ext cx="5791200" cy="32766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39394971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20788" y="619125"/>
            <a:ext cx="7251700" cy="533400"/>
          </a:xfrm>
          <a:prstGeom prst="rect">
            <a:avLst/>
          </a:prstGeom>
        </p:spPr>
        <p:txBody>
          <a:bodyPr lIns="0" tIns="0" rIns="0" bIns="0">
            <a:spAutoFit/>
          </a:bodyPr>
          <a:lstStyle/>
          <a:p>
            <a:pPr marL="12700" fontAlgn="auto">
              <a:spcBef>
                <a:spcPts val="0"/>
              </a:spcBef>
              <a:spcAft>
                <a:spcPts val="0"/>
              </a:spcAft>
              <a:defRPr/>
            </a:pPr>
            <a:r>
              <a:rPr sz="4000" spc="-95" dirty="0">
                <a:solidFill>
                  <a:srgbClr val="FF0000"/>
                </a:solidFill>
                <a:latin typeface="Algerian"/>
                <a:cs typeface="Algerian"/>
              </a:rPr>
              <a:t>R</a:t>
            </a:r>
            <a:r>
              <a:rPr sz="4000" spc="-125" dirty="0">
                <a:solidFill>
                  <a:srgbClr val="FF0000"/>
                </a:solidFill>
                <a:latin typeface="Algerian"/>
                <a:cs typeface="Algerian"/>
              </a:rPr>
              <a:t>E</a:t>
            </a:r>
            <a:r>
              <a:rPr sz="4000" spc="-110" dirty="0">
                <a:solidFill>
                  <a:srgbClr val="FF0000"/>
                </a:solidFill>
                <a:latin typeface="Algerian"/>
                <a:cs typeface="Algerian"/>
              </a:rPr>
              <a:t>I</a:t>
            </a:r>
            <a:r>
              <a:rPr sz="4000" spc="-125" dirty="0">
                <a:solidFill>
                  <a:srgbClr val="FF0000"/>
                </a:solidFill>
                <a:latin typeface="Algerian"/>
                <a:cs typeface="Algerian"/>
              </a:rPr>
              <a:t>N</a:t>
            </a:r>
            <a:r>
              <a:rPr sz="4000" spc="-95" dirty="0">
                <a:solidFill>
                  <a:srgbClr val="FF0000"/>
                </a:solidFill>
                <a:latin typeface="Algerian"/>
                <a:cs typeface="Algerian"/>
              </a:rPr>
              <a:t>F</a:t>
            </a:r>
            <a:r>
              <a:rPr sz="4000" spc="-125" dirty="0">
                <a:solidFill>
                  <a:srgbClr val="FF0000"/>
                </a:solidFill>
                <a:latin typeface="Algerian"/>
                <a:cs typeface="Algerian"/>
              </a:rPr>
              <a:t>O</a:t>
            </a:r>
            <a:r>
              <a:rPr sz="4000" spc="-95" dirty="0">
                <a:solidFill>
                  <a:srgbClr val="FF0000"/>
                </a:solidFill>
                <a:latin typeface="Algerian"/>
                <a:cs typeface="Algerian"/>
              </a:rPr>
              <a:t>R</a:t>
            </a:r>
            <a:r>
              <a:rPr sz="4000" spc="-125" dirty="0">
                <a:solidFill>
                  <a:srgbClr val="FF0000"/>
                </a:solidFill>
                <a:latin typeface="Algerian"/>
                <a:cs typeface="Algerian"/>
              </a:rPr>
              <a:t>CE</a:t>
            </a:r>
            <a:r>
              <a:rPr sz="4000" spc="-25" dirty="0">
                <a:solidFill>
                  <a:srgbClr val="FF0000"/>
                </a:solidFill>
                <a:latin typeface="Algerian"/>
                <a:cs typeface="Algerian"/>
              </a:rPr>
              <a:t>D</a:t>
            </a:r>
            <a:r>
              <a:rPr sz="4000" spc="-250" dirty="0">
                <a:solidFill>
                  <a:srgbClr val="FF0000"/>
                </a:solidFill>
                <a:latin typeface="Times New Roman"/>
                <a:cs typeface="Times New Roman"/>
              </a:rPr>
              <a:t> </a:t>
            </a:r>
            <a:r>
              <a:rPr sz="4000" spc="-125" dirty="0">
                <a:solidFill>
                  <a:srgbClr val="FF0000"/>
                </a:solidFill>
                <a:latin typeface="Algerian"/>
                <a:cs typeface="Algerian"/>
              </a:rPr>
              <a:t>CONC</a:t>
            </a:r>
            <a:r>
              <a:rPr sz="4000" spc="-95" dirty="0">
                <a:solidFill>
                  <a:srgbClr val="FF0000"/>
                </a:solidFill>
                <a:latin typeface="Algerian"/>
                <a:cs typeface="Algerian"/>
              </a:rPr>
              <a:t>R</a:t>
            </a:r>
            <a:r>
              <a:rPr sz="4000" spc="-125" dirty="0">
                <a:solidFill>
                  <a:srgbClr val="FF0000"/>
                </a:solidFill>
                <a:latin typeface="Algerian"/>
                <a:cs typeface="Algerian"/>
              </a:rPr>
              <a:t>E</a:t>
            </a:r>
            <a:r>
              <a:rPr sz="4000" spc="-120" dirty="0">
                <a:solidFill>
                  <a:srgbClr val="FF0000"/>
                </a:solidFill>
                <a:latin typeface="Algerian"/>
                <a:cs typeface="Algerian"/>
              </a:rPr>
              <a:t>T</a:t>
            </a:r>
            <a:r>
              <a:rPr sz="4000" spc="-25" dirty="0">
                <a:solidFill>
                  <a:srgbClr val="FF0000"/>
                </a:solidFill>
                <a:latin typeface="Algerian"/>
                <a:cs typeface="Algerian"/>
              </a:rPr>
              <a:t>E</a:t>
            </a:r>
            <a:r>
              <a:rPr sz="4000" spc="-235" dirty="0">
                <a:solidFill>
                  <a:srgbClr val="FF0000"/>
                </a:solidFill>
                <a:latin typeface="Times New Roman"/>
                <a:cs typeface="Times New Roman"/>
              </a:rPr>
              <a:t> </a:t>
            </a:r>
            <a:r>
              <a:rPr sz="4000" spc="-105" dirty="0">
                <a:solidFill>
                  <a:srgbClr val="FF0000"/>
                </a:solidFill>
                <a:latin typeface="Algerian"/>
                <a:cs typeface="Algerian"/>
              </a:rPr>
              <a:t>L</a:t>
            </a:r>
            <a:r>
              <a:rPr sz="4000" spc="-110" dirty="0">
                <a:solidFill>
                  <a:srgbClr val="FF0000"/>
                </a:solidFill>
                <a:latin typeface="Algerian"/>
                <a:cs typeface="Algerian"/>
              </a:rPr>
              <a:t>I</a:t>
            </a:r>
            <a:r>
              <a:rPr sz="4000" spc="-125" dirty="0">
                <a:solidFill>
                  <a:srgbClr val="FF0000"/>
                </a:solidFill>
                <a:latin typeface="Algerian"/>
                <a:cs typeface="Algerian"/>
              </a:rPr>
              <a:t>N</a:t>
            </a:r>
            <a:r>
              <a:rPr sz="4000" spc="-120" dirty="0">
                <a:solidFill>
                  <a:srgbClr val="FF0000"/>
                </a:solidFill>
                <a:latin typeface="Algerian"/>
                <a:cs typeface="Algerian"/>
              </a:rPr>
              <a:t>T</a:t>
            </a:r>
            <a:r>
              <a:rPr sz="4000" spc="-125" dirty="0">
                <a:solidFill>
                  <a:srgbClr val="FF0000"/>
                </a:solidFill>
                <a:latin typeface="Algerian"/>
                <a:cs typeface="Algerian"/>
              </a:rPr>
              <a:t>E</a:t>
            </a:r>
            <a:r>
              <a:rPr sz="4000" spc="-105" dirty="0">
                <a:solidFill>
                  <a:srgbClr val="FF0000"/>
                </a:solidFill>
                <a:latin typeface="Algerian"/>
                <a:cs typeface="Algerian"/>
              </a:rPr>
              <a:t>L</a:t>
            </a:r>
            <a:r>
              <a:rPr sz="4000" spc="-25" dirty="0">
                <a:solidFill>
                  <a:srgbClr val="FF0000"/>
                </a:solidFill>
                <a:latin typeface="Algerian"/>
                <a:cs typeface="Algerian"/>
              </a:rPr>
              <a:t>S</a:t>
            </a:r>
            <a:endParaRPr sz="4000">
              <a:latin typeface="Algerian"/>
              <a:cs typeface="Algerian"/>
            </a:endParaRPr>
          </a:p>
        </p:txBody>
      </p:sp>
      <p:sp>
        <p:nvSpPr>
          <p:cNvPr id="19459" name="object 3"/>
          <p:cNvSpPr>
            <a:spLocks noChangeArrowheads="1"/>
          </p:cNvSpPr>
          <p:nvPr/>
        </p:nvSpPr>
        <p:spPr bwMode="auto">
          <a:xfrm>
            <a:off x="1905000" y="1600200"/>
            <a:ext cx="5410200" cy="3581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12337739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bject 2"/>
          <p:cNvSpPr>
            <a:spLocks noChangeArrowheads="1"/>
          </p:cNvSpPr>
          <p:nvPr/>
        </p:nvSpPr>
        <p:spPr bwMode="auto">
          <a:xfrm>
            <a:off x="1219200" y="457200"/>
            <a:ext cx="6477000" cy="5257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22036949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rtlCol="0"/>
          <a:lstStyle/>
          <a:p>
            <a:pPr marL="1880870" eaLnBrk="1" fontAlgn="auto" hangingPunct="1">
              <a:spcBef>
                <a:spcPts val="0"/>
              </a:spcBef>
              <a:spcAft>
                <a:spcPts val="0"/>
              </a:spcAft>
              <a:defRPr/>
            </a:pPr>
            <a:r>
              <a:rPr spc="-125" dirty="0"/>
              <a:t>CONC</a:t>
            </a:r>
            <a:r>
              <a:rPr spc="-105" dirty="0"/>
              <a:t>LU</a:t>
            </a:r>
            <a:r>
              <a:rPr spc="-114" dirty="0"/>
              <a:t>SI</a:t>
            </a:r>
            <a:r>
              <a:rPr spc="-125" dirty="0"/>
              <a:t>O</a:t>
            </a:r>
            <a:r>
              <a:rPr spc="-25" dirty="0"/>
              <a:t>N</a:t>
            </a:r>
          </a:p>
        </p:txBody>
      </p:sp>
      <p:sp>
        <p:nvSpPr>
          <p:cNvPr id="3" name="object 3"/>
          <p:cNvSpPr txBox="1">
            <a:spLocks noGrp="1"/>
          </p:cNvSpPr>
          <p:nvPr>
            <p:ph type="body" idx="1"/>
          </p:nvPr>
        </p:nvSpPr>
        <p:spPr>
          <a:xfrm>
            <a:off x="838200" y="2470150"/>
            <a:ext cx="7467600" cy="615553"/>
          </a:xfrm>
        </p:spPr>
        <p:txBody>
          <a:bodyPr>
            <a:normAutofit fontScale="92500" lnSpcReduction="10000"/>
          </a:bodyPr>
          <a:lstStyle/>
          <a:p>
            <a:pPr marL="577850" indent="-39688" algn="just" eaLnBrk="1" hangingPunct="1">
              <a:spcBef>
                <a:spcPct val="0"/>
              </a:spcBef>
              <a:tabLst>
                <a:tab pos="1882775" algn="l"/>
                <a:tab pos="3963988" algn="l"/>
              </a:tabLst>
            </a:pP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Thus</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lintel</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is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sort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of</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beam,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width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of</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which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is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equal</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width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of</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wall,</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and</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ends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of</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which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are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built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into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the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Corbel" panose="020B0503020204020204" pitchFamily="34" charset="0"/>
                <a:ea typeface="Corbel" panose="020B0503020204020204" pitchFamily="34" charset="0"/>
                <a:cs typeface="Corbel" panose="020B0503020204020204" pitchFamily="34" charset="0"/>
              </a:rPr>
              <a:t>wall.</a:t>
            </a:r>
            <a:endParaRPr lang="en-US" sz="20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52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2349500" y="1168400"/>
            <a:ext cx="4154214" cy="1308050"/>
          </a:xfrm>
          <a:prstGeom prst="rect">
            <a:avLst/>
          </a:prstGeom>
          <a:noFill/>
        </p:spPr>
        <p:txBody>
          <a:bodyPr vert="horz" wrap="none" lIns="0" tIns="0" rIns="0" bIns="0" rtlCol="0">
            <a:spAutoFit/>
          </a:bodyPr>
          <a:lstStyle/>
          <a:p>
            <a:pPr>
              <a:lnSpc>
                <a:spcPts val="5060"/>
              </a:lnSpc>
            </a:pPr>
            <a:r>
              <a:rPr lang="en-CA" sz="4416" b="1" dirty="0" smtClean="0">
                <a:solidFill>
                  <a:srgbClr val="04607A"/>
                </a:solidFill>
                <a:latin typeface="Calibri Bold"/>
                <a:cs typeface="Calibri Bold"/>
              </a:rPr>
              <a:t>STONE MASONRY</a:t>
            </a:r>
          </a:p>
          <a:p>
            <a:pPr>
              <a:lnSpc>
                <a:spcPts val="5060"/>
              </a:lnSpc>
            </a:pPr>
            <a:endParaRPr lang="en-CA" sz="4406" dirty="0">
              <a:solidFill>
                <a:srgbClr val="000000"/>
              </a:solidFill>
            </a:endParaRPr>
          </a:p>
        </p:txBody>
      </p:sp>
      <p:sp>
        <p:nvSpPr>
          <p:cNvPr id="3" name="TextBox 3"/>
          <p:cNvSpPr txBox="1"/>
          <p:nvPr/>
        </p:nvSpPr>
        <p:spPr>
          <a:xfrm>
            <a:off x="812800" y="1981200"/>
            <a:ext cx="7537063" cy="2219647"/>
          </a:xfrm>
          <a:prstGeom prst="rect">
            <a:avLst/>
          </a:prstGeom>
          <a:noFill/>
        </p:spPr>
        <p:txBody>
          <a:bodyPr vert="horz" wrap="none" lIns="0" tIns="0" rIns="0" bIns="0" rtlCol="0">
            <a:spAutoFit/>
          </a:bodyPr>
          <a:lstStyle/>
          <a:p>
            <a:pPr indent="640029">
              <a:lnSpc>
                <a:spcPts val="2900"/>
              </a:lnSpc>
            </a:pPr>
            <a:r>
              <a:rPr lang="en-CA" sz="2400" dirty="0" smtClean="0">
                <a:solidFill>
                  <a:srgbClr val="000000"/>
                </a:solidFill>
                <a:latin typeface="Constantia"/>
                <a:cs typeface="Constantia"/>
              </a:rPr>
              <a:t>Rock,  that  is  removed  from  its  natural  site  and</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generally, cut or dressed and then finished for building</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purposes, is called "</a:t>
            </a:r>
            <a:r>
              <a:rPr lang="en-CA" sz="2410" b="1" dirty="0" smtClean="0">
                <a:solidFill>
                  <a:srgbClr val="000000"/>
                </a:solidFill>
                <a:latin typeface="Constantia Bold"/>
                <a:cs typeface="Constantia Bold"/>
              </a:rPr>
              <a:t>Stone</a:t>
            </a:r>
            <a:r>
              <a:rPr lang="en-CA" sz="2400" dirty="0" smtClean="0">
                <a:solidFill>
                  <a:srgbClr val="000000"/>
                </a:solidFill>
                <a:latin typeface="Constantia"/>
                <a:cs typeface="Constantia"/>
              </a:rPr>
              <a:t>" and the art of building the</a:t>
            </a:r>
            <a:r>
              <a:rPr lang="en-CA" sz="2402" dirty="0" smtClean="0">
                <a:solidFill>
                  <a:srgbClr val="000000"/>
                </a:solidFill>
                <a:latin typeface="Times New Roman"/>
              </a:rPr>
              <a:t/>
            </a:r>
            <a:br>
              <a:rPr lang="en-CA" sz="2402" dirty="0" smtClean="0">
                <a:solidFill>
                  <a:srgbClr val="000000"/>
                </a:solidFill>
                <a:latin typeface="Times New Roman"/>
              </a:rPr>
            </a:br>
            <a:r>
              <a:rPr lang="en-CA" sz="2402" dirty="0" smtClean="0">
                <a:solidFill>
                  <a:srgbClr val="000000"/>
                </a:solidFill>
                <a:latin typeface="Constantia"/>
                <a:cs typeface="Constantia"/>
              </a:rPr>
              <a:t>structure  with  stones  as  constructional  units  is  called</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a:t>
            </a:r>
            <a:r>
              <a:rPr lang="en-CA" sz="2410" b="1" dirty="0" smtClean="0">
                <a:solidFill>
                  <a:srgbClr val="000000"/>
                </a:solidFill>
                <a:latin typeface="Constantia Bold"/>
                <a:cs typeface="Constantia Bold"/>
              </a:rPr>
              <a:t>Stone masonry</a:t>
            </a:r>
            <a:r>
              <a:rPr lang="en-CA" sz="2400" dirty="0" smtClean="0">
                <a:solidFill>
                  <a:srgbClr val="000000"/>
                </a:solidFill>
                <a:latin typeface="Constantia"/>
                <a:cs typeface="Constantia"/>
              </a:rPr>
              <a:t>".</a:t>
            </a:r>
          </a:p>
          <a:p>
            <a:pPr>
              <a:lnSpc>
                <a:spcPts val="2900"/>
              </a:lnSpc>
            </a:pPr>
            <a:endParaRPr lang="en-CA" sz="2400" dirty="0">
              <a:solidFill>
                <a:srgbClr val="000000"/>
              </a:solidFill>
            </a:endParaRPr>
          </a:p>
        </p:txBody>
      </p:sp>
      <p:sp>
        <p:nvSpPr>
          <p:cNvPr id="4" name="TextBox 4"/>
          <p:cNvSpPr txBox="1"/>
          <p:nvPr/>
        </p:nvSpPr>
        <p:spPr>
          <a:xfrm>
            <a:off x="546100" y="4152900"/>
            <a:ext cx="5718810" cy="820738"/>
          </a:xfrm>
          <a:prstGeom prst="rect">
            <a:avLst/>
          </a:prstGeom>
          <a:noFill/>
        </p:spPr>
        <p:txBody>
          <a:bodyPr vert="horz" wrap="none" lIns="0" tIns="0" rIns="0" bIns="0" rtlCol="0">
            <a:spAutoFit/>
          </a:bodyPr>
          <a:lstStyle/>
          <a:p>
            <a:pPr>
              <a:lnSpc>
                <a:spcPts val="3220"/>
              </a:lnSpc>
            </a:pPr>
            <a:r>
              <a:rPr lang="en-CA" sz="2795" dirty="0" smtClean="0">
                <a:solidFill>
                  <a:srgbClr val="006FC0"/>
                </a:solidFill>
                <a:latin typeface="Arial Unicode MS"/>
                <a:cs typeface="Arial Unicode MS"/>
              </a:rPr>
              <a:t></a:t>
            </a:r>
            <a:r>
              <a:rPr lang="en-CA" sz="2805" b="1" dirty="0" smtClean="0">
                <a:solidFill>
                  <a:srgbClr val="006FC0"/>
                </a:solidFill>
                <a:latin typeface="Constantia Bold"/>
                <a:cs typeface="Constantia Bold"/>
              </a:rPr>
              <a:t> Main types of stone masonry:-</a:t>
            </a:r>
          </a:p>
          <a:p>
            <a:pPr>
              <a:lnSpc>
                <a:spcPts val="3220"/>
              </a:lnSpc>
            </a:pPr>
            <a:endParaRPr lang="en-CA" sz="2795" dirty="0">
              <a:solidFill>
                <a:srgbClr val="000000"/>
              </a:solidFill>
            </a:endParaRPr>
          </a:p>
        </p:txBody>
      </p:sp>
      <p:sp>
        <p:nvSpPr>
          <p:cNvPr id="5" name="TextBox 5"/>
          <p:cNvSpPr txBox="1"/>
          <p:nvPr/>
        </p:nvSpPr>
        <p:spPr>
          <a:xfrm>
            <a:off x="1460500" y="5003800"/>
            <a:ext cx="3009478" cy="718145"/>
          </a:xfrm>
          <a:prstGeom prst="rect">
            <a:avLst/>
          </a:prstGeom>
          <a:noFill/>
        </p:spPr>
        <p:txBody>
          <a:bodyPr vert="horz" wrap="none" lIns="0" tIns="0" rIns="0" bIns="0" rtlCol="0">
            <a:spAutoFit/>
          </a:bodyPr>
          <a:lstStyle/>
          <a:p>
            <a:pPr>
              <a:lnSpc>
                <a:spcPts val="2760"/>
              </a:lnSpc>
            </a:pPr>
            <a:r>
              <a:rPr lang="en-CA" sz="2410" b="1" dirty="0" smtClean="0">
                <a:solidFill>
                  <a:srgbClr val="006FC0"/>
                </a:solidFill>
                <a:latin typeface="Calibri Bold"/>
                <a:cs typeface="Calibri Bold"/>
              </a:rPr>
              <a:t>(1)</a:t>
            </a:r>
            <a:r>
              <a:rPr lang="en-CA" sz="2410" b="1" dirty="0" smtClean="0">
                <a:solidFill>
                  <a:srgbClr val="000000"/>
                </a:solidFill>
                <a:latin typeface="Constantia Bold"/>
                <a:cs typeface="Constantia Bold"/>
              </a:rPr>
              <a:t> Rubble masonry:-</a:t>
            </a:r>
          </a:p>
          <a:p>
            <a:pPr>
              <a:lnSpc>
                <a:spcPts val="2760"/>
              </a:lnSpc>
            </a:pPr>
            <a:endParaRPr lang="en-CA" sz="2400" dirty="0">
              <a:solidFill>
                <a:srgbClr val="000000"/>
              </a:solidFill>
            </a:endParaRPr>
          </a:p>
        </p:txBody>
      </p:sp>
      <p:sp>
        <p:nvSpPr>
          <p:cNvPr id="6" name="TextBox 6"/>
          <p:cNvSpPr txBox="1"/>
          <p:nvPr/>
        </p:nvSpPr>
        <p:spPr>
          <a:xfrm>
            <a:off x="1460500" y="5372100"/>
            <a:ext cx="2897268" cy="718145"/>
          </a:xfrm>
          <a:prstGeom prst="rect">
            <a:avLst/>
          </a:prstGeom>
          <a:noFill/>
        </p:spPr>
        <p:txBody>
          <a:bodyPr vert="horz" wrap="none" lIns="0" tIns="0" rIns="0" bIns="0" rtlCol="0">
            <a:spAutoFit/>
          </a:bodyPr>
          <a:lstStyle/>
          <a:p>
            <a:pPr>
              <a:lnSpc>
                <a:spcPts val="2760"/>
              </a:lnSpc>
            </a:pPr>
            <a:r>
              <a:rPr lang="en-CA" sz="2410" b="1" dirty="0" smtClean="0">
                <a:solidFill>
                  <a:srgbClr val="006FC0"/>
                </a:solidFill>
                <a:latin typeface="Calibri Bold"/>
                <a:cs typeface="Calibri Bold"/>
              </a:rPr>
              <a:t>(2)</a:t>
            </a:r>
            <a:r>
              <a:rPr lang="en-CA" sz="2410" b="1" dirty="0" smtClean="0">
                <a:solidFill>
                  <a:srgbClr val="000000"/>
                </a:solidFill>
                <a:latin typeface="Constantia Bold"/>
                <a:cs typeface="Constantia Bold"/>
              </a:rPr>
              <a:t> Ashlar masonry:-</a:t>
            </a:r>
          </a:p>
          <a:p>
            <a:pPr>
              <a:lnSpc>
                <a:spcPts val="2760"/>
              </a:lnSpc>
            </a:pPr>
            <a:endParaRPr lang="en-CA" sz="2400" dirty="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8" name="TextBox 2"/>
          <p:cNvSpPr txBox="1"/>
          <p:nvPr/>
        </p:nvSpPr>
        <p:spPr>
          <a:xfrm>
            <a:off x="3505200" y="889000"/>
            <a:ext cx="2305952" cy="820738"/>
          </a:xfrm>
          <a:prstGeom prst="rect">
            <a:avLst/>
          </a:prstGeom>
          <a:noFill/>
        </p:spPr>
        <p:txBody>
          <a:bodyPr vert="horz" wrap="none" lIns="0" tIns="0" rIns="0" bIns="0" rtlCol="0">
            <a:spAutoFit/>
          </a:bodyPr>
          <a:lstStyle/>
          <a:p>
            <a:pPr>
              <a:lnSpc>
                <a:spcPts val="3220"/>
              </a:lnSpc>
            </a:pPr>
            <a:r>
              <a:rPr lang="en-CA" sz="2798" dirty="0" smtClean="0">
                <a:solidFill>
                  <a:srgbClr val="083762"/>
                </a:solidFill>
                <a:latin typeface="Constantia"/>
                <a:cs typeface="Constantia"/>
              </a:rPr>
              <a:t>Stone masonry</a:t>
            </a:r>
          </a:p>
          <a:p>
            <a:pPr>
              <a:lnSpc>
                <a:spcPts val="3220"/>
              </a:lnSpc>
            </a:pPr>
            <a:endParaRPr lang="en-CA" sz="2798" dirty="0">
              <a:solidFill>
                <a:srgbClr val="000000"/>
              </a:solidFill>
            </a:endParaRPr>
          </a:p>
        </p:txBody>
      </p:sp>
      <p:sp>
        <p:nvSpPr>
          <p:cNvPr id="3" name="TextBox 3"/>
          <p:cNvSpPr txBox="1"/>
          <p:nvPr/>
        </p:nvSpPr>
        <p:spPr>
          <a:xfrm>
            <a:off x="1346200" y="2260600"/>
            <a:ext cx="2166170" cy="705321"/>
          </a:xfrm>
          <a:prstGeom prst="rect">
            <a:avLst/>
          </a:prstGeom>
          <a:noFill/>
        </p:spPr>
        <p:txBody>
          <a:bodyPr vert="horz" wrap="none" lIns="0" tIns="0" rIns="0" bIns="0" rtlCol="0">
            <a:spAutoFit/>
          </a:bodyPr>
          <a:lstStyle/>
          <a:p>
            <a:pPr>
              <a:lnSpc>
                <a:spcPts val="2700"/>
              </a:lnSpc>
            </a:pPr>
            <a:r>
              <a:rPr lang="en-CA" sz="2400" dirty="0" smtClean="0">
                <a:solidFill>
                  <a:srgbClr val="006FC0"/>
                </a:solidFill>
                <a:latin typeface="Constantia"/>
                <a:cs typeface="Constantia"/>
              </a:rPr>
              <a:t>Rubble masonry</a:t>
            </a:r>
          </a:p>
          <a:p>
            <a:pPr>
              <a:lnSpc>
                <a:spcPts val="2760"/>
              </a:lnSpc>
            </a:pPr>
            <a:endParaRPr lang="en-CA" sz="2400" dirty="0">
              <a:solidFill>
                <a:srgbClr val="000000"/>
              </a:solidFill>
            </a:endParaRPr>
          </a:p>
        </p:txBody>
      </p:sp>
      <p:sp>
        <p:nvSpPr>
          <p:cNvPr id="4" name="TextBox 4"/>
          <p:cNvSpPr txBox="1"/>
          <p:nvPr/>
        </p:nvSpPr>
        <p:spPr>
          <a:xfrm>
            <a:off x="1371600" y="3162300"/>
            <a:ext cx="2936894" cy="589905"/>
          </a:xfrm>
          <a:prstGeom prst="rect">
            <a:avLst/>
          </a:prstGeom>
          <a:noFill/>
        </p:spPr>
        <p:txBody>
          <a:bodyPr vert="horz" wrap="none" lIns="0" tIns="0" rIns="0" bIns="0" rtlCol="0">
            <a:spAutoFit/>
          </a:bodyPr>
          <a:lstStyle/>
          <a:p>
            <a:pPr>
              <a:lnSpc>
                <a:spcPts val="2300"/>
              </a:lnSpc>
            </a:pPr>
            <a:r>
              <a:rPr lang="en-CA" sz="2004" dirty="0" smtClean="0">
                <a:solidFill>
                  <a:srgbClr val="006FC0"/>
                </a:solidFill>
                <a:latin typeface="Constantia"/>
                <a:cs typeface="Constantia"/>
              </a:rPr>
              <a:t>1. Coursed rubble masonry</a:t>
            </a:r>
          </a:p>
          <a:p>
            <a:pPr>
              <a:lnSpc>
                <a:spcPts val="2300"/>
              </a:lnSpc>
            </a:pPr>
            <a:endParaRPr lang="en-CA" sz="2004" dirty="0">
              <a:solidFill>
                <a:srgbClr val="000000"/>
              </a:solidFill>
            </a:endParaRPr>
          </a:p>
        </p:txBody>
      </p:sp>
      <p:sp>
        <p:nvSpPr>
          <p:cNvPr id="5" name="TextBox 5"/>
          <p:cNvSpPr txBox="1"/>
          <p:nvPr/>
        </p:nvSpPr>
        <p:spPr>
          <a:xfrm>
            <a:off x="1308100" y="3556000"/>
            <a:ext cx="2387770" cy="846386"/>
          </a:xfrm>
          <a:prstGeom prst="rect">
            <a:avLst/>
          </a:prstGeom>
          <a:noFill/>
        </p:spPr>
        <p:txBody>
          <a:bodyPr vert="horz" wrap="none" lIns="0" tIns="0" rIns="0" bIns="0" rtlCol="0">
            <a:spAutoFit/>
          </a:bodyPr>
          <a:lstStyle/>
          <a:p>
            <a:pPr>
              <a:lnSpc>
                <a:spcPts val="2200"/>
              </a:lnSpc>
            </a:pPr>
            <a:r>
              <a:rPr lang="en-CA" sz="2004" dirty="0" smtClean="0">
                <a:solidFill>
                  <a:srgbClr val="006FC0"/>
                </a:solidFill>
                <a:latin typeface="Constantia"/>
                <a:cs typeface="Constantia"/>
              </a:rPr>
              <a:t>2. Un-Coursed rubble</a:t>
            </a:r>
            <a:r>
              <a:rPr lang="en-CA" sz="2004" dirty="0" smtClean="0">
                <a:solidFill>
                  <a:srgbClr val="000000"/>
                </a:solidFill>
                <a:latin typeface="Times New Roman"/>
              </a:rPr>
              <a:t/>
            </a:r>
            <a:br>
              <a:rPr lang="en-CA" sz="2004" dirty="0" smtClean="0">
                <a:solidFill>
                  <a:srgbClr val="000000"/>
                </a:solidFill>
                <a:latin typeface="Times New Roman"/>
              </a:rPr>
            </a:br>
            <a:r>
              <a:rPr lang="en-CA" sz="2004" dirty="0" smtClean="0">
                <a:solidFill>
                  <a:srgbClr val="006FC0"/>
                </a:solidFill>
                <a:latin typeface="Constantia"/>
                <a:cs typeface="Constantia"/>
              </a:rPr>
              <a:t>masonry.</a:t>
            </a:r>
          </a:p>
          <a:p>
            <a:pPr>
              <a:lnSpc>
                <a:spcPts val="2195"/>
              </a:lnSpc>
            </a:pPr>
            <a:endParaRPr lang="en-CA" sz="2004" dirty="0">
              <a:solidFill>
                <a:srgbClr val="000000"/>
              </a:solidFill>
            </a:endParaRPr>
          </a:p>
        </p:txBody>
      </p:sp>
      <p:sp>
        <p:nvSpPr>
          <p:cNvPr id="6" name="TextBox 6"/>
          <p:cNvSpPr txBox="1"/>
          <p:nvPr/>
        </p:nvSpPr>
        <p:spPr>
          <a:xfrm>
            <a:off x="1308100" y="4216400"/>
            <a:ext cx="2992358" cy="589905"/>
          </a:xfrm>
          <a:prstGeom prst="rect">
            <a:avLst/>
          </a:prstGeom>
          <a:noFill/>
        </p:spPr>
        <p:txBody>
          <a:bodyPr vert="horz" wrap="none" lIns="0" tIns="0" rIns="0" bIns="0" rtlCol="0">
            <a:spAutoFit/>
          </a:bodyPr>
          <a:lstStyle/>
          <a:p>
            <a:pPr>
              <a:lnSpc>
                <a:spcPts val="2300"/>
              </a:lnSpc>
            </a:pPr>
            <a:r>
              <a:rPr lang="en-CA" sz="2004" dirty="0" smtClean="0">
                <a:solidFill>
                  <a:srgbClr val="006FC0"/>
                </a:solidFill>
                <a:latin typeface="Constantia"/>
                <a:cs typeface="Constantia"/>
              </a:rPr>
              <a:t>3. Random rubble masonry</a:t>
            </a:r>
          </a:p>
          <a:p>
            <a:pPr>
              <a:lnSpc>
                <a:spcPts val="2300"/>
              </a:lnSpc>
            </a:pPr>
            <a:endParaRPr lang="en-CA" sz="2004" dirty="0">
              <a:solidFill>
                <a:srgbClr val="000000"/>
              </a:solidFill>
            </a:endParaRPr>
          </a:p>
        </p:txBody>
      </p:sp>
      <p:sp>
        <p:nvSpPr>
          <p:cNvPr id="7" name="TextBox 7"/>
          <p:cNvSpPr txBox="1"/>
          <p:nvPr/>
        </p:nvSpPr>
        <p:spPr>
          <a:xfrm>
            <a:off x="1308100" y="4610100"/>
            <a:ext cx="4330700" cy="431800"/>
          </a:xfrm>
          <a:prstGeom prst="rect">
            <a:avLst/>
          </a:prstGeom>
          <a:noFill/>
        </p:spPr>
        <p:txBody>
          <a:bodyPr vert="horz" wrap="none" lIns="0" tIns="0" rIns="0" bIns="0" rtlCol="0">
            <a:spAutoFit/>
          </a:bodyPr>
          <a:lstStyle/>
          <a:p>
            <a:pPr>
              <a:lnSpc>
                <a:spcPts val="2300"/>
              </a:lnSpc>
            </a:pPr>
            <a:r>
              <a:rPr lang="en-CA" sz="2004" smtClean="0">
                <a:solidFill>
                  <a:srgbClr val="006FC0"/>
                </a:solidFill>
                <a:latin typeface="Constantia"/>
                <a:cs typeface="Constantia"/>
              </a:rPr>
              <a:t>4. Polygonal rubble</a:t>
            </a:r>
          </a:p>
          <a:p>
            <a:pPr>
              <a:lnSpc>
                <a:spcPts val="2300"/>
              </a:lnSpc>
            </a:pPr>
            <a:endParaRPr lang="en-CA" sz="2004">
              <a:solidFill>
                <a:srgbClr val="000000"/>
              </a:solidFill>
            </a:endParaRPr>
          </a:p>
        </p:txBody>
      </p:sp>
      <p:sp>
        <p:nvSpPr>
          <p:cNvPr id="8" name="TextBox 8"/>
          <p:cNvSpPr txBox="1"/>
          <p:nvPr/>
        </p:nvSpPr>
        <p:spPr>
          <a:xfrm>
            <a:off x="1308100" y="4902200"/>
            <a:ext cx="963982" cy="564257"/>
          </a:xfrm>
          <a:prstGeom prst="rect">
            <a:avLst/>
          </a:prstGeom>
          <a:noFill/>
        </p:spPr>
        <p:txBody>
          <a:bodyPr vert="horz" wrap="none" lIns="0" tIns="0" rIns="0" bIns="0" rtlCol="0">
            <a:spAutoFit/>
          </a:bodyPr>
          <a:lstStyle/>
          <a:p>
            <a:pPr>
              <a:lnSpc>
                <a:spcPts val="2200"/>
              </a:lnSpc>
            </a:pPr>
            <a:r>
              <a:rPr lang="en-CA" sz="2004" dirty="0" smtClean="0">
                <a:solidFill>
                  <a:srgbClr val="006FC0"/>
                </a:solidFill>
                <a:latin typeface="Constantia"/>
                <a:cs typeface="Constantia"/>
              </a:rPr>
              <a:t>masonry</a:t>
            </a:r>
          </a:p>
          <a:p>
            <a:pPr>
              <a:lnSpc>
                <a:spcPts val="2170"/>
              </a:lnSpc>
            </a:pPr>
            <a:endParaRPr lang="en-CA" sz="2004" dirty="0">
              <a:solidFill>
                <a:srgbClr val="000000"/>
              </a:solidFill>
            </a:endParaRPr>
          </a:p>
        </p:txBody>
      </p:sp>
      <p:sp>
        <p:nvSpPr>
          <p:cNvPr id="9" name="TextBox 9"/>
          <p:cNvSpPr txBox="1"/>
          <p:nvPr/>
        </p:nvSpPr>
        <p:spPr>
          <a:xfrm>
            <a:off x="1308100" y="5270500"/>
            <a:ext cx="2574679" cy="589905"/>
          </a:xfrm>
          <a:prstGeom prst="rect">
            <a:avLst/>
          </a:prstGeom>
          <a:noFill/>
        </p:spPr>
        <p:txBody>
          <a:bodyPr vert="horz" wrap="none" lIns="0" tIns="0" rIns="0" bIns="0" rtlCol="0">
            <a:spAutoFit/>
          </a:bodyPr>
          <a:lstStyle/>
          <a:p>
            <a:pPr>
              <a:lnSpc>
                <a:spcPts val="2300"/>
              </a:lnSpc>
            </a:pPr>
            <a:r>
              <a:rPr lang="en-CA" sz="2004" dirty="0" smtClean="0">
                <a:solidFill>
                  <a:srgbClr val="006FC0"/>
                </a:solidFill>
                <a:latin typeface="Constantia"/>
                <a:cs typeface="Constantia"/>
              </a:rPr>
              <a:t>5. Flint rubble masonry</a:t>
            </a:r>
          </a:p>
          <a:p>
            <a:pPr>
              <a:lnSpc>
                <a:spcPts val="2300"/>
              </a:lnSpc>
            </a:pPr>
            <a:endParaRPr lang="en-CA" sz="2004" dirty="0">
              <a:solidFill>
                <a:srgbClr val="000000"/>
              </a:solidFill>
            </a:endParaRPr>
          </a:p>
        </p:txBody>
      </p:sp>
      <p:sp>
        <p:nvSpPr>
          <p:cNvPr id="10" name="TextBox 10"/>
          <p:cNvSpPr txBox="1"/>
          <p:nvPr/>
        </p:nvSpPr>
        <p:spPr>
          <a:xfrm>
            <a:off x="1308100" y="5664200"/>
            <a:ext cx="2487091" cy="589905"/>
          </a:xfrm>
          <a:prstGeom prst="rect">
            <a:avLst/>
          </a:prstGeom>
          <a:noFill/>
        </p:spPr>
        <p:txBody>
          <a:bodyPr vert="horz" wrap="none" lIns="0" tIns="0" rIns="0" bIns="0" rtlCol="0">
            <a:spAutoFit/>
          </a:bodyPr>
          <a:lstStyle/>
          <a:p>
            <a:pPr>
              <a:lnSpc>
                <a:spcPts val="2300"/>
              </a:lnSpc>
            </a:pPr>
            <a:r>
              <a:rPr lang="en-CA" sz="2004" dirty="0" smtClean="0">
                <a:solidFill>
                  <a:srgbClr val="006FC0"/>
                </a:solidFill>
                <a:latin typeface="Constantia"/>
                <a:cs typeface="Constantia"/>
              </a:rPr>
              <a:t>6. Dry rubble masonry</a:t>
            </a:r>
          </a:p>
          <a:p>
            <a:pPr>
              <a:lnSpc>
                <a:spcPts val="2300"/>
              </a:lnSpc>
            </a:pPr>
            <a:endParaRPr lang="en-CA" sz="2004" dirty="0">
              <a:solidFill>
                <a:srgbClr val="000000"/>
              </a:solidFill>
            </a:endParaRPr>
          </a:p>
        </p:txBody>
      </p:sp>
      <p:sp>
        <p:nvSpPr>
          <p:cNvPr id="11" name="TextBox 11"/>
          <p:cNvSpPr txBox="1"/>
          <p:nvPr/>
        </p:nvSpPr>
        <p:spPr>
          <a:xfrm>
            <a:off x="5740400" y="2298700"/>
            <a:ext cx="2084289" cy="705321"/>
          </a:xfrm>
          <a:prstGeom prst="rect">
            <a:avLst/>
          </a:prstGeom>
          <a:noFill/>
        </p:spPr>
        <p:txBody>
          <a:bodyPr vert="horz" wrap="none" lIns="0" tIns="0" rIns="0" bIns="0" rtlCol="0">
            <a:spAutoFit/>
          </a:bodyPr>
          <a:lstStyle/>
          <a:p>
            <a:pPr>
              <a:lnSpc>
                <a:spcPts val="2700"/>
              </a:lnSpc>
            </a:pPr>
            <a:r>
              <a:rPr lang="en-CA" sz="2400" dirty="0" smtClean="0">
                <a:solidFill>
                  <a:srgbClr val="006FC0"/>
                </a:solidFill>
                <a:latin typeface="Constantia"/>
                <a:cs typeface="Constantia"/>
              </a:rPr>
              <a:t>Ashlar masonry</a:t>
            </a:r>
          </a:p>
          <a:p>
            <a:pPr>
              <a:lnSpc>
                <a:spcPts val="2760"/>
              </a:lnSpc>
            </a:pPr>
            <a:endParaRPr lang="en-CA" sz="2400" dirty="0">
              <a:solidFill>
                <a:srgbClr val="000000"/>
              </a:solidFill>
            </a:endParaRPr>
          </a:p>
        </p:txBody>
      </p:sp>
      <p:sp>
        <p:nvSpPr>
          <p:cNvPr id="12" name="TextBox 12"/>
          <p:cNvSpPr txBox="1"/>
          <p:nvPr/>
        </p:nvSpPr>
        <p:spPr>
          <a:xfrm>
            <a:off x="5918200" y="3390900"/>
            <a:ext cx="2499146" cy="683970"/>
          </a:xfrm>
          <a:prstGeom prst="rect">
            <a:avLst/>
          </a:prstGeom>
          <a:noFill/>
        </p:spPr>
        <p:txBody>
          <a:bodyPr vert="horz" wrap="none" lIns="0" tIns="0" rIns="0" bIns="0" rtlCol="0">
            <a:spAutoFit/>
          </a:bodyPr>
          <a:lstStyle/>
          <a:p>
            <a:pPr>
              <a:lnSpc>
                <a:spcPts val="2700"/>
              </a:lnSpc>
            </a:pPr>
            <a:r>
              <a:rPr lang="en-CA" sz="2400" dirty="0" smtClean="0">
                <a:solidFill>
                  <a:srgbClr val="006FC0"/>
                </a:solidFill>
                <a:latin typeface="Constantia"/>
                <a:cs typeface="Constantia"/>
              </a:rPr>
              <a:t>1</a:t>
            </a:r>
            <a:r>
              <a:rPr lang="en-CA" sz="2004" dirty="0" smtClean="0">
                <a:solidFill>
                  <a:srgbClr val="006FC0"/>
                </a:solidFill>
                <a:latin typeface="Constantia"/>
                <a:cs typeface="Constantia"/>
              </a:rPr>
              <a:t>. Ashlar Fine masonry</a:t>
            </a:r>
          </a:p>
          <a:p>
            <a:pPr>
              <a:lnSpc>
                <a:spcPts val="2760"/>
              </a:lnSpc>
            </a:pPr>
            <a:endParaRPr lang="en-CA" sz="2021" dirty="0">
              <a:solidFill>
                <a:srgbClr val="000000"/>
              </a:solidFill>
            </a:endParaRPr>
          </a:p>
        </p:txBody>
      </p:sp>
      <p:sp>
        <p:nvSpPr>
          <p:cNvPr id="13" name="TextBox 13"/>
          <p:cNvSpPr txBox="1"/>
          <p:nvPr/>
        </p:nvSpPr>
        <p:spPr>
          <a:xfrm>
            <a:off x="5918200" y="3860800"/>
            <a:ext cx="3111500" cy="431800"/>
          </a:xfrm>
          <a:prstGeom prst="rect">
            <a:avLst/>
          </a:prstGeom>
          <a:noFill/>
        </p:spPr>
        <p:txBody>
          <a:bodyPr vert="horz" wrap="none" lIns="0" tIns="0" rIns="0" bIns="0" rtlCol="0">
            <a:spAutoFit/>
          </a:bodyPr>
          <a:lstStyle/>
          <a:p>
            <a:pPr>
              <a:lnSpc>
                <a:spcPts val="2300"/>
              </a:lnSpc>
            </a:pPr>
            <a:r>
              <a:rPr lang="en-CA" sz="2006" smtClean="0">
                <a:solidFill>
                  <a:srgbClr val="006FC0"/>
                </a:solidFill>
                <a:latin typeface="Constantia"/>
                <a:cs typeface="Constantia"/>
              </a:rPr>
              <a:t>2. Ashlar Rough Tooled</a:t>
            </a:r>
          </a:p>
          <a:p>
            <a:pPr>
              <a:lnSpc>
                <a:spcPts val="2300"/>
              </a:lnSpc>
            </a:pPr>
            <a:endParaRPr lang="en-CA" sz="2006">
              <a:solidFill>
                <a:srgbClr val="000000"/>
              </a:solidFill>
            </a:endParaRPr>
          </a:p>
        </p:txBody>
      </p:sp>
      <p:sp>
        <p:nvSpPr>
          <p:cNvPr id="14" name="TextBox 14"/>
          <p:cNvSpPr txBox="1"/>
          <p:nvPr/>
        </p:nvSpPr>
        <p:spPr>
          <a:xfrm>
            <a:off x="5918200" y="4254500"/>
            <a:ext cx="3111500" cy="431800"/>
          </a:xfrm>
          <a:prstGeom prst="rect">
            <a:avLst/>
          </a:prstGeom>
          <a:noFill/>
        </p:spPr>
        <p:txBody>
          <a:bodyPr vert="horz" wrap="none" lIns="0" tIns="0" rIns="0" bIns="0" rtlCol="0">
            <a:spAutoFit/>
          </a:bodyPr>
          <a:lstStyle/>
          <a:p>
            <a:pPr>
              <a:lnSpc>
                <a:spcPts val="2300"/>
              </a:lnSpc>
            </a:pPr>
            <a:r>
              <a:rPr lang="en-CA" sz="2004" smtClean="0">
                <a:solidFill>
                  <a:srgbClr val="006FC0"/>
                </a:solidFill>
                <a:latin typeface="Constantia"/>
                <a:cs typeface="Constantia"/>
              </a:rPr>
              <a:t>3. Rock (or) Quarry Faced</a:t>
            </a:r>
          </a:p>
          <a:p>
            <a:pPr>
              <a:lnSpc>
                <a:spcPts val="2300"/>
              </a:lnSpc>
            </a:pPr>
            <a:endParaRPr lang="en-CA" sz="2004">
              <a:solidFill>
                <a:srgbClr val="000000"/>
              </a:solidFill>
            </a:endParaRPr>
          </a:p>
        </p:txBody>
      </p:sp>
      <p:sp>
        <p:nvSpPr>
          <p:cNvPr id="15" name="TextBox 15"/>
          <p:cNvSpPr txBox="1"/>
          <p:nvPr/>
        </p:nvSpPr>
        <p:spPr>
          <a:xfrm>
            <a:off x="5918200" y="4635500"/>
            <a:ext cx="3111500" cy="431800"/>
          </a:xfrm>
          <a:prstGeom prst="rect">
            <a:avLst/>
          </a:prstGeom>
          <a:noFill/>
        </p:spPr>
        <p:txBody>
          <a:bodyPr vert="horz" wrap="none" lIns="0" tIns="0" rIns="0" bIns="0" rtlCol="0">
            <a:spAutoFit/>
          </a:bodyPr>
          <a:lstStyle/>
          <a:p>
            <a:pPr>
              <a:lnSpc>
                <a:spcPts val="2300"/>
              </a:lnSpc>
            </a:pPr>
            <a:r>
              <a:rPr lang="en-CA" sz="2004" smtClean="0">
                <a:solidFill>
                  <a:srgbClr val="006FC0"/>
                </a:solidFill>
                <a:latin typeface="Constantia"/>
                <a:cs typeface="Constantia"/>
              </a:rPr>
              <a:t>4. Ashlar Chamfered</a:t>
            </a:r>
          </a:p>
          <a:p>
            <a:pPr>
              <a:lnSpc>
                <a:spcPts val="2300"/>
              </a:lnSpc>
            </a:pPr>
            <a:endParaRPr lang="en-CA" sz="2004">
              <a:solidFill>
                <a:srgbClr val="000000"/>
              </a:solidFill>
            </a:endParaRPr>
          </a:p>
        </p:txBody>
      </p:sp>
      <p:sp>
        <p:nvSpPr>
          <p:cNvPr id="16" name="TextBox 16"/>
          <p:cNvSpPr txBox="1"/>
          <p:nvPr/>
        </p:nvSpPr>
        <p:spPr>
          <a:xfrm>
            <a:off x="5918200" y="5029200"/>
            <a:ext cx="3111500" cy="431800"/>
          </a:xfrm>
          <a:prstGeom prst="rect">
            <a:avLst/>
          </a:prstGeom>
          <a:noFill/>
        </p:spPr>
        <p:txBody>
          <a:bodyPr vert="horz" wrap="none" lIns="0" tIns="0" rIns="0" bIns="0" rtlCol="0">
            <a:spAutoFit/>
          </a:bodyPr>
          <a:lstStyle/>
          <a:p>
            <a:pPr>
              <a:lnSpc>
                <a:spcPts val="2300"/>
              </a:lnSpc>
            </a:pPr>
            <a:r>
              <a:rPr lang="en-CA" sz="2004" smtClean="0">
                <a:solidFill>
                  <a:srgbClr val="006FC0"/>
                </a:solidFill>
                <a:latin typeface="Constantia"/>
                <a:cs typeface="Constantia"/>
              </a:rPr>
              <a:t>5. Ashlar Block in Course</a:t>
            </a:r>
          </a:p>
          <a:p>
            <a:pPr>
              <a:lnSpc>
                <a:spcPts val="2300"/>
              </a:lnSpc>
            </a:pPr>
            <a:endParaRPr lang="en-CA" sz="2004">
              <a:solidFill>
                <a:srgbClr val="000000"/>
              </a:solidFill>
            </a:endParaRPr>
          </a:p>
        </p:txBody>
      </p:sp>
      <p:sp>
        <p:nvSpPr>
          <p:cNvPr id="17" name="TextBox 17"/>
          <p:cNvSpPr txBox="1"/>
          <p:nvPr/>
        </p:nvSpPr>
        <p:spPr>
          <a:xfrm>
            <a:off x="5918200" y="5410200"/>
            <a:ext cx="3111500" cy="431800"/>
          </a:xfrm>
          <a:prstGeom prst="rect">
            <a:avLst/>
          </a:prstGeom>
          <a:noFill/>
        </p:spPr>
        <p:txBody>
          <a:bodyPr vert="horz" wrap="none" lIns="0" tIns="0" rIns="0" bIns="0" rtlCol="0">
            <a:spAutoFit/>
          </a:bodyPr>
          <a:lstStyle/>
          <a:p>
            <a:pPr>
              <a:lnSpc>
                <a:spcPts val="2300"/>
              </a:lnSpc>
            </a:pPr>
            <a:r>
              <a:rPr lang="en-CA" sz="2006" smtClean="0">
                <a:solidFill>
                  <a:srgbClr val="006FC0"/>
                </a:solidFill>
                <a:latin typeface="Constantia"/>
                <a:cs typeface="Constantia"/>
              </a:rPr>
              <a:t>6. Ashler Facing</a:t>
            </a:r>
          </a:p>
          <a:p>
            <a:pPr>
              <a:lnSpc>
                <a:spcPts val="2300"/>
              </a:lnSpc>
            </a:pPr>
            <a:endParaRPr lang="en-CA" sz="2006">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2717800" y="1117600"/>
            <a:ext cx="3623813" cy="1051570"/>
          </a:xfrm>
          <a:prstGeom prst="rect">
            <a:avLst/>
          </a:prstGeom>
          <a:noFill/>
        </p:spPr>
        <p:txBody>
          <a:bodyPr vert="horz" wrap="none" lIns="0" tIns="0" rIns="0" bIns="0" rtlCol="0">
            <a:spAutoFit/>
          </a:bodyPr>
          <a:lstStyle/>
          <a:p>
            <a:pPr>
              <a:lnSpc>
                <a:spcPts val="4140"/>
              </a:lnSpc>
            </a:pPr>
            <a:r>
              <a:rPr lang="en-CA" sz="3610" b="1" dirty="0" smtClean="0">
                <a:solidFill>
                  <a:srgbClr val="04607A"/>
                </a:solidFill>
                <a:latin typeface="Calibri Bold"/>
                <a:cs typeface="Calibri Bold"/>
              </a:rPr>
              <a:t>RUBBLE MASONRY</a:t>
            </a:r>
          </a:p>
          <a:p>
            <a:pPr>
              <a:lnSpc>
                <a:spcPts val="4140"/>
              </a:lnSpc>
            </a:pPr>
            <a:endParaRPr lang="en-CA" sz="3600" dirty="0">
              <a:solidFill>
                <a:srgbClr val="000000"/>
              </a:solidFill>
            </a:endParaRPr>
          </a:p>
        </p:txBody>
      </p:sp>
      <p:sp>
        <p:nvSpPr>
          <p:cNvPr id="3" name="TextBox 3"/>
          <p:cNvSpPr txBox="1"/>
          <p:nvPr/>
        </p:nvSpPr>
        <p:spPr>
          <a:xfrm>
            <a:off x="660400" y="1930400"/>
            <a:ext cx="7698774" cy="1384995"/>
          </a:xfrm>
          <a:prstGeom prst="rect">
            <a:avLst/>
          </a:prstGeom>
          <a:noFill/>
        </p:spPr>
        <p:txBody>
          <a:bodyPr vert="horz" wrap="none" lIns="0" tIns="0" rIns="0" bIns="0" rtlCol="0">
            <a:spAutoFit/>
          </a:bodyPr>
          <a:lstStyle/>
          <a:p>
            <a:pPr indent="640334">
              <a:lnSpc>
                <a:spcPts val="2650"/>
              </a:lnSpc>
            </a:pPr>
            <a:r>
              <a:rPr lang="en-CA" sz="2400" dirty="0" smtClean="0">
                <a:solidFill>
                  <a:srgbClr val="000000"/>
                </a:solidFill>
                <a:latin typeface="Constantia"/>
                <a:cs typeface="Constantia"/>
              </a:rPr>
              <a:t>The  stone  </a:t>
            </a:r>
            <a:r>
              <a:rPr lang="en-CA" sz="2400" dirty="0" err="1" smtClean="0">
                <a:solidFill>
                  <a:srgbClr val="000000"/>
                </a:solidFill>
                <a:latin typeface="Constantia"/>
                <a:cs typeface="Constantia"/>
              </a:rPr>
              <a:t>masonary</a:t>
            </a:r>
            <a:r>
              <a:rPr lang="en-CA" sz="2400" dirty="0" smtClean="0">
                <a:solidFill>
                  <a:srgbClr val="000000"/>
                </a:solidFill>
                <a:latin typeface="Constantia"/>
                <a:cs typeface="Constantia"/>
              </a:rPr>
              <a:t>  in  which  either  undressed  or</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roughly  </a:t>
            </a:r>
            <a:r>
              <a:rPr lang="en-CA" sz="2400" dirty="0" err="1" smtClean="0">
                <a:solidFill>
                  <a:srgbClr val="000000"/>
                </a:solidFill>
                <a:latin typeface="Constantia"/>
                <a:cs typeface="Constantia"/>
              </a:rPr>
              <a:t>dressedstones</a:t>
            </a:r>
            <a:r>
              <a:rPr lang="en-CA" sz="2400" dirty="0" smtClean="0">
                <a:solidFill>
                  <a:srgbClr val="000000"/>
                </a:solidFill>
                <a:latin typeface="Constantia"/>
                <a:cs typeface="Constantia"/>
              </a:rPr>
              <a:t>  are  laid  is  called  "</a:t>
            </a:r>
            <a:r>
              <a:rPr lang="en-CA" sz="2410" b="1" dirty="0" smtClean="0">
                <a:solidFill>
                  <a:srgbClr val="000000"/>
                </a:solidFill>
                <a:latin typeface="Constantia Bold"/>
                <a:cs typeface="Constantia Bold"/>
              </a:rPr>
              <a:t>Rubble</a:t>
            </a:r>
            <a:r>
              <a:rPr lang="en-CA" sz="2400" dirty="0" smtClean="0">
                <a:solidFill>
                  <a:srgbClr val="000000"/>
                </a:solidFill>
                <a:latin typeface="Times New Roman"/>
              </a:rPr>
              <a:t/>
            </a:r>
            <a:br>
              <a:rPr lang="en-CA" sz="2400" dirty="0" smtClean="0">
                <a:solidFill>
                  <a:srgbClr val="000000"/>
                </a:solidFill>
                <a:latin typeface="Times New Roman"/>
              </a:rPr>
            </a:br>
            <a:r>
              <a:rPr lang="en-CA" sz="2410" b="1" dirty="0" smtClean="0">
                <a:solidFill>
                  <a:srgbClr val="000000"/>
                </a:solidFill>
                <a:latin typeface="Constantia Bold"/>
                <a:cs typeface="Constantia Bold"/>
              </a:rPr>
              <a:t>masonry</a:t>
            </a:r>
            <a:r>
              <a:rPr lang="en-CA" sz="2400" dirty="0" smtClean="0">
                <a:solidFill>
                  <a:srgbClr val="000000"/>
                </a:solidFill>
                <a:latin typeface="Constantia"/>
                <a:cs typeface="Constantia"/>
              </a:rPr>
              <a:t>".</a:t>
            </a:r>
          </a:p>
          <a:p>
            <a:pPr>
              <a:lnSpc>
                <a:spcPts val="2650"/>
              </a:lnSpc>
            </a:pPr>
            <a:endParaRPr lang="en-CA" sz="2400" dirty="0">
              <a:solidFill>
                <a:srgbClr val="000000"/>
              </a:solidFill>
            </a:endParaRPr>
          </a:p>
        </p:txBody>
      </p:sp>
      <p:sp>
        <p:nvSpPr>
          <p:cNvPr id="4" name="TextBox 4"/>
          <p:cNvSpPr txBox="1"/>
          <p:nvPr/>
        </p:nvSpPr>
        <p:spPr>
          <a:xfrm>
            <a:off x="660400" y="3009900"/>
            <a:ext cx="8483600" cy="787400"/>
          </a:xfrm>
          <a:prstGeom prst="rect">
            <a:avLst/>
          </a:prstGeom>
          <a:noFill/>
        </p:spPr>
        <p:txBody>
          <a:bodyPr vert="horz" wrap="none" lIns="0" tIns="0" rIns="0" bIns="0" rtlCol="0">
            <a:spAutoFit/>
          </a:bodyPr>
          <a:lstStyle/>
          <a:p>
            <a:pPr indent="640334">
              <a:lnSpc>
                <a:spcPts val="2600"/>
              </a:lnSpc>
            </a:pPr>
            <a:r>
              <a:rPr lang="en-CA" sz="2400" smtClean="0">
                <a:solidFill>
                  <a:srgbClr val="000000"/>
                </a:solidFill>
                <a:latin typeface="Constantia"/>
                <a:cs typeface="Constantia"/>
              </a:rPr>
              <a:t>In this masonary, the joints of mortar are not of uniform</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thickness.</a:t>
            </a:r>
          </a:p>
          <a:p>
            <a:pPr>
              <a:lnSpc>
                <a:spcPts val="2600"/>
              </a:lnSpc>
            </a:pPr>
            <a:endParaRPr lang="en-CA" sz="2400">
              <a:solidFill>
                <a:srgbClr val="000000"/>
              </a:solidFill>
            </a:endParaRPr>
          </a:p>
        </p:txBody>
      </p:sp>
      <p:sp>
        <p:nvSpPr>
          <p:cNvPr id="5" name="TextBox 5"/>
          <p:cNvSpPr txBox="1"/>
          <p:nvPr/>
        </p:nvSpPr>
        <p:spPr>
          <a:xfrm>
            <a:off x="1308100" y="3683000"/>
            <a:ext cx="7835900" cy="901700"/>
          </a:xfrm>
          <a:prstGeom prst="rect">
            <a:avLst/>
          </a:prstGeom>
          <a:noFill/>
        </p:spPr>
        <p:txBody>
          <a:bodyPr vert="horz" wrap="none" lIns="0" tIns="0" rIns="0" bIns="0" rtlCol="0">
            <a:spAutoFit/>
          </a:bodyPr>
          <a:lstStyle/>
          <a:p>
            <a:pPr>
              <a:lnSpc>
                <a:spcPts val="3200"/>
              </a:lnSpc>
              <a:tabLst>
                <a:tab pos="330200" algn="l"/>
              </a:tabLst>
            </a:pPr>
            <a:r>
              <a:rPr lang="en-CA" sz="2400" smtClean="0">
                <a:solidFill>
                  <a:srgbClr val="000000"/>
                </a:solidFill>
                <a:latin typeface="Constantia"/>
                <a:cs typeface="Constantia"/>
              </a:rPr>
              <a:t>The strength of rubble masonary depend on:</a:t>
            </a:r>
            <a:r>
              <a:rPr lang="en-CA" sz="2390" smtClean="0">
                <a:solidFill>
                  <a:srgbClr val="000000"/>
                </a:solidFill>
                <a:latin typeface="Times New Roman"/>
              </a:rPr>
              <a:t/>
            </a:r>
            <a:br>
              <a:rPr lang="en-CA" sz="2390" smtClean="0">
                <a:solidFill>
                  <a:srgbClr val="000000"/>
                </a:solidFill>
                <a:latin typeface="Times New Roman"/>
              </a:rPr>
            </a:br>
            <a:r>
              <a:rPr lang="en-CA" sz="2160" smtClean="0">
                <a:solidFill>
                  <a:srgbClr val="006FC0"/>
                </a:solidFill>
                <a:latin typeface="Arial Unicode MS"/>
                <a:cs typeface="Arial Unicode MS"/>
              </a:rPr>
              <a:t>	</a:t>
            </a:r>
            <a:r>
              <a:rPr lang="en-CA" sz="2400" smtClean="0">
                <a:solidFill>
                  <a:srgbClr val="000000"/>
                </a:solidFill>
                <a:latin typeface="Constantia"/>
                <a:cs typeface="Constantia"/>
              </a:rPr>
              <a:t> The Quality of Mortar.</a:t>
            </a:r>
          </a:p>
          <a:p>
            <a:pPr>
              <a:lnSpc>
                <a:spcPts val="3200"/>
              </a:lnSpc>
            </a:pPr>
            <a:endParaRPr lang="en-CA" sz="2390">
              <a:solidFill>
                <a:srgbClr val="000000"/>
              </a:solidFill>
            </a:endParaRPr>
          </a:p>
        </p:txBody>
      </p:sp>
      <p:sp>
        <p:nvSpPr>
          <p:cNvPr id="6" name="TextBox 6"/>
          <p:cNvSpPr txBox="1"/>
          <p:nvPr/>
        </p:nvSpPr>
        <p:spPr>
          <a:xfrm>
            <a:off x="1638300" y="4533900"/>
            <a:ext cx="7505700" cy="457200"/>
          </a:xfrm>
          <a:prstGeom prst="rect">
            <a:avLst/>
          </a:prstGeom>
          <a:noFill/>
        </p:spPr>
        <p:txBody>
          <a:bodyPr vert="horz" wrap="none" lIns="0" tIns="0" rIns="0" bIns="0" rtlCol="0">
            <a:spAutoFit/>
          </a:bodyPr>
          <a:lstStyle/>
          <a:p>
            <a:pPr>
              <a:lnSpc>
                <a:spcPts val="2760"/>
              </a:lnSpc>
            </a:pPr>
            <a:r>
              <a:rPr lang="en-CA" sz="2162" smtClean="0">
                <a:solidFill>
                  <a:srgbClr val="006FC0"/>
                </a:solidFill>
                <a:latin typeface="Arial Unicode MS"/>
                <a:cs typeface="Arial Unicode MS"/>
              </a:rPr>
              <a:t></a:t>
            </a:r>
            <a:r>
              <a:rPr lang="en-CA" sz="2402" smtClean="0">
                <a:solidFill>
                  <a:srgbClr val="000000"/>
                </a:solidFill>
                <a:latin typeface="Constantia"/>
                <a:cs typeface="Constantia"/>
              </a:rPr>
              <a:t> The use of long through stones.</a:t>
            </a:r>
          </a:p>
          <a:p>
            <a:pPr>
              <a:lnSpc>
                <a:spcPts val="2760"/>
              </a:lnSpc>
            </a:pPr>
            <a:endParaRPr lang="en-CA" sz="2395">
              <a:solidFill>
                <a:srgbClr val="000000"/>
              </a:solidFill>
            </a:endParaRPr>
          </a:p>
        </p:txBody>
      </p:sp>
      <p:sp>
        <p:nvSpPr>
          <p:cNvPr id="7" name="TextBox 7"/>
          <p:cNvSpPr txBox="1"/>
          <p:nvPr/>
        </p:nvSpPr>
        <p:spPr>
          <a:xfrm>
            <a:off x="1638300" y="4953000"/>
            <a:ext cx="7505700" cy="787400"/>
          </a:xfrm>
          <a:prstGeom prst="rect">
            <a:avLst/>
          </a:prstGeom>
          <a:noFill/>
        </p:spPr>
        <p:txBody>
          <a:bodyPr vert="horz" wrap="none" lIns="0" tIns="0" rIns="0" bIns="0" rtlCol="0">
            <a:spAutoFit/>
          </a:bodyPr>
          <a:lstStyle/>
          <a:p>
            <a:pPr>
              <a:lnSpc>
                <a:spcPts val="2600"/>
              </a:lnSpc>
            </a:pPr>
            <a:r>
              <a:rPr lang="en-CA" sz="2160" smtClean="0">
                <a:solidFill>
                  <a:srgbClr val="006FC0"/>
                </a:solidFill>
                <a:latin typeface="Arial Unicode MS"/>
                <a:cs typeface="Arial Unicode MS"/>
              </a:rPr>
              <a:t></a:t>
            </a:r>
            <a:r>
              <a:rPr lang="en-CA" sz="2400" smtClean="0">
                <a:solidFill>
                  <a:srgbClr val="000000"/>
                </a:solidFill>
                <a:latin typeface="Constantia"/>
                <a:cs typeface="Constantia"/>
              </a:rPr>
              <a:t> The proper filling of mortar between the spaces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stones</a:t>
            </a:r>
          </a:p>
          <a:p>
            <a:pPr>
              <a:lnSpc>
                <a:spcPts val="26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3400" y="952500"/>
            <a:ext cx="5343707" cy="948978"/>
          </a:xfrm>
          <a:prstGeom prst="rect">
            <a:avLst/>
          </a:prstGeom>
          <a:noFill/>
        </p:spPr>
        <p:txBody>
          <a:bodyPr vert="horz" wrap="none" lIns="0" tIns="0" rIns="0" bIns="0" rtlCol="0">
            <a:spAutoFit/>
          </a:bodyPr>
          <a:lstStyle/>
          <a:p>
            <a:pPr>
              <a:lnSpc>
                <a:spcPts val="3680"/>
              </a:lnSpc>
            </a:pPr>
            <a:r>
              <a:rPr lang="en-CA" sz="3214" b="1" dirty="0" smtClean="0">
                <a:solidFill>
                  <a:srgbClr val="004E6C"/>
                </a:solidFill>
                <a:latin typeface="Calibri Bold"/>
                <a:cs typeface="Calibri Bold"/>
              </a:rPr>
              <a:t>1.COURSED RUBBLE MASONRY.</a:t>
            </a:r>
          </a:p>
          <a:p>
            <a:pPr>
              <a:lnSpc>
                <a:spcPts val="3680"/>
              </a:lnSpc>
            </a:pPr>
            <a:endParaRPr lang="en-CA" sz="3204" dirty="0">
              <a:solidFill>
                <a:srgbClr val="000000"/>
              </a:solidFill>
            </a:endParaRPr>
          </a:p>
        </p:txBody>
      </p:sp>
      <p:pic>
        <p:nvPicPr>
          <p:cNvPr id="4" name="Picture 3"/>
          <p:cNvPicPr>
            <a:picLocks noChangeAspect="1"/>
          </p:cNvPicPr>
          <p:nvPr/>
        </p:nvPicPr>
        <p:blipFill>
          <a:blip r:embed="rId2"/>
          <a:stretch>
            <a:fillRect/>
          </a:stretch>
        </p:blipFill>
        <p:spPr>
          <a:xfrm>
            <a:off x="1803400" y="1562100"/>
            <a:ext cx="6369000" cy="461536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5" name="TextBox 2"/>
          <p:cNvSpPr txBox="1"/>
          <p:nvPr/>
        </p:nvSpPr>
        <p:spPr>
          <a:xfrm>
            <a:off x="622300" y="1549400"/>
            <a:ext cx="7727115" cy="1527149"/>
          </a:xfrm>
          <a:prstGeom prst="rect">
            <a:avLst/>
          </a:prstGeom>
          <a:noFill/>
        </p:spPr>
        <p:txBody>
          <a:bodyPr vert="horz" wrap="none" lIns="0" tIns="0" rIns="0" bIns="0" rtlCol="0">
            <a:spAutoFit/>
          </a:bodyPr>
          <a:lstStyle/>
          <a:p>
            <a:pPr>
              <a:lnSpc>
                <a:spcPts val="3000"/>
              </a:lnSpc>
            </a:pPr>
            <a:r>
              <a:rPr lang="en-CA" sz="2378" dirty="0" smtClean="0">
                <a:solidFill>
                  <a:srgbClr val="006FC0"/>
                </a:solidFill>
                <a:latin typeface="Arial Unicode MS"/>
                <a:cs typeface="Arial Unicode MS"/>
              </a:rPr>
              <a:t></a:t>
            </a:r>
            <a:r>
              <a:rPr lang="en-CA" sz="2498" dirty="0" smtClean="0">
                <a:solidFill>
                  <a:srgbClr val="000000"/>
                </a:solidFill>
                <a:latin typeface="Constantia"/>
                <a:cs typeface="Constantia"/>
              </a:rPr>
              <a:t>In this type of masonry, the stones used are of widely</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different sizes. This is the roughest and cheapest form of</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stone masonry.</a:t>
            </a:r>
          </a:p>
          <a:p>
            <a:pPr>
              <a:lnSpc>
                <a:spcPts val="3000"/>
              </a:lnSpc>
            </a:pPr>
            <a:endParaRPr lang="en-CA" sz="2495" dirty="0">
              <a:solidFill>
                <a:srgbClr val="000000"/>
              </a:solidFill>
            </a:endParaRPr>
          </a:p>
        </p:txBody>
      </p:sp>
      <p:sp>
        <p:nvSpPr>
          <p:cNvPr id="3" name="TextBox 3"/>
          <p:cNvSpPr txBox="1"/>
          <p:nvPr/>
        </p:nvSpPr>
        <p:spPr>
          <a:xfrm>
            <a:off x="622300" y="2768600"/>
            <a:ext cx="7781169" cy="1154162"/>
          </a:xfrm>
          <a:prstGeom prst="rect">
            <a:avLst/>
          </a:prstGeom>
          <a:noFill/>
        </p:spPr>
        <p:txBody>
          <a:bodyPr vert="horz" wrap="none" lIns="0" tIns="0" rIns="0" bIns="0" rtlCol="0">
            <a:spAutoFit/>
          </a:bodyPr>
          <a:lstStyle/>
          <a:p>
            <a:pPr>
              <a:lnSpc>
                <a:spcPts val="3000"/>
              </a:lnSpc>
            </a:pPr>
            <a:r>
              <a:rPr lang="en-CA" sz="2376" dirty="0" smtClean="0">
                <a:solidFill>
                  <a:srgbClr val="006FC0"/>
                </a:solidFill>
                <a:latin typeface="Arial Unicode MS"/>
                <a:cs typeface="Arial Unicode MS"/>
              </a:rPr>
              <a:t></a:t>
            </a:r>
            <a:r>
              <a:rPr lang="en-CA" sz="2495" dirty="0" smtClean="0">
                <a:solidFill>
                  <a:srgbClr val="000000"/>
                </a:solidFill>
                <a:latin typeface="Constantia"/>
                <a:cs typeface="Constantia"/>
              </a:rPr>
              <a:t>In coursed random rubble masonry, the masonry work</a:t>
            </a:r>
            <a:r>
              <a:rPr lang="en-CA" sz="2498" dirty="0" smtClean="0">
                <a:solidFill>
                  <a:srgbClr val="000000"/>
                </a:solidFill>
                <a:latin typeface="Times New Roman"/>
              </a:rPr>
              <a:t/>
            </a:r>
            <a:br>
              <a:rPr lang="en-CA" sz="2498" dirty="0" smtClean="0">
                <a:solidFill>
                  <a:srgbClr val="000000"/>
                </a:solidFill>
                <a:latin typeface="Times New Roman"/>
              </a:rPr>
            </a:br>
            <a:r>
              <a:rPr lang="en-CA" sz="2498" dirty="0" smtClean="0">
                <a:solidFill>
                  <a:srgbClr val="000000"/>
                </a:solidFill>
                <a:latin typeface="Constantia"/>
                <a:cs typeface="Constantia"/>
              </a:rPr>
              <a:t>is  carried  out  in  courses  such  that  the  stones  in  a</a:t>
            </a:r>
          </a:p>
          <a:p>
            <a:pPr>
              <a:lnSpc>
                <a:spcPts val="3000"/>
              </a:lnSpc>
            </a:pPr>
            <a:endParaRPr lang="en-CA" sz="2498" dirty="0">
              <a:solidFill>
                <a:srgbClr val="000000"/>
              </a:solidFill>
            </a:endParaRPr>
          </a:p>
        </p:txBody>
      </p:sp>
      <p:sp>
        <p:nvSpPr>
          <p:cNvPr id="4" name="TextBox 4"/>
          <p:cNvSpPr txBox="1"/>
          <p:nvPr/>
        </p:nvSpPr>
        <p:spPr>
          <a:xfrm>
            <a:off x="889000" y="3543300"/>
            <a:ext cx="8255000" cy="457200"/>
          </a:xfrm>
          <a:prstGeom prst="rect">
            <a:avLst/>
          </a:prstGeom>
          <a:noFill/>
        </p:spPr>
        <p:txBody>
          <a:bodyPr vert="horz" wrap="none" lIns="0" tIns="0" rIns="0" bIns="0" rtlCol="0">
            <a:spAutoFit/>
          </a:bodyPr>
          <a:lstStyle/>
          <a:p>
            <a:pPr>
              <a:lnSpc>
                <a:spcPts val="2875"/>
              </a:lnSpc>
            </a:pPr>
            <a:r>
              <a:rPr lang="en-CA" sz="2495" smtClean="0">
                <a:solidFill>
                  <a:srgbClr val="000000"/>
                </a:solidFill>
                <a:latin typeface="Constantia"/>
                <a:cs typeface="Constantia"/>
              </a:rPr>
              <a:t>particular course are of equal height.</a:t>
            </a:r>
          </a:p>
          <a:p>
            <a:pPr>
              <a:lnSpc>
                <a:spcPts val="2875"/>
              </a:lnSpc>
            </a:pPr>
            <a:endParaRPr lang="en-CA" sz="2495">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3200" y="1257300"/>
            <a:ext cx="6014595" cy="948978"/>
          </a:xfrm>
          <a:prstGeom prst="rect">
            <a:avLst/>
          </a:prstGeom>
          <a:noFill/>
        </p:spPr>
        <p:txBody>
          <a:bodyPr vert="horz" wrap="none" lIns="0" tIns="0" rIns="0" bIns="0" rtlCol="0">
            <a:spAutoFit/>
          </a:bodyPr>
          <a:lstStyle/>
          <a:p>
            <a:pPr>
              <a:lnSpc>
                <a:spcPts val="3680"/>
              </a:lnSpc>
            </a:pPr>
            <a:r>
              <a:rPr lang="en-CA" sz="3214" b="1" dirty="0" smtClean="0">
                <a:solidFill>
                  <a:srgbClr val="004E6C"/>
                </a:solidFill>
                <a:latin typeface="Calibri Bold"/>
                <a:cs typeface="Calibri Bold"/>
              </a:rPr>
              <a:t>2.UN-COURSED RUBBLE MASONRY.</a:t>
            </a:r>
          </a:p>
          <a:p>
            <a:pPr>
              <a:lnSpc>
                <a:spcPts val="3680"/>
              </a:lnSpc>
            </a:pPr>
            <a:endParaRPr lang="en-CA" sz="3204" dirty="0">
              <a:solidFill>
                <a:srgbClr val="000000"/>
              </a:solidFill>
            </a:endParaRPr>
          </a:p>
        </p:txBody>
      </p:sp>
      <p:pic>
        <p:nvPicPr>
          <p:cNvPr id="4" name="Picture 3"/>
          <p:cNvPicPr>
            <a:picLocks noChangeAspect="1"/>
          </p:cNvPicPr>
          <p:nvPr/>
        </p:nvPicPr>
        <p:blipFill>
          <a:blip r:embed="rId2"/>
          <a:stretch>
            <a:fillRect/>
          </a:stretch>
        </p:blipFill>
        <p:spPr>
          <a:xfrm>
            <a:off x="1547664" y="1865745"/>
            <a:ext cx="6120680" cy="410445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5" name="TextBox 2"/>
          <p:cNvSpPr txBox="1"/>
          <p:nvPr/>
        </p:nvSpPr>
        <p:spPr>
          <a:xfrm>
            <a:off x="546100" y="1397000"/>
            <a:ext cx="7734874" cy="1142557"/>
          </a:xfrm>
          <a:prstGeom prst="rect">
            <a:avLst/>
          </a:prstGeom>
          <a:noFill/>
        </p:spPr>
        <p:txBody>
          <a:bodyPr vert="horz" wrap="none" lIns="0" tIns="0" rIns="0" bIns="0" rtlCol="0">
            <a:spAutoFit/>
          </a:bodyPr>
          <a:lstStyle/>
          <a:p>
            <a:pPr>
              <a:lnSpc>
                <a:spcPts val="3000"/>
              </a:lnSpc>
            </a:pPr>
            <a:r>
              <a:rPr lang="en-CA" sz="2376" dirty="0" smtClean="0">
                <a:solidFill>
                  <a:srgbClr val="006FC0"/>
                </a:solidFill>
                <a:latin typeface="Arial Unicode MS"/>
                <a:cs typeface="Arial Unicode MS"/>
              </a:rPr>
              <a:t></a:t>
            </a:r>
            <a:r>
              <a:rPr lang="en-CA" sz="2495" dirty="0" smtClean="0">
                <a:solidFill>
                  <a:srgbClr val="000000"/>
                </a:solidFill>
                <a:latin typeface="Constantia"/>
                <a:cs typeface="Constantia"/>
              </a:rPr>
              <a:t>In this type of masonry, the stones used are of widely</a:t>
            </a:r>
            <a:r>
              <a:rPr lang="en-CA" sz="2498" dirty="0" smtClean="0">
                <a:solidFill>
                  <a:srgbClr val="000000"/>
                </a:solidFill>
                <a:latin typeface="Times New Roman"/>
              </a:rPr>
              <a:t/>
            </a:r>
            <a:br>
              <a:rPr lang="en-CA" sz="2498" dirty="0" smtClean="0">
                <a:solidFill>
                  <a:srgbClr val="000000"/>
                </a:solidFill>
                <a:latin typeface="Times New Roman"/>
              </a:rPr>
            </a:br>
            <a:r>
              <a:rPr lang="en-CA" sz="2498" dirty="0" smtClean="0">
                <a:solidFill>
                  <a:srgbClr val="000000"/>
                </a:solidFill>
                <a:latin typeface="Constantia"/>
                <a:cs typeface="Constantia"/>
              </a:rPr>
              <a:t>different sizes. This is the roughest and cheapest form of</a:t>
            </a:r>
          </a:p>
          <a:p>
            <a:pPr>
              <a:lnSpc>
                <a:spcPts val="3000"/>
              </a:lnSpc>
            </a:pPr>
            <a:endParaRPr lang="en-CA" sz="2498" dirty="0">
              <a:solidFill>
                <a:srgbClr val="000000"/>
              </a:solidFill>
            </a:endParaRPr>
          </a:p>
        </p:txBody>
      </p:sp>
      <p:sp>
        <p:nvSpPr>
          <p:cNvPr id="3" name="TextBox 3"/>
          <p:cNvSpPr txBox="1"/>
          <p:nvPr/>
        </p:nvSpPr>
        <p:spPr>
          <a:xfrm>
            <a:off x="812800" y="2171700"/>
            <a:ext cx="2075312" cy="743793"/>
          </a:xfrm>
          <a:prstGeom prst="rect">
            <a:avLst/>
          </a:prstGeom>
          <a:noFill/>
        </p:spPr>
        <p:txBody>
          <a:bodyPr vert="horz" wrap="none" lIns="0" tIns="0" rIns="0" bIns="0" rtlCol="0">
            <a:spAutoFit/>
          </a:bodyPr>
          <a:lstStyle/>
          <a:p>
            <a:pPr>
              <a:lnSpc>
                <a:spcPts val="2875"/>
              </a:lnSpc>
            </a:pPr>
            <a:r>
              <a:rPr lang="en-CA" sz="2495" dirty="0" smtClean="0">
                <a:solidFill>
                  <a:srgbClr val="000000"/>
                </a:solidFill>
                <a:latin typeface="Constantia"/>
                <a:cs typeface="Constantia"/>
              </a:rPr>
              <a:t>stone masonry.</a:t>
            </a:r>
          </a:p>
          <a:p>
            <a:pPr>
              <a:lnSpc>
                <a:spcPts val="2875"/>
              </a:lnSpc>
            </a:pPr>
            <a:endParaRPr lang="en-CA" sz="2495" dirty="0">
              <a:solidFill>
                <a:srgbClr val="000000"/>
              </a:solidFill>
            </a:endParaRPr>
          </a:p>
        </p:txBody>
      </p:sp>
      <p:sp>
        <p:nvSpPr>
          <p:cNvPr id="4" name="TextBox 4"/>
          <p:cNvSpPr txBox="1"/>
          <p:nvPr/>
        </p:nvSpPr>
        <p:spPr>
          <a:xfrm>
            <a:off x="546100" y="2616200"/>
            <a:ext cx="7844392" cy="1911870"/>
          </a:xfrm>
          <a:prstGeom prst="rect">
            <a:avLst/>
          </a:prstGeom>
          <a:noFill/>
        </p:spPr>
        <p:txBody>
          <a:bodyPr vert="horz" wrap="none" lIns="0" tIns="0" rIns="0" bIns="0" rtlCol="0">
            <a:spAutoFit/>
          </a:bodyPr>
          <a:lstStyle/>
          <a:p>
            <a:pPr>
              <a:lnSpc>
                <a:spcPts val="3000"/>
              </a:lnSpc>
            </a:pPr>
            <a:r>
              <a:rPr lang="en-CA" sz="2376" dirty="0" smtClean="0">
                <a:solidFill>
                  <a:srgbClr val="006FC0"/>
                </a:solidFill>
                <a:latin typeface="Arial Unicode MS"/>
                <a:cs typeface="Arial Unicode MS"/>
              </a:rPr>
              <a:t></a:t>
            </a:r>
            <a:r>
              <a:rPr lang="en-CA" sz="2495" dirty="0" smtClean="0">
                <a:solidFill>
                  <a:srgbClr val="000000"/>
                </a:solidFill>
                <a:latin typeface="Constantia"/>
                <a:cs typeface="Constantia"/>
              </a:rPr>
              <a:t>In un-coursed random rubble masonry, the courses are</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not maintained regularly. The larger stones are laid first</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and the spaces between them are then filled up by means</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of spalls or sneaks.</a:t>
            </a:r>
          </a:p>
          <a:p>
            <a:pPr>
              <a:lnSpc>
                <a:spcPts val="3000"/>
              </a:lnSpc>
            </a:pPr>
            <a:endParaRPr lang="en-CA" sz="2495"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1879600" y="1028700"/>
            <a:ext cx="5356210"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3.RANDOM RUBBLE MASONRY.</a:t>
            </a:r>
          </a:p>
          <a:p>
            <a:pPr>
              <a:lnSpc>
                <a:spcPts val="3680"/>
              </a:lnSpc>
            </a:pPr>
            <a:endParaRPr lang="en-CA" sz="3204" dirty="0">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546100" y="1549400"/>
            <a:ext cx="7827014" cy="1527149"/>
          </a:xfrm>
          <a:prstGeom prst="rect">
            <a:avLst/>
          </a:prstGeom>
          <a:noFill/>
        </p:spPr>
        <p:txBody>
          <a:bodyPr vert="horz" wrap="none" lIns="0" tIns="0" rIns="0" bIns="0" rtlCol="0">
            <a:spAutoFit/>
          </a:bodyPr>
          <a:lstStyle/>
          <a:p>
            <a:pPr>
              <a:lnSpc>
                <a:spcPts val="3000"/>
              </a:lnSpc>
            </a:pPr>
            <a:r>
              <a:rPr lang="en-CA" sz="2282" dirty="0" smtClean="0">
                <a:solidFill>
                  <a:srgbClr val="006FC0"/>
                </a:solidFill>
                <a:latin typeface="Arial Unicode MS"/>
                <a:cs typeface="Arial Unicode MS"/>
              </a:rPr>
              <a:t></a:t>
            </a:r>
            <a:r>
              <a:rPr lang="en-CA" sz="2498" dirty="0" smtClean="0">
                <a:solidFill>
                  <a:srgbClr val="000000"/>
                </a:solidFill>
                <a:latin typeface="Constantia"/>
                <a:cs typeface="Constantia"/>
              </a:rPr>
              <a:t> In this type of masonry stones having straight bed and</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sides  are  used.  The  stones  are  usually  squared  and</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brought to hammer dressed or straight cut finish.</a:t>
            </a:r>
          </a:p>
          <a:p>
            <a:pPr>
              <a:lnSpc>
                <a:spcPts val="3000"/>
              </a:lnSpc>
            </a:pPr>
            <a:endParaRPr lang="en-CA" sz="2495" dirty="0">
              <a:solidFill>
                <a:srgbClr val="000000"/>
              </a:solidFill>
            </a:endParaRPr>
          </a:p>
        </p:txBody>
      </p:sp>
      <p:sp>
        <p:nvSpPr>
          <p:cNvPr id="3" name="TextBox 3"/>
          <p:cNvSpPr txBox="1"/>
          <p:nvPr/>
        </p:nvSpPr>
        <p:spPr>
          <a:xfrm>
            <a:off x="546100" y="2768600"/>
            <a:ext cx="8597900" cy="876300"/>
          </a:xfrm>
          <a:prstGeom prst="rect">
            <a:avLst/>
          </a:prstGeom>
          <a:noFill/>
        </p:spPr>
        <p:txBody>
          <a:bodyPr vert="horz" wrap="none" lIns="0" tIns="0" rIns="0" bIns="0" rtlCol="0">
            <a:spAutoFit/>
          </a:bodyPr>
          <a:lstStyle/>
          <a:p>
            <a:pPr>
              <a:lnSpc>
                <a:spcPts val="3000"/>
              </a:lnSpc>
            </a:pPr>
            <a:r>
              <a:rPr lang="en-CA" sz="2376" smtClean="0">
                <a:solidFill>
                  <a:srgbClr val="006FC0"/>
                </a:solidFill>
                <a:latin typeface="Arial Unicode MS"/>
                <a:cs typeface="Arial Unicode MS"/>
              </a:rPr>
              <a:t></a:t>
            </a:r>
            <a:r>
              <a:rPr lang="en-CA" sz="2495" smtClean="0">
                <a:solidFill>
                  <a:srgbClr val="000000"/>
                </a:solidFill>
                <a:latin typeface="Constantia"/>
                <a:cs typeface="Constantia"/>
              </a:rPr>
              <a:t> In the coursed square rubble masonary, the work is</a:t>
            </a:r>
            <a:r>
              <a:rPr lang="en-CA" sz="2495" smtClean="0">
                <a:solidFill>
                  <a:srgbClr val="000000"/>
                </a:solidFill>
                <a:latin typeface="Times New Roman"/>
              </a:rPr>
              <a:t/>
            </a:r>
            <a:br>
              <a:rPr lang="en-CA" sz="2495" smtClean="0">
                <a:solidFill>
                  <a:srgbClr val="000000"/>
                </a:solidFill>
                <a:latin typeface="Times New Roman"/>
              </a:rPr>
            </a:br>
            <a:r>
              <a:rPr lang="en-CA" sz="2498" smtClean="0">
                <a:solidFill>
                  <a:srgbClr val="000000"/>
                </a:solidFill>
                <a:latin typeface="Constantia"/>
                <a:cs typeface="Constantia"/>
              </a:rPr>
              <a:t>carried out in courses of varying depth</a:t>
            </a:r>
            <a:r>
              <a:rPr lang="en-CA" sz="2402" smtClean="0">
                <a:solidFill>
                  <a:srgbClr val="000000"/>
                </a:solidFill>
                <a:latin typeface="Constantia"/>
                <a:cs typeface="Constantia"/>
              </a:rPr>
              <a:t>.</a:t>
            </a:r>
          </a:p>
          <a:p>
            <a:pPr>
              <a:lnSpc>
                <a:spcPts val="3000"/>
              </a:lnSpc>
            </a:pPr>
            <a:endParaRPr lang="en-CA" sz="2495">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1" name="TextBox 2"/>
          <p:cNvSpPr txBox="1"/>
          <p:nvPr/>
        </p:nvSpPr>
        <p:spPr>
          <a:xfrm>
            <a:off x="3403600" y="762000"/>
            <a:ext cx="2079993" cy="1308050"/>
          </a:xfrm>
          <a:prstGeom prst="rect">
            <a:avLst/>
          </a:prstGeom>
          <a:noFill/>
        </p:spPr>
        <p:txBody>
          <a:bodyPr vert="horz" wrap="none" lIns="0" tIns="0" rIns="0" bIns="0" rtlCol="0">
            <a:spAutoFit/>
          </a:bodyPr>
          <a:lstStyle/>
          <a:p>
            <a:pPr>
              <a:lnSpc>
                <a:spcPts val="5060"/>
              </a:lnSpc>
            </a:pPr>
            <a:r>
              <a:rPr lang="en-CA" sz="4414" b="1" dirty="0" smtClean="0">
                <a:solidFill>
                  <a:srgbClr val="04607A"/>
                </a:solidFill>
                <a:latin typeface="Calibri Bold"/>
                <a:cs typeface="Calibri Bold"/>
              </a:rPr>
              <a:t>Masonry</a:t>
            </a:r>
          </a:p>
          <a:p>
            <a:pPr>
              <a:lnSpc>
                <a:spcPts val="5060"/>
              </a:lnSpc>
            </a:pPr>
            <a:endParaRPr lang="en-CA" sz="4404" dirty="0">
              <a:solidFill>
                <a:srgbClr val="000000"/>
              </a:solidFill>
            </a:endParaRPr>
          </a:p>
        </p:txBody>
      </p:sp>
      <p:sp>
        <p:nvSpPr>
          <p:cNvPr id="3" name="TextBox 3"/>
          <p:cNvSpPr txBox="1"/>
          <p:nvPr/>
        </p:nvSpPr>
        <p:spPr>
          <a:xfrm>
            <a:off x="469900" y="1549400"/>
            <a:ext cx="7766100" cy="1077218"/>
          </a:xfrm>
          <a:prstGeom prst="rect">
            <a:avLst/>
          </a:prstGeom>
          <a:noFill/>
        </p:spPr>
        <p:txBody>
          <a:bodyPr vert="horz" wrap="none" lIns="0" tIns="0" rIns="0" bIns="0" rtlCol="0">
            <a:spAutoFit/>
          </a:bodyPr>
          <a:lstStyle/>
          <a:p>
            <a:pPr>
              <a:lnSpc>
                <a:spcPts val="2800"/>
              </a:lnSpc>
            </a:pPr>
            <a:r>
              <a:rPr lang="en-CA" sz="2279" dirty="0" smtClean="0">
                <a:solidFill>
                  <a:srgbClr val="0AD0D9"/>
                </a:solidFill>
                <a:latin typeface="Arial Unicode MS"/>
                <a:cs typeface="Arial Unicode MS"/>
              </a:rPr>
              <a:t></a:t>
            </a:r>
            <a:r>
              <a:rPr lang="en-CA" sz="2400" dirty="0" smtClean="0">
                <a:solidFill>
                  <a:srgbClr val="000000"/>
                </a:solidFill>
                <a:latin typeface="Constantia"/>
                <a:cs typeface="Constantia"/>
              </a:rPr>
              <a:t> Masonry may be defined as the construction of  building</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units bonded together with mortar.</a:t>
            </a:r>
          </a:p>
          <a:p>
            <a:pPr>
              <a:lnSpc>
                <a:spcPts val="2800"/>
              </a:lnSpc>
            </a:pPr>
            <a:endParaRPr lang="en-CA" sz="2400" dirty="0">
              <a:solidFill>
                <a:srgbClr val="000000"/>
              </a:solidFill>
            </a:endParaRPr>
          </a:p>
        </p:txBody>
      </p:sp>
      <p:sp>
        <p:nvSpPr>
          <p:cNvPr id="4" name="TextBox 4"/>
          <p:cNvSpPr txBox="1"/>
          <p:nvPr/>
        </p:nvSpPr>
        <p:spPr>
          <a:xfrm>
            <a:off x="469900" y="2349500"/>
            <a:ext cx="8674100" cy="838200"/>
          </a:xfrm>
          <a:prstGeom prst="rect">
            <a:avLst/>
          </a:prstGeom>
          <a:noFill/>
        </p:spPr>
        <p:txBody>
          <a:bodyPr vert="horz" wrap="none" lIns="0" tIns="0" rIns="0" bIns="0" rtlCol="0">
            <a:spAutoFit/>
          </a:bodyPr>
          <a:lstStyle/>
          <a:p>
            <a:pPr>
              <a:lnSpc>
                <a:spcPts val="2900"/>
              </a:lnSpc>
            </a:pPr>
            <a:r>
              <a:rPr lang="en-CA" sz="2279" dirty="0" smtClean="0">
                <a:solidFill>
                  <a:srgbClr val="0AD0D9"/>
                </a:solidFill>
                <a:latin typeface="Arial Unicode MS"/>
                <a:cs typeface="Arial Unicode MS"/>
              </a:rPr>
              <a:t></a:t>
            </a:r>
            <a:r>
              <a:rPr lang="en-CA" sz="2400" dirty="0" smtClean="0">
                <a:solidFill>
                  <a:srgbClr val="000000"/>
                </a:solidFill>
                <a:latin typeface="Constantia"/>
                <a:cs typeface="Constantia"/>
              </a:rPr>
              <a:t> The  building  units  may  be  stones,  bricks,  or precast</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concrete blocks.</a:t>
            </a:r>
          </a:p>
          <a:p>
            <a:pPr>
              <a:lnSpc>
                <a:spcPts val="2900"/>
              </a:lnSpc>
            </a:pPr>
            <a:endParaRPr lang="en-CA" sz="2400" dirty="0">
              <a:solidFill>
                <a:srgbClr val="000000"/>
              </a:solidFill>
            </a:endParaRPr>
          </a:p>
        </p:txBody>
      </p:sp>
      <p:sp>
        <p:nvSpPr>
          <p:cNvPr id="5" name="TextBox 5"/>
          <p:cNvSpPr txBox="1"/>
          <p:nvPr/>
        </p:nvSpPr>
        <p:spPr>
          <a:xfrm>
            <a:off x="469900" y="3149600"/>
            <a:ext cx="7674537" cy="1115690"/>
          </a:xfrm>
          <a:prstGeom prst="rect">
            <a:avLst/>
          </a:prstGeom>
          <a:noFill/>
        </p:spPr>
        <p:txBody>
          <a:bodyPr vert="horz" wrap="none" lIns="0" tIns="0" rIns="0" bIns="0" rtlCol="0">
            <a:spAutoFit/>
          </a:bodyPr>
          <a:lstStyle/>
          <a:p>
            <a:pPr>
              <a:lnSpc>
                <a:spcPts val="2900"/>
              </a:lnSpc>
            </a:pPr>
            <a:r>
              <a:rPr lang="en-CA" sz="2282" dirty="0" smtClean="0">
                <a:solidFill>
                  <a:srgbClr val="0AD0D9"/>
                </a:solidFill>
                <a:latin typeface="Arial Unicode MS"/>
                <a:cs typeface="Arial Unicode MS"/>
              </a:rPr>
              <a:t></a:t>
            </a:r>
            <a:r>
              <a:rPr lang="en-CA" sz="2402" dirty="0" smtClean="0">
                <a:solidFill>
                  <a:srgbClr val="000000"/>
                </a:solidFill>
                <a:latin typeface="Constantia"/>
                <a:cs typeface="Constantia"/>
              </a:rPr>
              <a:t> Depending  upon  the  types  of  buildings  units  used,</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MASONRY can be classified into the following categories :</a:t>
            </a:r>
          </a:p>
          <a:p>
            <a:pPr>
              <a:lnSpc>
                <a:spcPts val="2900"/>
              </a:lnSpc>
            </a:pPr>
            <a:endParaRPr lang="en-CA" sz="2400" dirty="0">
              <a:solidFill>
                <a:srgbClr val="000000"/>
              </a:solidFill>
            </a:endParaRPr>
          </a:p>
        </p:txBody>
      </p:sp>
      <p:sp>
        <p:nvSpPr>
          <p:cNvPr id="6" name="TextBox 6"/>
          <p:cNvSpPr txBox="1"/>
          <p:nvPr/>
        </p:nvSpPr>
        <p:spPr>
          <a:xfrm>
            <a:off x="838200" y="3975100"/>
            <a:ext cx="2624886" cy="718145"/>
          </a:xfrm>
          <a:prstGeom prst="rect">
            <a:avLst/>
          </a:prstGeom>
          <a:noFill/>
        </p:spPr>
        <p:txBody>
          <a:bodyPr vert="horz" wrap="none" lIns="0" tIns="0" rIns="0" bIns="0" rtlCol="0">
            <a:spAutoFit/>
          </a:bodyPr>
          <a:lstStyle/>
          <a:p>
            <a:pPr>
              <a:lnSpc>
                <a:spcPts val="2760"/>
              </a:lnSpc>
            </a:pPr>
            <a:r>
              <a:rPr lang="en-CA" sz="2049" b="1" dirty="0" smtClean="0">
                <a:solidFill>
                  <a:srgbClr val="0E6EC5"/>
                </a:solidFill>
                <a:latin typeface="Constantia Bold"/>
                <a:cs typeface="Constantia Bold"/>
              </a:rPr>
              <a:t>A.</a:t>
            </a:r>
            <a:r>
              <a:rPr lang="en-CA" sz="2410" b="1" dirty="0" smtClean="0">
                <a:solidFill>
                  <a:srgbClr val="000000"/>
                </a:solidFill>
                <a:latin typeface="Constantia Bold"/>
                <a:cs typeface="Constantia Bold"/>
              </a:rPr>
              <a:t>  Stone masonry.</a:t>
            </a:r>
          </a:p>
          <a:p>
            <a:pPr>
              <a:lnSpc>
                <a:spcPts val="2760"/>
              </a:lnSpc>
            </a:pPr>
            <a:endParaRPr lang="en-CA" sz="2362" dirty="0">
              <a:solidFill>
                <a:srgbClr val="000000"/>
              </a:solidFill>
            </a:endParaRPr>
          </a:p>
        </p:txBody>
      </p:sp>
      <p:sp>
        <p:nvSpPr>
          <p:cNvPr id="7" name="TextBox 7"/>
          <p:cNvSpPr txBox="1"/>
          <p:nvPr/>
        </p:nvSpPr>
        <p:spPr>
          <a:xfrm>
            <a:off x="838200" y="4406900"/>
            <a:ext cx="2846420" cy="718145"/>
          </a:xfrm>
          <a:prstGeom prst="rect">
            <a:avLst/>
          </a:prstGeom>
          <a:noFill/>
        </p:spPr>
        <p:txBody>
          <a:bodyPr vert="horz" wrap="none" lIns="0" tIns="0" rIns="0" bIns="0" rtlCol="0">
            <a:spAutoFit/>
          </a:bodyPr>
          <a:lstStyle/>
          <a:p>
            <a:pPr>
              <a:lnSpc>
                <a:spcPts val="2760"/>
              </a:lnSpc>
            </a:pPr>
            <a:r>
              <a:rPr lang="en-CA" sz="2049" b="1" dirty="0" smtClean="0">
                <a:solidFill>
                  <a:srgbClr val="0E6EC5"/>
                </a:solidFill>
                <a:latin typeface="Constantia Bold"/>
                <a:cs typeface="Constantia Bold"/>
              </a:rPr>
              <a:t>B.</a:t>
            </a:r>
            <a:r>
              <a:rPr lang="en-CA" sz="2410" b="1" dirty="0" smtClean="0">
                <a:solidFill>
                  <a:srgbClr val="000000"/>
                </a:solidFill>
                <a:latin typeface="Constantia Bold"/>
                <a:cs typeface="Constantia Bold"/>
              </a:rPr>
              <a:t>  Brick MASONRY.</a:t>
            </a:r>
          </a:p>
          <a:p>
            <a:pPr>
              <a:lnSpc>
                <a:spcPts val="2760"/>
              </a:lnSpc>
            </a:pPr>
            <a:endParaRPr lang="en-CA" sz="2362" dirty="0">
              <a:solidFill>
                <a:srgbClr val="000000"/>
              </a:solidFill>
            </a:endParaRPr>
          </a:p>
        </p:txBody>
      </p:sp>
      <p:sp>
        <p:nvSpPr>
          <p:cNvPr id="8" name="TextBox 8"/>
          <p:cNvSpPr txBox="1"/>
          <p:nvPr/>
        </p:nvSpPr>
        <p:spPr>
          <a:xfrm>
            <a:off x="838200" y="4851400"/>
            <a:ext cx="3642985" cy="718145"/>
          </a:xfrm>
          <a:prstGeom prst="rect">
            <a:avLst/>
          </a:prstGeom>
          <a:noFill/>
        </p:spPr>
        <p:txBody>
          <a:bodyPr vert="horz" wrap="none" lIns="0" tIns="0" rIns="0" bIns="0" rtlCol="0">
            <a:spAutoFit/>
          </a:bodyPr>
          <a:lstStyle/>
          <a:p>
            <a:pPr>
              <a:lnSpc>
                <a:spcPts val="2760"/>
              </a:lnSpc>
            </a:pPr>
            <a:r>
              <a:rPr lang="en-CA" sz="2049" b="1" dirty="0" smtClean="0">
                <a:solidFill>
                  <a:srgbClr val="0E6EC5"/>
                </a:solidFill>
                <a:latin typeface="Constantia Bold"/>
                <a:cs typeface="Constantia Bold"/>
              </a:rPr>
              <a:t>C.</a:t>
            </a:r>
            <a:r>
              <a:rPr lang="en-CA" sz="2410" b="1" dirty="0" smtClean="0">
                <a:solidFill>
                  <a:srgbClr val="000000"/>
                </a:solidFill>
                <a:latin typeface="Constantia Bold"/>
                <a:cs typeface="Constantia Bold"/>
              </a:rPr>
              <a:t>  Composite MASONRY.</a:t>
            </a:r>
          </a:p>
          <a:p>
            <a:pPr>
              <a:lnSpc>
                <a:spcPts val="2760"/>
              </a:lnSpc>
            </a:pPr>
            <a:endParaRPr lang="en-CA" sz="2368" dirty="0">
              <a:solidFill>
                <a:srgbClr val="000000"/>
              </a:solidFill>
            </a:endParaRPr>
          </a:p>
        </p:txBody>
      </p:sp>
      <p:sp>
        <p:nvSpPr>
          <p:cNvPr id="9" name="TextBox 9"/>
          <p:cNvSpPr txBox="1"/>
          <p:nvPr/>
        </p:nvSpPr>
        <p:spPr>
          <a:xfrm>
            <a:off x="838200" y="5295900"/>
            <a:ext cx="8305800" cy="457200"/>
          </a:xfrm>
          <a:prstGeom prst="rect">
            <a:avLst/>
          </a:prstGeom>
          <a:noFill/>
        </p:spPr>
        <p:txBody>
          <a:bodyPr vert="horz" wrap="none" lIns="0" tIns="0" rIns="0" bIns="0" rtlCol="0">
            <a:spAutoFit/>
          </a:bodyPr>
          <a:lstStyle/>
          <a:p>
            <a:pPr>
              <a:lnSpc>
                <a:spcPts val="2760"/>
              </a:lnSpc>
            </a:pPr>
            <a:r>
              <a:rPr lang="en-CA" sz="2049" b="1" smtClean="0">
                <a:solidFill>
                  <a:srgbClr val="0E6EC5"/>
                </a:solidFill>
                <a:latin typeface="Constantia Bold"/>
                <a:cs typeface="Constantia Bold"/>
              </a:rPr>
              <a:t>D.</a:t>
            </a:r>
            <a:r>
              <a:rPr lang="en-CA" sz="2410" b="1" smtClean="0">
                <a:solidFill>
                  <a:srgbClr val="000000"/>
                </a:solidFill>
                <a:latin typeface="Constantia Bold"/>
                <a:cs typeface="Constantia Bold"/>
              </a:rPr>
              <a:t>  Cavity walls.</a:t>
            </a:r>
          </a:p>
          <a:p>
            <a:pPr>
              <a:lnSpc>
                <a:spcPts val="2760"/>
              </a:lnSpc>
            </a:pPr>
            <a:endParaRPr lang="en-CA" sz="2357">
              <a:solidFill>
                <a:srgbClr val="000000"/>
              </a:solidFill>
            </a:endParaRPr>
          </a:p>
        </p:txBody>
      </p:sp>
      <p:sp>
        <p:nvSpPr>
          <p:cNvPr id="10" name="TextBox 10"/>
          <p:cNvSpPr txBox="1"/>
          <p:nvPr/>
        </p:nvSpPr>
        <p:spPr>
          <a:xfrm>
            <a:off x="838200" y="5727700"/>
            <a:ext cx="8305800" cy="457200"/>
          </a:xfrm>
          <a:prstGeom prst="rect">
            <a:avLst/>
          </a:prstGeom>
          <a:noFill/>
        </p:spPr>
        <p:txBody>
          <a:bodyPr vert="horz" wrap="none" lIns="0" tIns="0" rIns="0" bIns="0" rtlCol="0">
            <a:spAutoFit/>
          </a:bodyPr>
          <a:lstStyle/>
          <a:p>
            <a:pPr>
              <a:lnSpc>
                <a:spcPts val="2760"/>
              </a:lnSpc>
            </a:pPr>
            <a:r>
              <a:rPr lang="en-CA" sz="2049" b="1" smtClean="0">
                <a:solidFill>
                  <a:srgbClr val="0E6EC5"/>
                </a:solidFill>
                <a:latin typeface="Constantia Bold"/>
                <a:cs typeface="Constantia Bold"/>
              </a:rPr>
              <a:t>E.</a:t>
            </a:r>
            <a:r>
              <a:rPr lang="en-CA" sz="2410" b="1" smtClean="0">
                <a:solidFill>
                  <a:srgbClr val="000000"/>
                </a:solidFill>
                <a:latin typeface="Constantia Bold"/>
                <a:cs typeface="Constantia Bold"/>
              </a:rPr>
              <a:t>   Lintel &amp; Arches.</a:t>
            </a:r>
          </a:p>
          <a:p>
            <a:pPr>
              <a:lnSpc>
                <a:spcPts val="2760"/>
              </a:lnSpc>
            </a:pPr>
            <a:endParaRPr lang="en-CA" sz="2365">
              <a:solidFill>
                <a:srgbClr val="000000"/>
              </a:solidFill>
            </a:endParaRPr>
          </a:p>
        </p:txBody>
      </p:sp>
    </p:spTree>
    <p:extLst>
      <p:ext uri="{BB962C8B-B14F-4D97-AF65-F5344CB8AC3E}">
        <p14:creationId xmlns:p14="http://schemas.microsoft.com/office/powerpoint/2010/main" val="2303723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1" name="TextBox 2"/>
          <p:cNvSpPr txBox="1"/>
          <p:nvPr/>
        </p:nvSpPr>
        <p:spPr>
          <a:xfrm>
            <a:off x="1625600" y="1041400"/>
            <a:ext cx="5712461"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4.POLYGONAL RUBBLE MASONRY</a:t>
            </a:r>
          </a:p>
          <a:p>
            <a:pPr>
              <a:lnSpc>
                <a:spcPts val="3680"/>
              </a:lnSpc>
            </a:pPr>
            <a:endParaRPr lang="en-CA" sz="3204" dirty="0">
              <a:solidFill>
                <a:srgbClr val="000000"/>
              </a:solidFill>
            </a:endParaRPr>
          </a:p>
        </p:txBody>
      </p:sp>
      <p:sp>
        <p:nvSpPr>
          <p:cNvPr id="3" name="TextBox 3"/>
          <p:cNvSpPr txBox="1"/>
          <p:nvPr/>
        </p:nvSpPr>
        <p:spPr>
          <a:xfrm>
            <a:off x="546100" y="2057400"/>
            <a:ext cx="8597900" cy="457200"/>
          </a:xfrm>
          <a:prstGeom prst="rect">
            <a:avLst/>
          </a:prstGeom>
          <a:noFill/>
        </p:spPr>
        <p:txBody>
          <a:bodyPr vert="horz" wrap="none" lIns="0" tIns="0" rIns="0" bIns="0" rtlCol="0">
            <a:spAutoFit/>
          </a:bodyPr>
          <a:lstStyle/>
          <a:p>
            <a:pPr>
              <a:lnSpc>
                <a:spcPts val="276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In  this  type  of</a:t>
            </a:r>
          </a:p>
          <a:p>
            <a:pPr>
              <a:lnSpc>
                <a:spcPts val="2760"/>
              </a:lnSpc>
            </a:pPr>
            <a:endParaRPr lang="en-CA" sz="2400">
              <a:solidFill>
                <a:srgbClr val="000000"/>
              </a:solidFill>
            </a:endParaRPr>
          </a:p>
        </p:txBody>
      </p:sp>
      <p:sp>
        <p:nvSpPr>
          <p:cNvPr id="4" name="TextBox 4"/>
          <p:cNvSpPr txBox="1"/>
          <p:nvPr/>
        </p:nvSpPr>
        <p:spPr>
          <a:xfrm>
            <a:off x="546100" y="2425700"/>
            <a:ext cx="2885983" cy="718145"/>
          </a:xfrm>
          <a:prstGeom prst="rect">
            <a:avLst/>
          </a:prstGeom>
          <a:noFill/>
        </p:spPr>
        <p:txBody>
          <a:bodyPr vert="horz" wrap="none" lIns="0" tIns="0" rIns="0" bIns="0" rtlCol="0">
            <a:spAutoFit/>
          </a:bodyPr>
          <a:lstStyle/>
          <a:p>
            <a:pPr>
              <a:lnSpc>
                <a:spcPts val="2760"/>
              </a:lnSpc>
            </a:pPr>
            <a:r>
              <a:rPr lang="en-CA" sz="2400" dirty="0" smtClean="0">
                <a:solidFill>
                  <a:srgbClr val="000000"/>
                </a:solidFill>
                <a:latin typeface="Constantia"/>
                <a:cs typeface="Constantia"/>
              </a:rPr>
              <a:t>rubble masonry,    the</a:t>
            </a:r>
          </a:p>
          <a:p>
            <a:pPr>
              <a:lnSpc>
                <a:spcPts val="2760"/>
              </a:lnSpc>
            </a:pPr>
            <a:endParaRPr lang="en-CA" sz="2400" dirty="0">
              <a:solidFill>
                <a:srgbClr val="000000"/>
              </a:solidFill>
            </a:endParaRPr>
          </a:p>
        </p:txBody>
      </p:sp>
      <p:sp>
        <p:nvSpPr>
          <p:cNvPr id="5" name="TextBox 5"/>
          <p:cNvSpPr txBox="1"/>
          <p:nvPr/>
        </p:nvSpPr>
        <p:spPr>
          <a:xfrm>
            <a:off x="546100" y="2781300"/>
            <a:ext cx="1460500" cy="3429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stones are</a:t>
            </a:r>
          </a:p>
          <a:p>
            <a:pPr>
              <a:lnSpc>
                <a:spcPts val="2760"/>
              </a:lnSpc>
            </a:pPr>
            <a:endParaRPr lang="en-CA" sz="2400" smtClean="0">
              <a:solidFill>
                <a:srgbClr val="000000"/>
              </a:solidFill>
              <a:latin typeface="Constantia"/>
              <a:cs typeface="Constantia"/>
            </a:endParaRPr>
          </a:p>
        </p:txBody>
      </p:sp>
      <p:sp>
        <p:nvSpPr>
          <p:cNvPr id="6" name="TextBox 6"/>
          <p:cNvSpPr txBox="1"/>
          <p:nvPr/>
        </p:nvSpPr>
        <p:spPr>
          <a:xfrm>
            <a:off x="2374900" y="2781300"/>
            <a:ext cx="1270000" cy="3429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hammer</a:t>
            </a:r>
          </a:p>
          <a:p>
            <a:pPr>
              <a:lnSpc>
                <a:spcPts val="2760"/>
              </a:lnSpc>
            </a:pPr>
            <a:endParaRPr lang="en-CA" sz="2400" smtClean="0">
              <a:solidFill>
                <a:srgbClr val="000000"/>
              </a:solidFill>
              <a:latin typeface="Constantia"/>
              <a:cs typeface="Constantia"/>
            </a:endParaRPr>
          </a:p>
        </p:txBody>
      </p:sp>
      <p:sp>
        <p:nvSpPr>
          <p:cNvPr id="7" name="TextBox 7"/>
          <p:cNvSpPr txBox="1"/>
          <p:nvPr/>
        </p:nvSpPr>
        <p:spPr>
          <a:xfrm>
            <a:off x="546100" y="3162300"/>
            <a:ext cx="85979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dressed.   The   stones</a:t>
            </a:r>
          </a:p>
          <a:p>
            <a:pPr>
              <a:lnSpc>
                <a:spcPts val="2760"/>
              </a:lnSpc>
            </a:pPr>
            <a:endParaRPr lang="en-CA" sz="2402">
              <a:solidFill>
                <a:srgbClr val="000000"/>
              </a:solidFill>
            </a:endParaRPr>
          </a:p>
        </p:txBody>
      </p:sp>
      <p:sp>
        <p:nvSpPr>
          <p:cNvPr id="8" name="TextBox 8"/>
          <p:cNvSpPr txBox="1"/>
          <p:nvPr/>
        </p:nvSpPr>
        <p:spPr>
          <a:xfrm>
            <a:off x="546100" y="3505200"/>
            <a:ext cx="85979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used for face work are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dressed in an irregular</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polygonal  shape.  Thus</a:t>
            </a:r>
          </a:p>
          <a:p>
            <a:pPr>
              <a:lnSpc>
                <a:spcPts val="2900"/>
              </a:lnSpc>
            </a:pPr>
            <a:endParaRPr lang="en-CA" sz="2400">
              <a:solidFill>
                <a:srgbClr val="000000"/>
              </a:solidFill>
            </a:endParaRPr>
          </a:p>
        </p:txBody>
      </p:sp>
      <p:sp>
        <p:nvSpPr>
          <p:cNvPr id="9" name="TextBox 9"/>
          <p:cNvSpPr txBox="1"/>
          <p:nvPr/>
        </p:nvSpPr>
        <p:spPr>
          <a:xfrm>
            <a:off x="546100" y="4622800"/>
            <a:ext cx="85979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the face joints are seen</a:t>
            </a:r>
          </a:p>
          <a:p>
            <a:pPr>
              <a:lnSpc>
                <a:spcPts val="2760"/>
              </a:lnSpc>
            </a:pPr>
            <a:endParaRPr lang="en-CA" sz="2402">
              <a:solidFill>
                <a:srgbClr val="000000"/>
              </a:solidFill>
            </a:endParaRPr>
          </a:p>
        </p:txBody>
      </p:sp>
      <p:sp>
        <p:nvSpPr>
          <p:cNvPr id="10" name="TextBox 10"/>
          <p:cNvSpPr txBox="1"/>
          <p:nvPr/>
        </p:nvSpPr>
        <p:spPr>
          <a:xfrm>
            <a:off x="546100" y="4965700"/>
            <a:ext cx="85979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running in an irregular</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fashion in all directions.</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2184400" y="1041400"/>
            <a:ext cx="4588179"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5.FLINT RUBBLE MASONRY</a:t>
            </a:r>
          </a:p>
          <a:p>
            <a:pPr>
              <a:lnSpc>
                <a:spcPts val="3680"/>
              </a:lnSpc>
            </a:pPr>
            <a:endParaRPr lang="en-CA" sz="3204" dirty="0">
              <a:solidFill>
                <a:srgbClr val="000000"/>
              </a:solidFill>
            </a:endParaRPr>
          </a:p>
        </p:txBody>
      </p:sp>
      <p:sp>
        <p:nvSpPr>
          <p:cNvPr id="3" name="TextBox 3"/>
          <p:cNvSpPr txBox="1"/>
          <p:nvPr/>
        </p:nvSpPr>
        <p:spPr>
          <a:xfrm>
            <a:off x="622300" y="2095500"/>
            <a:ext cx="85217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Arial Unicode MS"/>
                <a:cs typeface="Arial Unicode MS"/>
              </a:rPr>
              <a:t></a:t>
            </a:r>
            <a:r>
              <a:rPr lang="en-CA" sz="2279" smtClean="0">
                <a:solidFill>
                  <a:srgbClr val="000000"/>
                </a:solidFill>
                <a:latin typeface="Constantia"/>
                <a:cs typeface="Constantia"/>
              </a:rPr>
              <a:t>    In  this  type  of</a:t>
            </a:r>
          </a:p>
          <a:p>
            <a:pPr>
              <a:lnSpc>
                <a:spcPts val="2760"/>
              </a:lnSpc>
            </a:pPr>
            <a:endParaRPr lang="en-CA" sz="2400">
              <a:solidFill>
                <a:srgbClr val="000000"/>
              </a:solidFill>
            </a:endParaRPr>
          </a:p>
        </p:txBody>
      </p:sp>
      <p:sp>
        <p:nvSpPr>
          <p:cNvPr id="4" name="TextBox 4"/>
          <p:cNvSpPr txBox="1"/>
          <p:nvPr/>
        </p:nvSpPr>
        <p:spPr>
          <a:xfrm>
            <a:off x="622300" y="2463800"/>
            <a:ext cx="2952347" cy="718145"/>
          </a:xfrm>
          <a:prstGeom prst="rect">
            <a:avLst/>
          </a:prstGeom>
          <a:noFill/>
        </p:spPr>
        <p:txBody>
          <a:bodyPr vert="horz" wrap="none" lIns="0" tIns="0" rIns="0" bIns="0" rtlCol="0">
            <a:spAutoFit/>
          </a:bodyPr>
          <a:lstStyle/>
          <a:p>
            <a:pPr>
              <a:lnSpc>
                <a:spcPts val="2760"/>
              </a:lnSpc>
            </a:pPr>
            <a:r>
              <a:rPr lang="en-CA" sz="2279" dirty="0" smtClean="0">
                <a:solidFill>
                  <a:srgbClr val="000000"/>
                </a:solidFill>
                <a:latin typeface="Constantia"/>
                <a:cs typeface="Constantia"/>
              </a:rPr>
              <a:t>masonry stone used are</a:t>
            </a:r>
          </a:p>
          <a:p>
            <a:pPr>
              <a:lnSpc>
                <a:spcPts val="2760"/>
              </a:lnSpc>
            </a:pPr>
            <a:endParaRPr lang="en-CA" sz="2400" dirty="0">
              <a:solidFill>
                <a:srgbClr val="000000"/>
              </a:solidFill>
            </a:endParaRPr>
          </a:p>
        </p:txBody>
      </p:sp>
      <p:sp>
        <p:nvSpPr>
          <p:cNvPr id="5" name="TextBox 5"/>
          <p:cNvSpPr txBox="1"/>
          <p:nvPr/>
        </p:nvSpPr>
        <p:spPr>
          <a:xfrm>
            <a:off x="622300" y="2819400"/>
            <a:ext cx="8521700" cy="457200"/>
          </a:xfrm>
          <a:prstGeom prst="rect">
            <a:avLst/>
          </a:prstGeom>
          <a:noFill/>
        </p:spPr>
        <p:txBody>
          <a:bodyPr vert="horz" wrap="none" lIns="0" tIns="0" rIns="0" bIns="0" rtlCol="0">
            <a:spAutoFit/>
          </a:bodyPr>
          <a:lstStyle/>
          <a:p>
            <a:pPr>
              <a:lnSpc>
                <a:spcPts val="2760"/>
              </a:lnSpc>
            </a:pPr>
            <a:r>
              <a:rPr lang="en-CA" sz="2282" smtClean="0">
                <a:solidFill>
                  <a:srgbClr val="000000"/>
                </a:solidFill>
                <a:latin typeface="Constantia"/>
                <a:cs typeface="Constantia"/>
              </a:rPr>
              <a:t>flints  or  cobbles.  These</a:t>
            </a:r>
          </a:p>
          <a:p>
            <a:pPr>
              <a:lnSpc>
                <a:spcPts val="2760"/>
              </a:lnSpc>
            </a:pPr>
            <a:endParaRPr lang="en-CA" sz="2402">
              <a:solidFill>
                <a:srgbClr val="000000"/>
              </a:solidFill>
            </a:endParaRPr>
          </a:p>
        </p:txBody>
      </p:sp>
      <p:sp>
        <p:nvSpPr>
          <p:cNvPr id="6" name="TextBox 6"/>
          <p:cNvSpPr txBox="1"/>
          <p:nvPr/>
        </p:nvSpPr>
        <p:spPr>
          <a:xfrm>
            <a:off x="622300" y="3175000"/>
            <a:ext cx="8521700" cy="2311400"/>
          </a:xfrm>
          <a:prstGeom prst="rect">
            <a:avLst/>
          </a:prstGeom>
          <a:noFill/>
        </p:spPr>
        <p:txBody>
          <a:bodyPr vert="horz" wrap="none" lIns="0" tIns="0" rIns="0" bIns="0" rtlCol="0">
            <a:spAutoFit/>
          </a:bodyPr>
          <a:lstStyle/>
          <a:p>
            <a:pPr>
              <a:lnSpc>
                <a:spcPts val="2880"/>
              </a:lnSpc>
            </a:pPr>
            <a:r>
              <a:rPr lang="en-CA" sz="2279" smtClean="0">
                <a:solidFill>
                  <a:srgbClr val="000000"/>
                </a:solidFill>
                <a:latin typeface="Constantia"/>
                <a:cs typeface="Constantia"/>
              </a:rPr>
              <a:t>are   irregularly   shaped</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nodules  of  silica.  The</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stones   are   extremely</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hard. But they are brittle</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and therefore they break</a:t>
            </a:r>
            <a:r>
              <a:rPr lang="en-CA" sz="2400" smtClean="0">
                <a:solidFill>
                  <a:srgbClr val="000000"/>
                </a:solidFill>
                <a:latin typeface="Times New Roman"/>
              </a:rPr>
              <a:t/>
            </a:r>
            <a:br>
              <a:rPr lang="en-CA" sz="2400" smtClean="0">
                <a:solidFill>
                  <a:srgbClr val="000000"/>
                </a:solidFill>
                <a:latin typeface="Times New Roman"/>
              </a:rPr>
            </a:br>
            <a:r>
              <a:rPr lang="en-CA" sz="2279" spc="-10" smtClean="0">
                <a:solidFill>
                  <a:srgbClr val="000000"/>
                </a:solidFill>
                <a:latin typeface="Constantia"/>
                <a:cs typeface="Constantia"/>
              </a:rPr>
              <a:t>easily.</a:t>
            </a:r>
          </a:p>
          <a:p>
            <a:pPr>
              <a:lnSpc>
                <a:spcPts val="288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4" name="TextBox 2"/>
          <p:cNvSpPr txBox="1"/>
          <p:nvPr/>
        </p:nvSpPr>
        <p:spPr>
          <a:xfrm>
            <a:off x="2222500" y="1054100"/>
            <a:ext cx="4338495"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6.DRY RUBBLE MASONRY</a:t>
            </a:r>
          </a:p>
          <a:p>
            <a:pPr>
              <a:lnSpc>
                <a:spcPts val="3680"/>
              </a:lnSpc>
            </a:pPr>
            <a:endParaRPr lang="en-CA" sz="3204" dirty="0">
              <a:solidFill>
                <a:srgbClr val="000000"/>
              </a:solidFill>
            </a:endParaRPr>
          </a:p>
        </p:txBody>
      </p:sp>
      <p:sp>
        <p:nvSpPr>
          <p:cNvPr id="3" name="TextBox 3"/>
          <p:cNvSpPr txBox="1"/>
          <p:nvPr/>
        </p:nvSpPr>
        <p:spPr>
          <a:xfrm>
            <a:off x="698500" y="2095500"/>
            <a:ext cx="8445500" cy="457200"/>
          </a:xfrm>
          <a:prstGeom prst="rect">
            <a:avLst/>
          </a:prstGeom>
          <a:noFill/>
        </p:spPr>
        <p:txBody>
          <a:bodyPr vert="horz" wrap="none" lIns="0" tIns="0" rIns="0" bIns="0" rtlCol="0">
            <a:spAutoFit/>
          </a:bodyPr>
          <a:lstStyle/>
          <a:p>
            <a:pPr>
              <a:lnSpc>
                <a:spcPts val="276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In this type of</a:t>
            </a:r>
          </a:p>
          <a:p>
            <a:pPr>
              <a:lnSpc>
                <a:spcPts val="2760"/>
              </a:lnSpc>
            </a:pPr>
            <a:endParaRPr lang="en-CA" sz="2400">
              <a:solidFill>
                <a:srgbClr val="000000"/>
              </a:solidFill>
            </a:endParaRPr>
          </a:p>
        </p:txBody>
      </p:sp>
      <p:sp>
        <p:nvSpPr>
          <p:cNvPr id="4" name="TextBox 4"/>
          <p:cNvSpPr txBox="1"/>
          <p:nvPr/>
        </p:nvSpPr>
        <p:spPr>
          <a:xfrm>
            <a:off x="698500" y="2438400"/>
            <a:ext cx="2881173" cy="1103957"/>
          </a:xfrm>
          <a:prstGeom prst="rect">
            <a:avLst/>
          </a:prstGeom>
          <a:noFill/>
        </p:spPr>
        <p:txBody>
          <a:bodyPr vert="horz" wrap="none" lIns="0" tIns="0" rIns="0" bIns="0" rtlCol="0">
            <a:spAutoFit/>
          </a:bodyPr>
          <a:lstStyle/>
          <a:p>
            <a:pPr>
              <a:lnSpc>
                <a:spcPts val="2900"/>
              </a:lnSpc>
            </a:pPr>
            <a:r>
              <a:rPr lang="en-CA" sz="2400" dirty="0" smtClean="0">
                <a:solidFill>
                  <a:srgbClr val="000000"/>
                </a:solidFill>
                <a:latin typeface="Constantia"/>
                <a:cs typeface="Constantia"/>
              </a:rPr>
              <a:t>masonry,  mortar  is</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not used in the joints.</a:t>
            </a:r>
          </a:p>
          <a:p>
            <a:pPr>
              <a:lnSpc>
                <a:spcPts val="2900"/>
              </a:lnSpc>
            </a:pPr>
            <a:endParaRPr lang="en-CA" sz="2400" dirty="0">
              <a:solidFill>
                <a:srgbClr val="000000"/>
              </a:solidFill>
            </a:endParaRPr>
          </a:p>
        </p:txBody>
      </p:sp>
      <p:sp>
        <p:nvSpPr>
          <p:cNvPr id="5" name="TextBox 5"/>
          <p:cNvSpPr txBox="1"/>
          <p:nvPr/>
        </p:nvSpPr>
        <p:spPr>
          <a:xfrm>
            <a:off x="698500" y="3175000"/>
            <a:ext cx="749300" cy="3556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This</a:t>
            </a:r>
          </a:p>
          <a:p>
            <a:pPr>
              <a:lnSpc>
                <a:spcPts val="2760"/>
              </a:lnSpc>
            </a:pPr>
            <a:endParaRPr lang="en-CA" sz="2402" smtClean="0">
              <a:solidFill>
                <a:srgbClr val="000000"/>
              </a:solidFill>
              <a:latin typeface="Constantia"/>
              <a:cs typeface="Constantia"/>
            </a:endParaRPr>
          </a:p>
        </p:txBody>
      </p:sp>
      <p:sp>
        <p:nvSpPr>
          <p:cNvPr id="6" name="TextBox 6"/>
          <p:cNvSpPr txBox="1"/>
          <p:nvPr/>
        </p:nvSpPr>
        <p:spPr>
          <a:xfrm>
            <a:off x="2070100" y="3175000"/>
            <a:ext cx="736600" cy="3556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type</a:t>
            </a:r>
          </a:p>
          <a:p>
            <a:pPr>
              <a:lnSpc>
                <a:spcPts val="2760"/>
              </a:lnSpc>
            </a:pPr>
            <a:endParaRPr lang="en-CA" sz="2402" smtClean="0">
              <a:solidFill>
                <a:srgbClr val="000000"/>
              </a:solidFill>
              <a:latin typeface="Constantia"/>
              <a:cs typeface="Constantia"/>
            </a:endParaRPr>
          </a:p>
        </p:txBody>
      </p:sp>
      <p:sp>
        <p:nvSpPr>
          <p:cNvPr id="7" name="TextBox 7"/>
          <p:cNvSpPr txBox="1"/>
          <p:nvPr/>
        </p:nvSpPr>
        <p:spPr>
          <a:xfrm>
            <a:off x="3441700" y="3175000"/>
            <a:ext cx="431800" cy="3556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of</a:t>
            </a:r>
          </a:p>
          <a:p>
            <a:pPr>
              <a:lnSpc>
                <a:spcPts val="2760"/>
              </a:lnSpc>
            </a:pPr>
            <a:endParaRPr lang="en-CA" sz="2402" smtClean="0">
              <a:solidFill>
                <a:srgbClr val="000000"/>
              </a:solidFill>
              <a:latin typeface="Constantia"/>
              <a:cs typeface="Constantia"/>
            </a:endParaRPr>
          </a:p>
        </p:txBody>
      </p:sp>
      <p:sp>
        <p:nvSpPr>
          <p:cNvPr id="8" name="TextBox 8"/>
          <p:cNvSpPr txBox="1"/>
          <p:nvPr/>
        </p:nvSpPr>
        <p:spPr>
          <a:xfrm>
            <a:off x="698500" y="3543300"/>
            <a:ext cx="84455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construction   is   the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cheapest and requires</a:t>
            </a:r>
          </a:p>
          <a:p>
            <a:pPr>
              <a:lnSpc>
                <a:spcPts val="2900"/>
              </a:lnSpc>
            </a:pPr>
            <a:endParaRPr lang="en-CA" sz="2400">
              <a:solidFill>
                <a:srgbClr val="000000"/>
              </a:solidFill>
            </a:endParaRPr>
          </a:p>
        </p:txBody>
      </p:sp>
      <p:sp>
        <p:nvSpPr>
          <p:cNvPr id="9" name="TextBox 9"/>
          <p:cNvSpPr txBox="1"/>
          <p:nvPr/>
        </p:nvSpPr>
        <p:spPr>
          <a:xfrm>
            <a:off x="698500" y="4267200"/>
            <a:ext cx="8636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more</a:t>
            </a:r>
          </a:p>
          <a:p>
            <a:pPr>
              <a:lnSpc>
                <a:spcPts val="2760"/>
              </a:lnSpc>
            </a:pPr>
            <a:endParaRPr lang="en-CA" sz="2400" smtClean="0">
              <a:solidFill>
                <a:srgbClr val="000000"/>
              </a:solidFill>
              <a:latin typeface="Constantia"/>
              <a:cs typeface="Constantia"/>
            </a:endParaRPr>
          </a:p>
        </p:txBody>
      </p:sp>
      <p:sp>
        <p:nvSpPr>
          <p:cNvPr id="10" name="TextBox 10"/>
          <p:cNvSpPr txBox="1"/>
          <p:nvPr/>
        </p:nvSpPr>
        <p:spPr>
          <a:xfrm>
            <a:off x="2146300" y="4267200"/>
            <a:ext cx="7112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skill</a:t>
            </a:r>
          </a:p>
          <a:p>
            <a:pPr>
              <a:lnSpc>
                <a:spcPts val="2760"/>
              </a:lnSpc>
            </a:pPr>
            <a:endParaRPr lang="en-CA" sz="2400" smtClean="0">
              <a:solidFill>
                <a:srgbClr val="000000"/>
              </a:solidFill>
              <a:latin typeface="Constantia"/>
              <a:cs typeface="Constantia"/>
            </a:endParaRPr>
          </a:p>
        </p:txBody>
      </p:sp>
      <p:sp>
        <p:nvSpPr>
          <p:cNvPr id="11" name="TextBox 11"/>
          <p:cNvSpPr txBox="1"/>
          <p:nvPr/>
        </p:nvSpPr>
        <p:spPr>
          <a:xfrm>
            <a:off x="3454400" y="4267200"/>
            <a:ext cx="4318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in</a:t>
            </a:r>
          </a:p>
          <a:p>
            <a:pPr>
              <a:lnSpc>
                <a:spcPts val="2760"/>
              </a:lnSpc>
            </a:pPr>
            <a:endParaRPr lang="en-CA" sz="2400" smtClean="0">
              <a:solidFill>
                <a:srgbClr val="000000"/>
              </a:solidFill>
              <a:latin typeface="Constantia"/>
              <a:cs typeface="Constantia"/>
            </a:endParaRPr>
          </a:p>
        </p:txBody>
      </p:sp>
      <p:sp>
        <p:nvSpPr>
          <p:cNvPr id="12" name="TextBox 12"/>
          <p:cNvSpPr txBox="1"/>
          <p:nvPr/>
        </p:nvSpPr>
        <p:spPr>
          <a:xfrm>
            <a:off x="698500" y="4648200"/>
            <a:ext cx="84455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construction. This may</a:t>
            </a:r>
          </a:p>
          <a:p>
            <a:pPr>
              <a:lnSpc>
                <a:spcPts val="2760"/>
              </a:lnSpc>
            </a:pPr>
            <a:endParaRPr lang="en-CA" sz="2402">
              <a:solidFill>
                <a:srgbClr val="000000"/>
              </a:solidFill>
            </a:endParaRPr>
          </a:p>
        </p:txBody>
      </p:sp>
      <p:sp>
        <p:nvSpPr>
          <p:cNvPr id="13" name="TextBox 13"/>
          <p:cNvSpPr txBox="1"/>
          <p:nvPr/>
        </p:nvSpPr>
        <p:spPr>
          <a:xfrm>
            <a:off x="698500" y="5003800"/>
            <a:ext cx="84455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be used  for non-load</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bearing walls such as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compound walls, etc…</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2667000" y="1104900"/>
            <a:ext cx="3647858" cy="1051570"/>
          </a:xfrm>
          <a:prstGeom prst="rect">
            <a:avLst/>
          </a:prstGeom>
          <a:noFill/>
        </p:spPr>
        <p:txBody>
          <a:bodyPr vert="horz" wrap="none" lIns="0" tIns="0" rIns="0" bIns="0" rtlCol="0">
            <a:spAutoFit/>
          </a:bodyPr>
          <a:lstStyle/>
          <a:p>
            <a:pPr>
              <a:lnSpc>
                <a:spcPts val="4140"/>
              </a:lnSpc>
            </a:pPr>
            <a:r>
              <a:rPr lang="en-CA" sz="3610" b="1" dirty="0" smtClean="0">
                <a:solidFill>
                  <a:srgbClr val="04607A"/>
                </a:solidFill>
                <a:latin typeface="Calibri Bold"/>
                <a:cs typeface="Calibri Bold"/>
              </a:rPr>
              <a:t>ASHLAR MASONRY</a:t>
            </a:r>
          </a:p>
          <a:p>
            <a:pPr>
              <a:lnSpc>
                <a:spcPts val="4140"/>
              </a:lnSpc>
            </a:pPr>
            <a:endParaRPr lang="en-CA" sz="3600" dirty="0">
              <a:solidFill>
                <a:srgbClr val="000000"/>
              </a:solidFill>
            </a:endParaRPr>
          </a:p>
        </p:txBody>
      </p:sp>
      <p:sp>
        <p:nvSpPr>
          <p:cNvPr id="3" name="TextBox 3"/>
          <p:cNvSpPr txBox="1"/>
          <p:nvPr/>
        </p:nvSpPr>
        <p:spPr>
          <a:xfrm>
            <a:off x="546100" y="2006600"/>
            <a:ext cx="7540847" cy="1475853"/>
          </a:xfrm>
          <a:prstGeom prst="rect">
            <a:avLst/>
          </a:prstGeom>
          <a:noFill/>
        </p:spPr>
        <p:txBody>
          <a:bodyPr vert="horz" wrap="none" lIns="0" tIns="0" rIns="0" bIns="0" rtlCol="0">
            <a:spAutoFit/>
          </a:bodyPr>
          <a:lstStyle/>
          <a:p>
            <a:pPr>
              <a:lnSpc>
                <a:spcPts val="2850"/>
              </a:lnSpc>
              <a:tabLst>
                <a:tab pos="457200" algn="l"/>
                <a:tab pos="457200" algn="l"/>
              </a:tabLst>
            </a:pPr>
            <a:r>
              <a:rPr lang="en-CA" sz="2400" dirty="0" smtClean="0">
                <a:solidFill>
                  <a:srgbClr val="006FC0"/>
                </a:solidFill>
                <a:latin typeface="Arial Unicode MS"/>
                <a:cs typeface="Arial Unicode MS"/>
              </a:rPr>
              <a:t></a:t>
            </a:r>
            <a:r>
              <a:rPr lang="en-CA" sz="2400" dirty="0" smtClean="0">
                <a:solidFill>
                  <a:srgbClr val="000000"/>
                </a:solidFill>
                <a:latin typeface="Constantia"/>
                <a:cs typeface="Constantia"/>
              </a:rPr>
              <a:t> The stone masonry in which finely dressed stones are</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	laid in cement or lime mortar, is known as "</a:t>
            </a:r>
            <a:r>
              <a:rPr lang="en-CA" sz="2410" b="1" dirty="0" smtClean="0">
                <a:solidFill>
                  <a:srgbClr val="000000"/>
                </a:solidFill>
                <a:latin typeface="Constantia Bold"/>
                <a:cs typeface="Constantia Bold"/>
              </a:rPr>
              <a:t>Ashlar</a:t>
            </a:r>
            <a:r>
              <a:rPr lang="en-CA" sz="2400" dirty="0" smtClean="0">
                <a:solidFill>
                  <a:srgbClr val="000000"/>
                </a:solidFill>
                <a:latin typeface="Times New Roman"/>
              </a:rPr>
              <a:t/>
            </a:r>
            <a:br>
              <a:rPr lang="en-CA" sz="2400" dirty="0" smtClean="0">
                <a:solidFill>
                  <a:srgbClr val="000000"/>
                </a:solidFill>
                <a:latin typeface="Times New Roman"/>
              </a:rPr>
            </a:br>
            <a:r>
              <a:rPr lang="en-CA" sz="2410" b="1" dirty="0" smtClean="0">
                <a:solidFill>
                  <a:srgbClr val="000000"/>
                </a:solidFill>
                <a:latin typeface="Constantia Bold"/>
                <a:cs typeface="Constantia Bold"/>
              </a:rPr>
              <a:t>	masonry</a:t>
            </a:r>
            <a:r>
              <a:rPr lang="en-CA" sz="2400" dirty="0" smtClean="0">
                <a:solidFill>
                  <a:srgbClr val="000000"/>
                </a:solidFill>
                <a:latin typeface="Constantia"/>
                <a:cs typeface="Constantia"/>
              </a:rPr>
              <a:t>".</a:t>
            </a:r>
          </a:p>
          <a:p>
            <a:pPr>
              <a:lnSpc>
                <a:spcPts val="2850"/>
              </a:lnSpc>
            </a:pPr>
            <a:endParaRPr lang="en-CA" sz="2400" dirty="0">
              <a:solidFill>
                <a:srgbClr val="000000"/>
              </a:solidFill>
            </a:endParaRPr>
          </a:p>
        </p:txBody>
      </p:sp>
      <p:sp>
        <p:nvSpPr>
          <p:cNvPr id="4" name="TextBox 4"/>
          <p:cNvSpPr txBox="1"/>
          <p:nvPr/>
        </p:nvSpPr>
        <p:spPr>
          <a:xfrm>
            <a:off x="546100" y="3098800"/>
            <a:ext cx="7318798" cy="1103957"/>
          </a:xfrm>
          <a:prstGeom prst="rect">
            <a:avLst/>
          </a:prstGeom>
          <a:noFill/>
        </p:spPr>
        <p:txBody>
          <a:bodyPr vert="horz" wrap="none" lIns="0" tIns="0" rIns="0" bIns="0" rtlCol="0">
            <a:spAutoFit/>
          </a:bodyPr>
          <a:lstStyle/>
          <a:p>
            <a:pPr>
              <a:lnSpc>
                <a:spcPts val="2900"/>
              </a:lnSpc>
              <a:tabLst>
                <a:tab pos="457200" algn="l"/>
              </a:tabLst>
            </a:pPr>
            <a:r>
              <a:rPr lang="en-CA" sz="2402" dirty="0" smtClean="0">
                <a:solidFill>
                  <a:srgbClr val="006FC0"/>
                </a:solidFill>
                <a:latin typeface="Arial Unicode MS"/>
                <a:cs typeface="Arial Unicode MS"/>
              </a:rPr>
              <a:t></a:t>
            </a:r>
            <a:r>
              <a:rPr lang="en-CA" sz="2402" dirty="0" smtClean="0">
                <a:solidFill>
                  <a:srgbClr val="000000"/>
                </a:solidFill>
                <a:latin typeface="Constantia"/>
                <a:cs typeface="Constantia"/>
              </a:rPr>
              <a:t> In this masonry all the joints are regular, thin, and of</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	uniform thickness.</a:t>
            </a:r>
          </a:p>
          <a:p>
            <a:pPr>
              <a:lnSpc>
                <a:spcPts val="2900"/>
              </a:lnSpc>
            </a:pPr>
            <a:endParaRPr lang="en-CA" sz="2400" dirty="0">
              <a:solidFill>
                <a:srgbClr val="000000"/>
              </a:solidFill>
            </a:endParaRPr>
          </a:p>
        </p:txBody>
      </p:sp>
      <p:sp>
        <p:nvSpPr>
          <p:cNvPr id="5" name="TextBox 5"/>
          <p:cNvSpPr txBox="1"/>
          <p:nvPr/>
        </p:nvSpPr>
        <p:spPr>
          <a:xfrm>
            <a:off x="546100" y="3835400"/>
            <a:ext cx="7325019" cy="1077218"/>
          </a:xfrm>
          <a:prstGeom prst="rect">
            <a:avLst/>
          </a:prstGeom>
          <a:noFill/>
        </p:spPr>
        <p:txBody>
          <a:bodyPr vert="horz" wrap="none" lIns="0" tIns="0" rIns="0" bIns="0" rtlCol="0">
            <a:spAutoFit/>
          </a:bodyPr>
          <a:lstStyle/>
          <a:p>
            <a:pPr>
              <a:lnSpc>
                <a:spcPts val="2800"/>
              </a:lnSpc>
              <a:tabLst>
                <a:tab pos="457200" algn="l"/>
              </a:tabLst>
            </a:pPr>
            <a:r>
              <a:rPr lang="en-CA" sz="2400" dirty="0" smtClean="0">
                <a:solidFill>
                  <a:srgbClr val="006FC0"/>
                </a:solidFill>
                <a:latin typeface="Arial Unicode MS"/>
                <a:cs typeface="Arial Unicode MS"/>
              </a:rPr>
              <a:t></a:t>
            </a:r>
            <a:r>
              <a:rPr lang="en-CA" sz="2400" dirty="0" smtClean="0">
                <a:solidFill>
                  <a:srgbClr val="000000"/>
                </a:solidFill>
                <a:latin typeface="Constantia"/>
                <a:cs typeface="Constantia"/>
              </a:rPr>
              <a:t> This  type  of  masonry  is  costly  in  construction  as</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	involves heavy cost of dressing of stones.</a:t>
            </a:r>
          </a:p>
          <a:p>
            <a:pPr>
              <a:lnSpc>
                <a:spcPts val="2800"/>
              </a:lnSpc>
            </a:pPr>
            <a:endParaRPr lang="en-CA" sz="2400" dirty="0">
              <a:solidFill>
                <a:srgbClr val="000000"/>
              </a:solidFill>
            </a:endParaRPr>
          </a:p>
        </p:txBody>
      </p:sp>
      <p:sp>
        <p:nvSpPr>
          <p:cNvPr id="6" name="TextBox 6"/>
          <p:cNvSpPr txBox="1"/>
          <p:nvPr/>
        </p:nvSpPr>
        <p:spPr>
          <a:xfrm>
            <a:off x="546100" y="4559300"/>
            <a:ext cx="8597900" cy="1206500"/>
          </a:xfrm>
          <a:prstGeom prst="rect">
            <a:avLst/>
          </a:prstGeom>
          <a:noFill/>
        </p:spPr>
        <p:txBody>
          <a:bodyPr vert="horz" wrap="none" lIns="0" tIns="0" rIns="0" bIns="0" rtlCol="0">
            <a:spAutoFit/>
          </a:bodyPr>
          <a:lstStyle/>
          <a:p>
            <a:pPr>
              <a:lnSpc>
                <a:spcPts val="2900"/>
              </a:lnSpc>
              <a:tabLst>
                <a:tab pos="457200" algn="l"/>
                <a:tab pos="457200" algn="l"/>
              </a:tabLst>
            </a:pPr>
            <a:r>
              <a:rPr lang="en-CA" sz="2402" smtClean="0">
                <a:solidFill>
                  <a:srgbClr val="006FC0"/>
                </a:solidFill>
                <a:latin typeface="Arial Unicode MS"/>
                <a:cs typeface="Arial Unicode MS"/>
              </a:rPr>
              <a:t></a:t>
            </a:r>
            <a:r>
              <a:rPr lang="en-CA" sz="2402" smtClean="0">
                <a:solidFill>
                  <a:srgbClr val="000000"/>
                </a:solidFill>
                <a:latin typeface="Constantia"/>
                <a:cs typeface="Constantia"/>
              </a:rPr>
              <a:t> This  masonary is  used  for heavy structures,  arches,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	architectural  buildings,  high  piers,  abutments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	bridges, etc.</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1" name="TextBox 2"/>
          <p:cNvSpPr txBox="1"/>
          <p:nvPr/>
        </p:nvSpPr>
        <p:spPr>
          <a:xfrm>
            <a:off x="2247900" y="1028700"/>
            <a:ext cx="4527265"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1. ASHLAR FINE MASONRY</a:t>
            </a:r>
          </a:p>
          <a:p>
            <a:pPr>
              <a:lnSpc>
                <a:spcPts val="3680"/>
              </a:lnSpc>
            </a:pPr>
            <a:endParaRPr lang="en-CA" sz="3204" dirty="0">
              <a:solidFill>
                <a:srgbClr val="000000"/>
              </a:solidFill>
            </a:endParaRPr>
          </a:p>
        </p:txBody>
      </p:sp>
      <p:sp>
        <p:nvSpPr>
          <p:cNvPr id="3" name="TextBox 3"/>
          <p:cNvSpPr txBox="1"/>
          <p:nvPr/>
        </p:nvSpPr>
        <p:spPr>
          <a:xfrm>
            <a:off x="241300" y="2184400"/>
            <a:ext cx="3282694" cy="1475853"/>
          </a:xfrm>
          <a:prstGeom prst="rect">
            <a:avLst/>
          </a:prstGeom>
          <a:noFill/>
        </p:spPr>
        <p:txBody>
          <a:bodyPr vert="horz" wrap="none" lIns="0" tIns="0" rIns="0" bIns="0" rtlCol="0">
            <a:spAutoFit/>
          </a:bodyPr>
          <a:lstStyle/>
          <a:p>
            <a:pPr>
              <a:lnSpc>
                <a:spcPts val="2850"/>
              </a:lnSpc>
            </a:pPr>
            <a:r>
              <a:rPr lang="en-CA" sz="2279" dirty="0" smtClean="0">
                <a:solidFill>
                  <a:srgbClr val="006FC0"/>
                </a:solidFill>
                <a:latin typeface="Arial Unicode MS"/>
                <a:cs typeface="Arial Unicode MS"/>
              </a:rPr>
              <a:t></a:t>
            </a:r>
            <a:r>
              <a:rPr lang="en-CA" sz="2279" dirty="0" smtClean="0">
                <a:solidFill>
                  <a:srgbClr val="000000"/>
                </a:solidFill>
                <a:latin typeface="Constantia"/>
                <a:cs typeface="Constantia"/>
              </a:rPr>
              <a:t>    In  this  type  ashlar</a:t>
            </a:r>
            <a:r>
              <a:rPr lang="en-CA" sz="2400" dirty="0" smtClean="0">
                <a:solidFill>
                  <a:srgbClr val="000000"/>
                </a:solidFill>
                <a:latin typeface="Times New Roman"/>
              </a:rPr>
              <a:t/>
            </a:r>
            <a:br>
              <a:rPr lang="en-CA" sz="2400" dirty="0" smtClean="0">
                <a:solidFill>
                  <a:srgbClr val="000000"/>
                </a:solidFill>
                <a:latin typeface="Times New Roman"/>
              </a:rPr>
            </a:br>
            <a:r>
              <a:rPr lang="en-CA" sz="2279" dirty="0" smtClean="0">
                <a:solidFill>
                  <a:srgbClr val="000000"/>
                </a:solidFill>
                <a:latin typeface="Constantia"/>
                <a:cs typeface="Constantia"/>
              </a:rPr>
              <a:t>masonry, each stone is cut</a:t>
            </a:r>
            <a:r>
              <a:rPr lang="en-CA" sz="2400" dirty="0" smtClean="0">
                <a:solidFill>
                  <a:srgbClr val="000000"/>
                </a:solidFill>
                <a:latin typeface="Times New Roman"/>
              </a:rPr>
              <a:t/>
            </a:r>
            <a:br>
              <a:rPr lang="en-CA" sz="2400" dirty="0" smtClean="0">
                <a:solidFill>
                  <a:srgbClr val="000000"/>
                </a:solidFill>
                <a:latin typeface="Times New Roman"/>
              </a:rPr>
            </a:br>
            <a:r>
              <a:rPr lang="en-CA" sz="2279" dirty="0" smtClean="0">
                <a:solidFill>
                  <a:srgbClr val="000000"/>
                </a:solidFill>
                <a:latin typeface="Constantia"/>
                <a:cs typeface="Constantia"/>
              </a:rPr>
              <a:t>to uniform size and shape</a:t>
            </a:r>
          </a:p>
          <a:p>
            <a:pPr>
              <a:lnSpc>
                <a:spcPts val="2850"/>
              </a:lnSpc>
            </a:pPr>
            <a:endParaRPr lang="en-CA" sz="2400" dirty="0">
              <a:solidFill>
                <a:srgbClr val="000000"/>
              </a:solidFill>
            </a:endParaRPr>
          </a:p>
        </p:txBody>
      </p:sp>
      <p:sp>
        <p:nvSpPr>
          <p:cNvPr id="4" name="TextBox 4"/>
          <p:cNvSpPr txBox="1"/>
          <p:nvPr/>
        </p:nvSpPr>
        <p:spPr>
          <a:xfrm>
            <a:off x="241300" y="3289300"/>
            <a:ext cx="8902700" cy="457200"/>
          </a:xfrm>
          <a:prstGeom prst="rect">
            <a:avLst/>
          </a:prstGeom>
          <a:noFill/>
        </p:spPr>
        <p:txBody>
          <a:bodyPr vert="horz" wrap="none" lIns="0" tIns="0" rIns="0" bIns="0" rtlCol="0">
            <a:spAutoFit/>
          </a:bodyPr>
          <a:lstStyle/>
          <a:p>
            <a:pPr>
              <a:lnSpc>
                <a:spcPts val="2760"/>
              </a:lnSpc>
            </a:pPr>
            <a:r>
              <a:rPr lang="en-CA" sz="2282" spc="-10" smtClean="0">
                <a:solidFill>
                  <a:srgbClr val="000000"/>
                </a:solidFill>
                <a:latin typeface="Constantia"/>
                <a:cs typeface="Constantia"/>
              </a:rPr>
              <a:t>with all sides rectangular, so</a:t>
            </a:r>
          </a:p>
          <a:p>
            <a:pPr>
              <a:lnSpc>
                <a:spcPts val="2760"/>
              </a:lnSpc>
            </a:pPr>
            <a:endParaRPr lang="en-CA" sz="2402">
              <a:solidFill>
                <a:srgbClr val="000000"/>
              </a:solidFill>
            </a:endParaRPr>
          </a:p>
        </p:txBody>
      </p:sp>
      <p:sp>
        <p:nvSpPr>
          <p:cNvPr id="5" name="TextBox 5"/>
          <p:cNvSpPr txBox="1"/>
          <p:nvPr/>
        </p:nvSpPr>
        <p:spPr>
          <a:xfrm>
            <a:off x="241300" y="3644900"/>
            <a:ext cx="8902700" cy="838200"/>
          </a:xfrm>
          <a:prstGeom prst="rect">
            <a:avLst/>
          </a:prstGeom>
          <a:noFill/>
        </p:spPr>
        <p:txBody>
          <a:bodyPr vert="horz" wrap="none" lIns="0" tIns="0" rIns="0" bIns="0" rtlCol="0">
            <a:spAutoFit/>
          </a:bodyPr>
          <a:lstStyle/>
          <a:p>
            <a:pPr>
              <a:lnSpc>
                <a:spcPts val="2900"/>
              </a:lnSpc>
            </a:pPr>
            <a:r>
              <a:rPr lang="en-CA" sz="2279" smtClean="0">
                <a:solidFill>
                  <a:srgbClr val="000000"/>
                </a:solidFill>
                <a:latin typeface="Constantia"/>
                <a:cs typeface="Constantia"/>
              </a:rPr>
              <a:t>that   the   stone   gives</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perfectly   horizontal   and</a:t>
            </a:r>
          </a:p>
          <a:p>
            <a:pPr>
              <a:lnSpc>
                <a:spcPts val="2900"/>
              </a:lnSpc>
            </a:pPr>
            <a:endParaRPr lang="en-CA" sz="2400">
              <a:solidFill>
                <a:srgbClr val="000000"/>
              </a:solidFill>
            </a:endParaRPr>
          </a:p>
        </p:txBody>
      </p:sp>
      <p:sp>
        <p:nvSpPr>
          <p:cNvPr id="6" name="TextBox 6"/>
          <p:cNvSpPr txBox="1"/>
          <p:nvPr/>
        </p:nvSpPr>
        <p:spPr>
          <a:xfrm>
            <a:off x="241300" y="4368800"/>
            <a:ext cx="1143000" cy="355600"/>
          </a:xfrm>
          <a:prstGeom prst="rect">
            <a:avLst/>
          </a:prstGeom>
          <a:noFill/>
        </p:spPr>
        <p:txBody>
          <a:bodyPr vert="horz" wrap="none" lIns="0" tIns="0" rIns="0" bIns="0" rtlCol="0">
            <a:spAutoFit/>
          </a:bodyPr>
          <a:lstStyle/>
          <a:p>
            <a:pPr>
              <a:lnSpc>
                <a:spcPts val="2760"/>
              </a:lnSpc>
            </a:pPr>
            <a:r>
              <a:rPr lang="en-CA" sz="2279" spc="-10" smtClean="0">
                <a:solidFill>
                  <a:srgbClr val="000000"/>
                </a:solidFill>
                <a:latin typeface="Constantia"/>
                <a:cs typeface="Constantia"/>
              </a:rPr>
              <a:t>vertical</a:t>
            </a:r>
          </a:p>
          <a:p>
            <a:pPr>
              <a:lnSpc>
                <a:spcPts val="2760"/>
              </a:lnSpc>
            </a:pPr>
            <a:endParaRPr lang="en-CA" sz="2279" spc="-10" smtClean="0">
              <a:solidFill>
                <a:srgbClr val="000000"/>
              </a:solidFill>
              <a:latin typeface="Constantia"/>
              <a:cs typeface="Constantia"/>
            </a:endParaRPr>
          </a:p>
        </p:txBody>
      </p:sp>
      <p:sp>
        <p:nvSpPr>
          <p:cNvPr id="7" name="TextBox 7"/>
          <p:cNvSpPr txBox="1"/>
          <p:nvPr/>
        </p:nvSpPr>
        <p:spPr>
          <a:xfrm>
            <a:off x="1917700" y="4368800"/>
            <a:ext cx="914400" cy="355600"/>
          </a:xfrm>
          <a:prstGeom prst="rect">
            <a:avLst/>
          </a:prstGeom>
          <a:noFill/>
        </p:spPr>
        <p:txBody>
          <a:bodyPr vert="horz" wrap="none" lIns="0" tIns="0" rIns="0" bIns="0" rtlCol="0">
            <a:spAutoFit/>
          </a:bodyPr>
          <a:lstStyle/>
          <a:p>
            <a:pPr>
              <a:lnSpc>
                <a:spcPts val="2760"/>
              </a:lnSpc>
            </a:pPr>
            <a:r>
              <a:rPr lang="en-CA" sz="2279" spc="-10" smtClean="0">
                <a:solidFill>
                  <a:srgbClr val="000000"/>
                </a:solidFill>
                <a:latin typeface="Constantia"/>
                <a:cs typeface="Constantia"/>
              </a:rPr>
              <a:t>joints</a:t>
            </a:r>
          </a:p>
          <a:p>
            <a:pPr>
              <a:lnSpc>
                <a:spcPts val="2760"/>
              </a:lnSpc>
            </a:pPr>
            <a:endParaRPr lang="en-CA" sz="2279" spc="-10" smtClean="0">
              <a:solidFill>
                <a:srgbClr val="000000"/>
              </a:solidFill>
              <a:latin typeface="Constantia"/>
              <a:cs typeface="Constantia"/>
            </a:endParaRPr>
          </a:p>
        </p:txBody>
      </p:sp>
      <p:sp>
        <p:nvSpPr>
          <p:cNvPr id="8" name="TextBox 8"/>
          <p:cNvSpPr txBox="1"/>
          <p:nvPr/>
        </p:nvSpPr>
        <p:spPr>
          <a:xfrm>
            <a:off x="3352800" y="4368800"/>
            <a:ext cx="762000" cy="355600"/>
          </a:xfrm>
          <a:prstGeom prst="rect">
            <a:avLst/>
          </a:prstGeom>
          <a:noFill/>
        </p:spPr>
        <p:txBody>
          <a:bodyPr vert="horz" wrap="none" lIns="0" tIns="0" rIns="0" bIns="0" rtlCol="0">
            <a:spAutoFit/>
          </a:bodyPr>
          <a:lstStyle/>
          <a:p>
            <a:pPr>
              <a:lnSpc>
                <a:spcPts val="2760"/>
              </a:lnSpc>
            </a:pPr>
            <a:r>
              <a:rPr lang="en-CA" sz="2279" spc="-10" smtClean="0">
                <a:solidFill>
                  <a:srgbClr val="000000"/>
                </a:solidFill>
                <a:latin typeface="Constantia"/>
                <a:cs typeface="Constantia"/>
              </a:rPr>
              <a:t>with</a:t>
            </a:r>
          </a:p>
          <a:p>
            <a:pPr>
              <a:lnSpc>
                <a:spcPts val="2760"/>
              </a:lnSpc>
            </a:pPr>
            <a:endParaRPr lang="en-CA" sz="2279" spc="-10" smtClean="0">
              <a:solidFill>
                <a:srgbClr val="000000"/>
              </a:solidFill>
              <a:latin typeface="Constantia"/>
              <a:cs typeface="Constantia"/>
            </a:endParaRPr>
          </a:p>
        </p:txBody>
      </p:sp>
      <p:sp>
        <p:nvSpPr>
          <p:cNvPr id="9" name="TextBox 9"/>
          <p:cNvSpPr txBox="1"/>
          <p:nvPr/>
        </p:nvSpPr>
        <p:spPr>
          <a:xfrm>
            <a:off x="241300" y="4749800"/>
            <a:ext cx="8902700" cy="457200"/>
          </a:xfrm>
          <a:prstGeom prst="rect">
            <a:avLst/>
          </a:prstGeom>
          <a:noFill/>
        </p:spPr>
        <p:txBody>
          <a:bodyPr vert="horz" wrap="none" lIns="0" tIns="0" rIns="0" bIns="0" rtlCol="0">
            <a:spAutoFit/>
          </a:bodyPr>
          <a:lstStyle/>
          <a:p>
            <a:pPr>
              <a:lnSpc>
                <a:spcPts val="2760"/>
              </a:lnSpc>
            </a:pPr>
            <a:r>
              <a:rPr lang="en-CA" sz="2282" smtClean="0">
                <a:solidFill>
                  <a:srgbClr val="000000"/>
                </a:solidFill>
                <a:latin typeface="Constantia"/>
                <a:cs typeface="Constantia"/>
              </a:rPr>
              <a:t>adjoining  stone.  This type</a:t>
            </a:r>
          </a:p>
          <a:p>
            <a:pPr>
              <a:lnSpc>
                <a:spcPts val="2760"/>
              </a:lnSpc>
            </a:pPr>
            <a:endParaRPr lang="en-CA" sz="2402">
              <a:solidFill>
                <a:srgbClr val="000000"/>
              </a:solidFill>
            </a:endParaRPr>
          </a:p>
        </p:txBody>
      </p:sp>
      <p:sp>
        <p:nvSpPr>
          <p:cNvPr id="10" name="TextBox 10"/>
          <p:cNvSpPr txBox="1"/>
          <p:nvPr/>
        </p:nvSpPr>
        <p:spPr>
          <a:xfrm>
            <a:off x="241300" y="5105400"/>
            <a:ext cx="3108736" cy="1103957"/>
          </a:xfrm>
          <a:prstGeom prst="rect">
            <a:avLst/>
          </a:prstGeom>
          <a:noFill/>
        </p:spPr>
        <p:txBody>
          <a:bodyPr vert="horz" wrap="none" lIns="0" tIns="0" rIns="0" bIns="0" rtlCol="0">
            <a:spAutoFit/>
          </a:bodyPr>
          <a:lstStyle/>
          <a:p>
            <a:pPr>
              <a:lnSpc>
                <a:spcPts val="2900"/>
              </a:lnSpc>
            </a:pPr>
            <a:r>
              <a:rPr lang="en-CA" sz="2279" dirty="0" smtClean="0">
                <a:solidFill>
                  <a:srgbClr val="000000"/>
                </a:solidFill>
                <a:latin typeface="Constantia"/>
                <a:cs typeface="Constantia"/>
              </a:rPr>
              <a:t>of ashlar masonry is very</a:t>
            </a:r>
            <a:r>
              <a:rPr lang="en-CA" sz="2400" dirty="0" smtClean="0">
                <a:solidFill>
                  <a:srgbClr val="000000"/>
                </a:solidFill>
                <a:latin typeface="Times New Roman"/>
              </a:rPr>
              <a:t/>
            </a:r>
            <a:br>
              <a:rPr lang="en-CA" sz="2400" dirty="0" smtClean="0">
                <a:solidFill>
                  <a:srgbClr val="000000"/>
                </a:solidFill>
                <a:latin typeface="Times New Roman"/>
              </a:rPr>
            </a:br>
            <a:r>
              <a:rPr lang="en-CA" sz="2279" spc="-10" dirty="0" smtClean="0">
                <a:solidFill>
                  <a:srgbClr val="000000"/>
                </a:solidFill>
                <a:latin typeface="Constantia"/>
                <a:cs typeface="Constantia"/>
              </a:rPr>
              <a:t>costly.</a:t>
            </a:r>
          </a:p>
          <a:p>
            <a:pPr>
              <a:lnSpc>
                <a:spcPts val="2900"/>
              </a:lnSpc>
            </a:pPr>
            <a:endParaRPr lang="en-CA" sz="2400" dirty="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9" name="TextBox 2"/>
          <p:cNvSpPr txBox="1"/>
          <p:nvPr/>
        </p:nvSpPr>
        <p:spPr>
          <a:xfrm>
            <a:off x="1803400" y="1028700"/>
            <a:ext cx="5055423"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2. ASHLAR ROUGH MASONRY</a:t>
            </a:r>
          </a:p>
          <a:p>
            <a:pPr>
              <a:lnSpc>
                <a:spcPts val="3680"/>
              </a:lnSpc>
            </a:pPr>
            <a:endParaRPr lang="en-CA" sz="3204" dirty="0">
              <a:solidFill>
                <a:srgbClr val="000000"/>
              </a:solidFill>
            </a:endParaRPr>
          </a:p>
        </p:txBody>
      </p:sp>
      <p:sp>
        <p:nvSpPr>
          <p:cNvPr id="3" name="TextBox 3"/>
          <p:cNvSpPr txBox="1"/>
          <p:nvPr/>
        </p:nvSpPr>
        <p:spPr>
          <a:xfrm>
            <a:off x="393700" y="2019300"/>
            <a:ext cx="8750300" cy="457200"/>
          </a:xfrm>
          <a:prstGeom prst="rect">
            <a:avLst/>
          </a:prstGeom>
          <a:noFill/>
        </p:spPr>
        <p:txBody>
          <a:bodyPr vert="horz" wrap="none" lIns="0" tIns="0" rIns="0" bIns="0" rtlCol="0">
            <a:spAutoFit/>
          </a:bodyPr>
          <a:lstStyle/>
          <a:p>
            <a:pPr>
              <a:lnSpc>
                <a:spcPts val="276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In this type of ashlar</a:t>
            </a:r>
          </a:p>
          <a:p>
            <a:pPr>
              <a:lnSpc>
                <a:spcPts val="2760"/>
              </a:lnSpc>
            </a:pPr>
            <a:endParaRPr lang="en-CA" sz="2400">
              <a:solidFill>
                <a:srgbClr val="000000"/>
              </a:solidFill>
            </a:endParaRPr>
          </a:p>
        </p:txBody>
      </p:sp>
      <p:sp>
        <p:nvSpPr>
          <p:cNvPr id="4" name="TextBox 4"/>
          <p:cNvSpPr txBox="1"/>
          <p:nvPr/>
        </p:nvSpPr>
        <p:spPr>
          <a:xfrm>
            <a:off x="393700" y="2362200"/>
            <a:ext cx="3346429" cy="1103957"/>
          </a:xfrm>
          <a:prstGeom prst="rect">
            <a:avLst/>
          </a:prstGeom>
          <a:noFill/>
        </p:spPr>
        <p:txBody>
          <a:bodyPr vert="horz" wrap="none" lIns="0" tIns="0" rIns="0" bIns="0" rtlCol="0">
            <a:spAutoFit/>
          </a:bodyPr>
          <a:lstStyle/>
          <a:p>
            <a:pPr>
              <a:lnSpc>
                <a:spcPts val="2900"/>
              </a:lnSpc>
            </a:pPr>
            <a:r>
              <a:rPr lang="en-CA" sz="2400" dirty="0" smtClean="0">
                <a:solidFill>
                  <a:srgbClr val="000000"/>
                </a:solidFill>
                <a:latin typeface="Constantia"/>
                <a:cs typeface="Constantia"/>
              </a:rPr>
              <a:t>masonry,  the  beds  and</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sides   are   finely   chisel-</a:t>
            </a:r>
          </a:p>
          <a:p>
            <a:pPr>
              <a:lnSpc>
                <a:spcPts val="2900"/>
              </a:lnSpc>
            </a:pPr>
            <a:endParaRPr lang="en-CA" sz="2400" dirty="0">
              <a:solidFill>
                <a:srgbClr val="000000"/>
              </a:solidFill>
            </a:endParaRPr>
          </a:p>
        </p:txBody>
      </p:sp>
      <p:sp>
        <p:nvSpPr>
          <p:cNvPr id="5" name="TextBox 5"/>
          <p:cNvSpPr txBox="1"/>
          <p:nvPr/>
        </p:nvSpPr>
        <p:spPr>
          <a:xfrm>
            <a:off x="393700" y="3111500"/>
            <a:ext cx="87503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dressed.  But  the  face  is</a:t>
            </a:r>
          </a:p>
          <a:p>
            <a:pPr>
              <a:lnSpc>
                <a:spcPts val="2760"/>
              </a:lnSpc>
            </a:pPr>
            <a:endParaRPr lang="en-CA" sz="2402">
              <a:solidFill>
                <a:srgbClr val="000000"/>
              </a:solidFill>
            </a:endParaRPr>
          </a:p>
        </p:txBody>
      </p:sp>
      <p:sp>
        <p:nvSpPr>
          <p:cNvPr id="6" name="TextBox 6"/>
          <p:cNvSpPr txBox="1"/>
          <p:nvPr/>
        </p:nvSpPr>
        <p:spPr>
          <a:xfrm>
            <a:off x="393700" y="3467100"/>
            <a:ext cx="8750300" cy="1206500"/>
          </a:xfrm>
          <a:prstGeom prst="rect">
            <a:avLst/>
          </a:prstGeom>
          <a:noFill/>
        </p:spPr>
        <p:txBody>
          <a:bodyPr vert="horz" wrap="none" lIns="0" tIns="0" rIns="0" bIns="0" rtlCol="0">
            <a:spAutoFit/>
          </a:bodyPr>
          <a:lstStyle/>
          <a:p>
            <a:pPr>
              <a:lnSpc>
                <a:spcPts val="2850"/>
              </a:lnSpc>
            </a:pPr>
            <a:r>
              <a:rPr lang="en-CA" sz="2400" smtClean="0">
                <a:solidFill>
                  <a:srgbClr val="000000"/>
                </a:solidFill>
                <a:latin typeface="Constantia"/>
                <a:cs typeface="Constantia"/>
              </a:rPr>
              <a:t>made rough  by means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tools. A strip, about 25mm</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wide and made by means</a:t>
            </a:r>
          </a:p>
          <a:p>
            <a:pPr>
              <a:lnSpc>
                <a:spcPts val="2850"/>
              </a:lnSpc>
            </a:pPr>
            <a:endParaRPr lang="en-CA" sz="2400">
              <a:solidFill>
                <a:srgbClr val="000000"/>
              </a:solidFill>
            </a:endParaRPr>
          </a:p>
        </p:txBody>
      </p:sp>
      <p:sp>
        <p:nvSpPr>
          <p:cNvPr id="7" name="TextBox 7"/>
          <p:cNvSpPr txBox="1"/>
          <p:nvPr/>
        </p:nvSpPr>
        <p:spPr>
          <a:xfrm>
            <a:off x="393700" y="4572000"/>
            <a:ext cx="87503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of   chisel   is   provided</a:t>
            </a:r>
          </a:p>
          <a:p>
            <a:pPr>
              <a:lnSpc>
                <a:spcPts val="2760"/>
              </a:lnSpc>
            </a:pPr>
            <a:endParaRPr lang="en-CA" sz="2402">
              <a:solidFill>
                <a:srgbClr val="000000"/>
              </a:solidFill>
            </a:endParaRPr>
          </a:p>
        </p:txBody>
      </p:sp>
      <p:sp>
        <p:nvSpPr>
          <p:cNvPr id="8" name="TextBox 8"/>
          <p:cNvSpPr txBox="1"/>
          <p:nvPr/>
        </p:nvSpPr>
        <p:spPr>
          <a:xfrm>
            <a:off x="393700" y="4927600"/>
            <a:ext cx="87503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around  the  perimeter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the rough dressed face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each stone.</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3" name="TextBox 2"/>
          <p:cNvSpPr txBox="1"/>
          <p:nvPr/>
        </p:nvSpPr>
        <p:spPr>
          <a:xfrm>
            <a:off x="2349500" y="1028700"/>
            <a:ext cx="67945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3. ROCK &amp; QUARRY FACED</a:t>
            </a:r>
          </a:p>
          <a:p>
            <a:pPr>
              <a:lnSpc>
                <a:spcPts val="3680"/>
              </a:lnSpc>
            </a:pPr>
            <a:endParaRPr lang="en-CA" sz="3204">
              <a:solidFill>
                <a:srgbClr val="000000"/>
              </a:solidFill>
            </a:endParaRPr>
          </a:p>
        </p:txBody>
      </p:sp>
      <p:sp>
        <p:nvSpPr>
          <p:cNvPr id="3" name="TextBox 3"/>
          <p:cNvSpPr txBox="1"/>
          <p:nvPr/>
        </p:nvSpPr>
        <p:spPr>
          <a:xfrm>
            <a:off x="546100" y="1701800"/>
            <a:ext cx="3592009" cy="1847750"/>
          </a:xfrm>
          <a:prstGeom prst="rect">
            <a:avLst/>
          </a:prstGeom>
          <a:noFill/>
        </p:spPr>
        <p:txBody>
          <a:bodyPr vert="horz" wrap="none" lIns="0" tIns="0" rIns="0" bIns="0" rtlCol="0">
            <a:spAutoFit/>
          </a:bodyPr>
          <a:lstStyle/>
          <a:p>
            <a:pPr>
              <a:lnSpc>
                <a:spcPts val="2865"/>
              </a:lnSpc>
            </a:pPr>
            <a:r>
              <a:rPr lang="en-CA" sz="2402" dirty="0" smtClean="0">
                <a:solidFill>
                  <a:srgbClr val="006FC0"/>
                </a:solidFill>
                <a:latin typeface="Arial Unicode MS"/>
                <a:cs typeface="Arial Unicode MS"/>
              </a:rPr>
              <a:t></a:t>
            </a:r>
            <a:r>
              <a:rPr lang="en-CA" sz="2402" dirty="0" smtClean="0">
                <a:solidFill>
                  <a:srgbClr val="000000"/>
                </a:solidFill>
                <a:latin typeface="Constantia"/>
                <a:cs typeface="Constantia"/>
              </a:rPr>
              <a:t>    In this type of ashlar</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masonry,  a  strip  about</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25mm  wide  and  made  by</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means of chisel is provided</a:t>
            </a:r>
          </a:p>
          <a:p>
            <a:pPr>
              <a:lnSpc>
                <a:spcPts val="2865"/>
              </a:lnSpc>
            </a:pPr>
            <a:endParaRPr lang="en-CA" sz="2400" dirty="0">
              <a:solidFill>
                <a:srgbClr val="000000"/>
              </a:solidFill>
            </a:endParaRPr>
          </a:p>
        </p:txBody>
      </p:sp>
      <p:sp>
        <p:nvSpPr>
          <p:cNvPr id="4" name="TextBox 4"/>
          <p:cNvSpPr txBox="1"/>
          <p:nvPr/>
        </p:nvSpPr>
        <p:spPr>
          <a:xfrm>
            <a:off x="546100" y="3175000"/>
            <a:ext cx="85979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around  the  perimeter  of</a:t>
            </a:r>
          </a:p>
          <a:p>
            <a:pPr>
              <a:lnSpc>
                <a:spcPts val="2760"/>
              </a:lnSpc>
            </a:pPr>
            <a:endParaRPr lang="en-CA" sz="2402">
              <a:solidFill>
                <a:srgbClr val="000000"/>
              </a:solidFill>
            </a:endParaRPr>
          </a:p>
        </p:txBody>
      </p:sp>
      <p:sp>
        <p:nvSpPr>
          <p:cNvPr id="5" name="TextBox 5"/>
          <p:cNvSpPr txBox="1"/>
          <p:nvPr/>
        </p:nvSpPr>
        <p:spPr>
          <a:xfrm>
            <a:off x="546100" y="3543300"/>
            <a:ext cx="85979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every  stone  as  in  case  of</a:t>
            </a:r>
          </a:p>
          <a:p>
            <a:pPr>
              <a:lnSpc>
                <a:spcPts val="2760"/>
              </a:lnSpc>
            </a:pPr>
            <a:endParaRPr lang="en-CA" sz="2400">
              <a:solidFill>
                <a:srgbClr val="000000"/>
              </a:solidFill>
            </a:endParaRPr>
          </a:p>
        </p:txBody>
      </p:sp>
      <p:sp>
        <p:nvSpPr>
          <p:cNvPr id="6" name="TextBox 6"/>
          <p:cNvSpPr txBox="1"/>
          <p:nvPr/>
        </p:nvSpPr>
        <p:spPr>
          <a:xfrm>
            <a:off x="546100" y="3886200"/>
            <a:ext cx="19050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rough-tooled</a:t>
            </a:r>
          </a:p>
          <a:p>
            <a:pPr>
              <a:lnSpc>
                <a:spcPts val="2760"/>
              </a:lnSpc>
            </a:pPr>
            <a:endParaRPr lang="en-CA" sz="2400" smtClean="0">
              <a:solidFill>
                <a:srgbClr val="000000"/>
              </a:solidFill>
              <a:latin typeface="Constantia"/>
              <a:cs typeface="Constantia"/>
            </a:endParaRPr>
          </a:p>
        </p:txBody>
      </p:sp>
      <p:sp>
        <p:nvSpPr>
          <p:cNvPr id="7" name="TextBox 7"/>
          <p:cNvSpPr txBox="1"/>
          <p:nvPr/>
        </p:nvSpPr>
        <p:spPr>
          <a:xfrm>
            <a:off x="3441700" y="3886200"/>
            <a:ext cx="9906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ashlor</a:t>
            </a:r>
          </a:p>
          <a:p>
            <a:pPr>
              <a:lnSpc>
                <a:spcPts val="2760"/>
              </a:lnSpc>
            </a:pPr>
            <a:endParaRPr lang="en-CA" sz="2400" smtClean="0">
              <a:solidFill>
                <a:srgbClr val="000000"/>
              </a:solidFill>
              <a:latin typeface="Constantia"/>
              <a:cs typeface="Constantia"/>
            </a:endParaRPr>
          </a:p>
        </p:txBody>
      </p:sp>
      <p:sp>
        <p:nvSpPr>
          <p:cNvPr id="8" name="TextBox 8"/>
          <p:cNvSpPr txBox="1"/>
          <p:nvPr/>
        </p:nvSpPr>
        <p:spPr>
          <a:xfrm>
            <a:off x="546100" y="4254500"/>
            <a:ext cx="1203919" cy="718145"/>
          </a:xfrm>
          <a:prstGeom prst="rect">
            <a:avLst/>
          </a:prstGeom>
          <a:noFill/>
        </p:spPr>
        <p:txBody>
          <a:bodyPr vert="horz" wrap="none" lIns="0" tIns="0" rIns="0" bIns="0" rtlCol="0">
            <a:spAutoFit/>
          </a:bodyPr>
          <a:lstStyle/>
          <a:p>
            <a:pPr>
              <a:lnSpc>
                <a:spcPts val="2760"/>
              </a:lnSpc>
            </a:pPr>
            <a:r>
              <a:rPr lang="en-CA" sz="2400" dirty="0" smtClean="0">
                <a:solidFill>
                  <a:srgbClr val="000000"/>
                </a:solidFill>
                <a:latin typeface="Constantia"/>
                <a:cs typeface="Constantia"/>
              </a:rPr>
              <a:t>masonry.</a:t>
            </a:r>
          </a:p>
          <a:p>
            <a:pPr>
              <a:lnSpc>
                <a:spcPts val="2760"/>
              </a:lnSpc>
            </a:pPr>
            <a:endParaRPr lang="en-CA" sz="2400" dirty="0" smtClean="0">
              <a:solidFill>
                <a:srgbClr val="000000"/>
              </a:solidFill>
              <a:latin typeface="Constantia"/>
              <a:cs typeface="Constantia"/>
            </a:endParaRPr>
          </a:p>
        </p:txBody>
      </p:sp>
      <p:sp>
        <p:nvSpPr>
          <p:cNvPr id="9" name="TextBox 9"/>
          <p:cNvSpPr txBox="1"/>
          <p:nvPr/>
        </p:nvSpPr>
        <p:spPr>
          <a:xfrm>
            <a:off x="2628900" y="4254500"/>
            <a:ext cx="6350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But</a:t>
            </a:r>
          </a:p>
          <a:p>
            <a:pPr>
              <a:lnSpc>
                <a:spcPts val="2760"/>
              </a:lnSpc>
            </a:pPr>
            <a:endParaRPr lang="en-CA" sz="2400" smtClean="0">
              <a:solidFill>
                <a:srgbClr val="000000"/>
              </a:solidFill>
              <a:latin typeface="Constantia"/>
              <a:cs typeface="Constantia"/>
            </a:endParaRPr>
          </a:p>
        </p:txBody>
      </p:sp>
      <p:sp>
        <p:nvSpPr>
          <p:cNvPr id="10" name="TextBox 10"/>
          <p:cNvSpPr txBox="1"/>
          <p:nvPr/>
        </p:nvSpPr>
        <p:spPr>
          <a:xfrm>
            <a:off x="3822700" y="4254500"/>
            <a:ext cx="5969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the</a:t>
            </a:r>
          </a:p>
          <a:p>
            <a:pPr>
              <a:lnSpc>
                <a:spcPts val="2760"/>
              </a:lnSpc>
            </a:pPr>
            <a:endParaRPr lang="en-CA" sz="2400" smtClean="0">
              <a:solidFill>
                <a:srgbClr val="000000"/>
              </a:solidFill>
              <a:latin typeface="Constantia"/>
              <a:cs typeface="Constantia"/>
            </a:endParaRPr>
          </a:p>
        </p:txBody>
      </p:sp>
      <p:sp>
        <p:nvSpPr>
          <p:cNvPr id="11" name="TextBox 11"/>
          <p:cNvSpPr txBox="1"/>
          <p:nvPr/>
        </p:nvSpPr>
        <p:spPr>
          <a:xfrm>
            <a:off x="546100" y="4635500"/>
            <a:ext cx="85979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remaining  portion  of  the</a:t>
            </a:r>
          </a:p>
          <a:p>
            <a:pPr>
              <a:lnSpc>
                <a:spcPts val="2760"/>
              </a:lnSpc>
            </a:pPr>
            <a:endParaRPr lang="en-CA" sz="2402">
              <a:solidFill>
                <a:srgbClr val="000000"/>
              </a:solidFill>
            </a:endParaRPr>
          </a:p>
        </p:txBody>
      </p:sp>
      <p:sp>
        <p:nvSpPr>
          <p:cNvPr id="12" name="TextBox 12"/>
          <p:cNvSpPr txBox="1"/>
          <p:nvPr/>
        </p:nvSpPr>
        <p:spPr>
          <a:xfrm>
            <a:off x="546100" y="4991100"/>
            <a:ext cx="85979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face is left in the same form</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as received from quarry.</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1524000" y="1041400"/>
            <a:ext cx="5926687"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4. ASHLAR CHAMFERED MASONRY</a:t>
            </a:r>
          </a:p>
          <a:p>
            <a:pPr>
              <a:lnSpc>
                <a:spcPts val="3680"/>
              </a:lnSpc>
            </a:pPr>
            <a:endParaRPr lang="en-CA" sz="3204" dirty="0">
              <a:solidFill>
                <a:srgbClr val="000000"/>
              </a:solidFill>
            </a:endParaRPr>
          </a:p>
        </p:txBody>
      </p:sp>
      <p:sp>
        <p:nvSpPr>
          <p:cNvPr id="3" name="TextBox 3"/>
          <p:cNvSpPr txBox="1"/>
          <p:nvPr/>
        </p:nvSpPr>
        <p:spPr>
          <a:xfrm>
            <a:off x="698500" y="2552700"/>
            <a:ext cx="8445500" cy="457200"/>
          </a:xfrm>
          <a:prstGeom prst="rect">
            <a:avLst/>
          </a:prstGeom>
          <a:noFill/>
        </p:spPr>
        <p:txBody>
          <a:bodyPr vert="horz" wrap="none" lIns="0" tIns="0" rIns="0" bIns="0" rtlCol="0">
            <a:spAutoFit/>
          </a:bodyPr>
          <a:lstStyle/>
          <a:p>
            <a:pPr>
              <a:lnSpc>
                <a:spcPts val="2760"/>
              </a:lnSpc>
            </a:pPr>
            <a:r>
              <a:rPr lang="en-CA" sz="2400" smtClean="0">
                <a:solidFill>
                  <a:srgbClr val="004E6C"/>
                </a:solidFill>
                <a:latin typeface="Arial Unicode MS"/>
                <a:cs typeface="Arial Unicode MS"/>
              </a:rPr>
              <a:t></a:t>
            </a:r>
            <a:r>
              <a:rPr lang="en-CA" sz="2400" smtClean="0">
                <a:solidFill>
                  <a:srgbClr val="000000"/>
                </a:solidFill>
                <a:latin typeface="Constantia"/>
                <a:cs typeface="Constantia"/>
              </a:rPr>
              <a:t>    In  this  type  of</a:t>
            </a:r>
          </a:p>
          <a:p>
            <a:pPr>
              <a:lnSpc>
                <a:spcPts val="2760"/>
              </a:lnSpc>
            </a:pPr>
            <a:endParaRPr lang="en-CA" sz="2400">
              <a:solidFill>
                <a:srgbClr val="000000"/>
              </a:solidFill>
            </a:endParaRPr>
          </a:p>
        </p:txBody>
      </p:sp>
      <p:sp>
        <p:nvSpPr>
          <p:cNvPr id="4" name="TextBox 4"/>
          <p:cNvSpPr txBox="1"/>
          <p:nvPr/>
        </p:nvSpPr>
        <p:spPr>
          <a:xfrm>
            <a:off x="698500" y="2921000"/>
            <a:ext cx="3258969" cy="718145"/>
          </a:xfrm>
          <a:prstGeom prst="rect">
            <a:avLst/>
          </a:prstGeom>
          <a:noFill/>
        </p:spPr>
        <p:txBody>
          <a:bodyPr vert="horz" wrap="none" lIns="0" tIns="0" rIns="0" bIns="0" rtlCol="0">
            <a:spAutoFit/>
          </a:bodyPr>
          <a:lstStyle/>
          <a:p>
            <a:pPr>
              <a:lnSpc>
                <a:spcPts val="2760"/>
              </a:lnSpc>
            </a:pPr>
            <a:r>
              <a:rPr lang="en-CA" sz="2400" dirty="0" smtClean="0">
                <a:solidFill>
                  <a:srgbClr val="000000"/>
                </a:solidFill>
                <a:latin typeface="Constantia"/>
                <a:cs typeface="Constantia"/>
              </a:rPr>
              <a:t>ashlar masonry, the strip</a:t>
            </a:r>
          </a:p>
          <a:p>
            <a:pPr>
              <a:lnSpc>
                <a:spcPts val="2760"/>
              </a:lnSpc>
            </a:pPr>
            <a:endParaRPr lang="en-CA" sz="2400" dirty="0">
              <a:solidFill>
                <a:srgbClr val="000000"/>
              </a:solidFill>
            </a:endParaRPr>
          </a:p>
        </p:txBody>
      </p:sp>
      <p:sp>
        <p:nvSpPr>
          <p:cNvPr id="5" name="TextBox 5"/>
          <p:cNvSpPr txBox="1"/>
          <p:nvPr/>
        </p:nvSpPr>
        <p:spPr>
          <a:xfrm>
            <a:off x="698500" y="3276600"/>
            <a:ext cx="84455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is provided as below. But</a:t>
            </a:r>
          </a:p>
          <a:p>
            <a:pPr>
              <a:lnSpc>
                <a:spcPts val="2760"/>
              </a:lnSpc>
            </a:pPr>
            <a:endParaRPr lang="en-CA" sz="2402">
              <a:solidFill>
                <a:srgbClr val="000000"/>
              </a:solidFill>
            </a:endParaRPr>
          </a:p>
        </p:txBody>
      </p:sp>
      <p:sp>
        <p:nvSpPr>
          <p:cNvPr id="6" name="TextBox 6"/>
          <p:cNvSpPr txBox="1"/>
          <p:nvPr/>
        </p:nvSpPr>
        <p:spPr>
          <a:xfrm>
            <a:off x="698500" y="3632200"/>
            <a:ext cx="84455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it is chamfered or beveled</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at an angle of 45 degrees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by means of chisel for a</a:t>
            </a:r>
          </a:p>
          <a:p>
            <a:pPr>
              <a:lnSpc>
                <a:spcPts val="2900"/>
              </a:lnSpc>
            </a:pPr>
            <a:endParaRPr lang="en-CA" sz="2400">
              <a:solidFill>
                <a:srgbClr val="000000"/>
              </a:solidFill>
            </a:endParaRPr>
          </a:p>
        </p:txBody>
      </p:sp>
      <p:sp>
        <p:nvSpPr>
          <p:cNvPr id="7" name="TextBox 7"/>
          <p:cNvSpPr txBox="1"/>
          <p:nvPr/>
        </p:nvSpPr>
        <p:spPr>
          <a:xfrm>
            <a:off x="698500" y="4749800"/>
            <a:ext cx="84455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depth of about 25mm.</a:t>
            </a:r>
          </a:p>
          <a:p>
            <a:pPr>
              <a:lnSpc>
                <a:spcPts val="2760"/>
              </a:lnSpc>
            </a:pPr>
            <a:endParaRPr lang="en-CA" sz="2402">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4" name="TextBox 2"/>
          <p:cNvSpPr txBox="1"/>
          <p:nvPr/>
        </p:nvSpPr>
        <p:spPr>
          <a:xfrm>
            <a:off x="1079500" y="1041400"/>
            <a:ext cx="6832511"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5. ASHLAR BLOCK IN COURSE MASONRY</a:t>
            </a:r>
          </a:p>
          <a:p>
            <a:pPr>
              <a:lnSpc>
                <a:spcPts val="3680"/>
              </a:lnSpc>
            </a:pPr>
            <a:endParaRPr lang="en-CA" sz="3204" dirty="0">
              <a:solidFill>
                <a:srgbClr val="000000"/>
              </a:solidFill>
            </a:endParaRPr>
          </a:p>
        </p:txBody>
      </p:sp>
      <p:sp>
        <p:nvSpPr>
          <p:cNvPr id="3" name="TextBox 3"/>
          <p:cNvSpPr txBox="1"/>
          <p:nvPr/>
        </p:nvSpPr>
        <p:spPr>
          <a:xfrm>
            <a:off x="546100" y="1943100"/>
            <a:ext cx="8597900" cy="457200"/>
          </a:xfrm>
          <a:prstGeom prst="rect">
            <a:avLst/>
          </a:prstGeom>
          <a:noFill/>
        </p:spPr>
        <p:txBody>
          <a:bodyPr vert="horz" wrap="none" lIns="0" tIns="0" rIns="0" bIns="0" rtlCol="0">
            <a:spAutoFit/>
          </a:bodyPr>
          <a:lstStyle/>
          <a:p>
            <a:pPr>
              <a:lnSpc>
                <a:spcPts val="2760"/>
              </a:lnSpc>
              <a:tabLst>
                <a:tab pos="3111500" algn="l"/>
              </a:tabLst>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This	is</a:t>
            </a:r>
          </a:p>
          <a:p>
            <a:pPr>
              <a:lnSpc>
                <a:spcPts val="2760"/>
              </a:lnSpc>
            </a:pPr>
            <a:endParaRPr lang="en-CA" sz="2400">
              <a:solidFill>
                <a:srgbClr val="000000"/>
              </a:solidFill>
            </a:endParaRPr>
          </a:p>
        </p:txBody>
      </p:sp>
      <p:sp>
        <p:nvSpPr>
          <p:cNvPr id="4" name="TextBox 4"/>
          <p:cNvSpPr txBox="1"/>
          <p:nvPr/>
        </p:nvSpPr>
        <p:spPr>
          <a:xfrm>
            <a:off x="546100" y="2286000"/>
            <a:ext cx="3126882" cy="1103957"/>
          </a:xfrm>
          <a:prstGeom prst="rect">
            <a:avLst/>
          </a:prstGeom>
          <a:noFill/>
        </p:spPr>
        <p:txBody>
          <a:bodyPr vert="horz" wrap="none" lIns="0" tIns="0" rIns="0" bIns="0" rtlCol="0">
            <a:spAutoFit/>
          </a:bodyPr>
          <a:lstStyle/>
          <a:p>
            <a:pPr>
              <a:lnSpc>
                <a:spcPts val="2900"/>
              </a:lnSpc>
            </a:pPr>
            <a:r>
              <a:rPr lang="en-CA" sz="2400" dirty="0" smtClean="0">
                <a:solidFill>
                  <a:srgbClr val="000000"/>
                </a:solidFill>
                <a:latin typeface="Constantia"/>
                <a:cs typeface="Constantia"/>
              </a:rPr>
              <a:t>combination  of  rubble</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masonry   and   ashlar</a:t>
            </a:r>
          </a:p>
          <a:p>
            <a:pPr>
              <a:lnSpc>
                <a:spcPts val="2900"/>
              </a:lnSpc>
            </a:pPr>
            <a:endParaRPr lang="en-CA" sz="2400" dirty="0">
              <a:solidFill>
                <a:srgbClr val="000000"/>
              </a:solidFill>
            </a:endParaRPr>
          </a:p>
        </p:txBody>
      </p:sp>
      <p:sp>
        <p:nvSpPr>
          <p:cNvPr id="5" name="TextBox 5"/>
          <p:cNvSpPr txBox="1"/>
          <p:nvPr/>
        </p:nvSpPr>
        <p:spPr>
          <a:xfrm>
            <a:off x="546100" y="3035300"/>
            <a:ext cx="3103991" cy="718145"/>
          </a:xfrm>
          <a:prstGeom prst="rect">
            <a:avLst/>
          </a:prstGeom>
          <a:noFill/>
        </p:spPr>
        <p:txBody>
          <a:bodyPr vert="horz" wrap="none" lIns="0" tIns="0" rIns="0" bIns="0" rtlCol="0">
            <a:spAutoFit/>
          </a:bodyPr>
          <a:lstStyle/>
          <a:p>
            <a:pPr>
              <a:lnSpc>
                <a:spcPts val="2760"/>
              </a:lnSpc>
            </a:pPr>
            <a:r>
              <a:rPr lang="en-CA" sz="2402" dirty="0" smtClean="0">
                <a:solidFill>
                  <a:srgbClr val="000000"/>
                </a:solidFill>
                <a:latin typeface="Constantia"/>
                <a:cs typeface="Constantia"/>
              </a:rPr>
              <a:t>masonry. In this type of</a:t>
            </a:r>
          </a:p>
          <a:p>
            <a:pPr>
              <a:lnSpc>
                <a:spcPts val="2760"/>
              </a:lnSpc>
            </a:pPr>
            <a:endParaRPr lang="en-CA" sz="2402" dirty="0">
              <a:solidFill>
                <a:srgbClr val="000000"/>
              </a:solidFill>
            </a:endParaRPr>
          </a:p>
        </p:txBody>
      </p:sp>
      <p:sp>
        <p:nvSpPr>
          <p:cNvPr id="6" name="TextBox 6"/>
          <p:cNvSpPr txBox="1"/>
          <p:nvPr/>
        </p:nvSpPr>
        <p:spPr>
          <a:xfrm>
            <a:off x="546100" y="3390900"/>
            <a:ext cx="85979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masonary, the face work</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is provided with rough</a:t>
            </a:r>
          </a:p>
          <a:p>
            <a:pPr>
              <a:lnSpc>
                <a:spcPts val="2900"/>
              </a:lnSpc>
            </a:pPr>
            <a:endParaRPr lang="en-CA" sz="2400">
              <a:solidFill>
                <a:srgbClr val="000000"/>
              </a:solidFill>
            </a:endParaRPr>
          </a:p>
        </p:txBody>
      </p:sp>
      <p:sp>
        <p:nvSpPr>
          <p:cNvPr id="7" name="TextBox 7"/>
          <p:cNvSpPr txBox="1"/>
          <p:nvPr/>
        </p:nvSpPr>
        <p:spPr>
          <a:xfrm>
            <a:off x="546100" y="4114800"/>
            <a:ext cx="10033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tooled</a:t>
            </a:r>
          </a:p>
          <a:p>
            <a:pPr>
              <a:lnSpc>
                <a:spcPts val="2760"/>
              </a:lnSpc>
            </a:pPr>
            <a:endParaRPr lang="en-CA" sz="2400" smtClean="0">
              <a:solidFill>
                <a:srgbClr val="000000"/>
              </a:solidFill>
              <a:latin typeface="Constantia"/>
              <a:cs typeface="Constantia"/>
            </a:endParaRPr>
          </a:p>
        </p:txBody>
      </p:sp>
      <p:sp>
        <p:nvSpPr>
          <p:cNvPr id="8" name="TextBox 8"/>
          <p:cNvSpPr txBox="1"/>
          <p:nvPr/>
        </p:nvSpPr>
        <p:spPr>
          <a:xfrm>
            <a:off x="1930400" y="4114800"/>
            <a:ext cx="4572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or</a:t>
            </a:r>
          </a:p>
          <a:p>
            <a:pPr>
              <a:lnSpc>
                <a:spcPts val="2760"/>
              </a:lnSpc>
            </a:pPr>
            <a:endParaRPr lang="en-CA" sz="2400" smtClean="0">
              <a:solidFill>
                <a:srgbClr val="000000"/>
              </a:solidFill>
              <a:latin typeface="Constantia"/>
              <a:cs typeface="Constantia"/>
            </a:endParaRPr>
          </a:p>
        </p:txBody>
      </p:sp>
      <p:sp>
        <p:nvSpPr>
          <p:cNvPr id="9" name="TextBox 9"/>
          <p:cNvSpPr txBox="1"/>
          <p:nvPr/>
        </p:nvSpPr>
        <p:spPr>
          <a:xfrm>
            <a:off x="2755900" y="4114800"/>
            <a:ext cx="12827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hammer</a:t>
            </a:r>
          </a:p>
          <a:p>
            <a:pPr>
              <a:lnSpc>
                <a:spcPts val="2760"/>
              </a:lnSpc>
            </a:pPr>
            <a:endParaRPr lang="en-CA" sz="2400" smtClean="0">
              <a:solidFill>
                <a:srgbClr val="000000"/>
              </a:solidFill>
              <a:latin typeface="Constantia"/>
              <a:cs typeface="Constantia"/>
            </a:endParaRPr>
          </a:p>
        </p:txBody>
      </p:sp>
      <p:sp>
        <p:nvSpPr>
          <p:cNvPr id="10" name="TextBox 10"/>
          <p:cNvSpPr txBox="1"/>
          <p:nvPr/>
        </p:nvSpPr>
        <p:spPr>
          <a:xfrm>
            <a:off x="546100" y="4483100"/>
            <a:ext cx="1117600" cy="3556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dresses</a:t>
            </a:r>
          </a:p>
          <a:p>
            <a:pPr>
              <a:lnSpc>
                <a:spcPts val="2760"/>
              </a:lnSpc>
            </a:pPr>
            <a:endParaRPr lang="en-CA" sz="2402" smtClean="0">
              <a:solidFill>
                <a:srgbClr val="000000"/>
              </a:solidFill>
              <a:latin typeface="Constantia"/>
              <a:cs typeface="Constantia"/>
            </a:endParaRPr>
          </a:p>
        </p:txBody>
      </p:sp>
      <p:sp>
        <p:nvSpPr>
          <p:cNvPr id="11" name="TextBox 11"/>
          <p:cNvSpPr txBox="1"/>
          <p:nvPr/>
        </p:nvSpPr>
        <p:spPr>
          <a:xfrm>
            <a:off x="2006600" y="4483100"/>
            <a:ext cx="1003300" cy="3556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stones</a:t>
            </a:r>
          </a:p>
          <a:p>
            <a:pPr>
              <a:lnSpc>
                <a:spcPts val="2760"/>
              </a:lnSpc>
            </a:pPr>
            <a:endParaRPr lang="en-CA" sz="2402" smtClean="0">
              <a:solidFill>
                <a:srgbClr val="000000"/>
              </a:solidFill>
              <a:latin typeface="Constantia"/>
              <a:cs typeface="Constantia"/>
            </a:endParaRPr>
          </a:p>
        </p:txBody>
      </p:sp>
      <p:sp>
        <p:nvSpPr>
          <p:cNvPr id="12" name="TextBox 12"/>
          <p:cNvSpPr txBox="1"/>
          <p:nvPr/>
        </p:nvSpPr>
        <p:spPr>
          <a:xfrm>
            <a:off x="3365500" y="4483100"/>
            <a:ext cx="673100" cy="3556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and</a:t>
            </a:r>
          </a:p>
          <a:p>
            <a:pPr>
              <a:lnSpc>
                <a:spcPts val="2760"/>
              </a:lnSpc>
            </a:pPr>
            <a:endParaRPr lang="en-CA" sz="2402" smtClean="0">
              <a:solidFill>
                <a:srgbClr val="000000"/>
              </a:solidFill>
              <a:latin typeface="Constantia"/>
              <a:cs typeface="Constantia"/>
            </a:endParaRPr>
          </a:p>
        </p:txBody>
      </p:sp>
      <p:sp>
        <p:nvSpPr>
          <p:cNvPr id="13" name="TextBox 13"/>
          <p:cNvSpPr txBox="1"/>
          <p:nvPr/>
        </p:nvSpPr>
        <p:spPr>
          <a:xfrm>
            <a:off x="546100" y="4851400"/>
            <a:ext cx="85979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backing of the wall may</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be   made   in   rubble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masonary.</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1968500" y="1041400"/>
            <a:ext cx="5029710" cy="948978"/>
          </a:xfrm>
          <a:prstGeom prst="rect">
            <a:avLst/>
          </a:prstGeom>
          <a:noFill/>
        </p:spPr>
        <p:txBody>
          <a:bodyPr vert="horz" wrap="none" lIns="0" tIns="0" rIns="0" bIns="0" rtlCol="0">
            <a:spAutoFit/>
          </a:bodyPr>
          <a:lstStyle/>
          <a:p>
            <a:pPr>
              <a:lnSpc>
                <a:spcPts val="3680"/>
              </a:lnSpc>
            </a:pPr>
            <a:r>
              <a:rPr lang="en-CA" sz="3214" b="1" dirty="0" smtClean="0">
                <a:solidFill>
                  <a:srgbClr val="04607A"/>
                </a:solidFill>
                <a:latin typeface="Calibri Bold"/>
                <a:cs typeface="Calibri Bold"/>
              </a:rPr>
              <a:t>6. ASHLAR FACING MASONRY</a:t>
            </a:r>
          </a:p>
          <a:p>
            <a:pPr>
              <a:lnSpc>
                <a:spcPts val="3680"/>
              </a:lnSpc>
            </a:pPr>
            <a:endParaRPr lang="en-CA" sz="3204" dirty="0">
              <a:solidFill>
                <a:srgbClr val="000000"/>
              </a:solidFill>
            </a:endParaRPr>
          </a:p>
        </p:txBody>
      </p:sp>
      <p:sp>
        <p:nvSpPr>
          <p:cNvPr id="3" name="TextBox 3"/>
          <p:cNvSpPr txBox="1"/>
          <p:nvPr/>
        </p:nvSpPr>
        <p:spPr>
          <a:xfrm>
            <a:off x="622300" y="1917700"/>
            <a:ext cx="7662034" cy="1384995"/>
          </a:xfrm>
          <a:prstGeom prst="rect">
            <a:avLst/>
          </a:prstGeom>
          <a:noFill/>
        </p:spPr>
        <p:txBody>
          <a:bodyPr vert="horz" wrap="none" lIns="0" tIns="0" rIns="0" bIns="0" rtlCol="0">
            <a:spAutoFit/>
          </a:bodyPr>
          <a:lstStyle/>
          <a:p>
            <a:pPr>
              <a:lnSpc>
                <a:spcPts val="2700"/>
              </a:lnSpc>
            </a:pPr>
            <a:r>
              <a:rPr lang="en-CA" sz="2495" dirty="0" smtClean="0">
                <a:solidFill>
                  <a:srgbClr val="006FC0"/>
                </a:solidFill>
                <a:latin typeface="Arial Unicode MS"/>
                <a:cs typeface="Arial Unicode MS"/>
              </a:rPr>
              <a:t></a:t>
            </a:r>
            <a:r>
              <a:rPr lang="en-CA" sz="2495" dirty="0" smtClean="0">
                <a:solidFill>
                  <a:srgbClr val="000000"/>
                </a:solidFill>
                <a:latin typeface="Constantia"/>
                <a:cs typeface="Constantia"/>
              </a:rPr>
              <a:t>    If the backing is of Rubble masonry, It is called</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a:t>
            </a:r>
            <a:r>
              <a:rPr lang="en-CA" sz="2505" b="1" dirty="0" smtClean="0">
                <a:solidFill>
                  <a:srgbClr val="000000"/>
                </a:solidFill>
                <a:latin typeface="Constantia Bold"/>
                <a:cs typeface="Constantia Bold"/>
              </a:rPr>
              <a:t>Rubble Ashlar</a:t>
            </a:r>
            <a:r>
              <a:rPr lang="en-CA" sz="2495" dirty="0" smtClean="0">
                <a:solidFill>
                  <a:srgbClr val="000000"/>
                </a:solidFill>
                <a:latin typeface="Constantia"/>
                <a:cs typeface="Constantia"/>
              </a:rPr>
              <a:t>" and if the backing is of brick work the</a:t>
            </a:r>
            <a:r>
              <a:rPr lang="en-CA" sz="2495" dirty="0" smtClean="0">
                <a:solidFill>
                  <a:srgbClr val="000000"/>
                </a:solidFill>
                <a:latin typeface="Times New Roman"/>
              </a:rPr>
              <a:t/>
            </a:r>
            <a:br>
              <a:rPr lang="en-CA" sz="2495" dirty="0" smtClean="0">
                <a:solidFill>
                  <a:srgbClr val="000000"/>
                </a:solidFill>
                <a:latin typeface="Times New Roman"/>
              </a:rPr>
            </a:br>
            <a:r>
              <a:rPr lang="en-CA" sz="2495" dirty="0" smtClean="0">
                <a:solidFill>
                  <a:srgbClr val="000000"/>
                </a:solidFill>
                <a:latin typeface="Constantia"/>
                <a:cs typeface="Constantia"/>
              </a:rPr>
              <a:t>masonry is termed as “</a:t>
            </a:r>
            <a:r>
              <a:rPr lang="en-CA" sz="2505" b="1" dirty="0" smtClean="0">
                <a:solidFill>
                  <a:srgbClr val="000000"/>
                </a:solidFill>
                <a:latin typeface="Constantia Bold"/>
                <a:cs typeface="Constantia Bold"/>
              </a:rPr>
              <a:t>Brick Ashlar</a:t>
            </a:r>
            <a:r>
              <a:rPr lang="en-CA" sz="2495" dirty="0" smtClean="0">
                <a:solidFill>
                  <a:srgbClr val="000000"/>
                </a:solidFill>
                <a:latin typeface="Constantia"/>
                <a:cs typeface="Constantia"/>
              </a:rPr>
              <a:t>”.</a:t>
            </a:r>
          </a:p>
          <a:p>
            <a:pPr>
              <a:lnSpc>
                <a:spcPts val="2700"/>
              </a:lnSpc>
            </a:pPr>
            <a:endParaRPr lang="en-CA" sz="2495"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40084"/>
            <a:ext cx="9144000" cy="6845300"/>
          </a:xfrm>
          <a:prstGeom prst="rect">
            <a:avLst/>
          </a:prstGeom>
        </p:spPr>
      </p:pic>
      <p:sp>
        <p:nvSpPr>
          <p:cNvPr id="7" name="TextBox 2"/>
          <p:cNvSpPr txBox="1"/>
          <p:nvPr/>
        </p:nvSpPr>
        <p:spPr>
          <a:xfrm>
            <a:off x="1028700" y="774700"/>
            <a:ext cx="8115300" cy="838200"/>
          </a:xfrm>
          <a:prstGeom prst="rect">
            <a:avLst/>
          </a:prstGeom>
          <a:noFill/>
        </p:spPr>
        <p:txBody>
          <a:bodyPr vert="horz" wrap="none" lIns="0" tIns="0" rIns="0" bIns="0" rtlCol="0">
            <a:spAutoFit/>
          </a:bodyPr>
          <a:lstStyle/>
          <a:p>
            <a:pPr>
              <a:lnSpc>
                <a:spcPts val="5060"/>
              </a:lnSpc>
            </a:pPr>
            <a:r>
              <a:rPr lang="en-CA" sz="4414" b="1" smtClean="0">
                <a:solidFill>
                  <a:srgbClr val="04607A"/>
                </a:solidFill>
                <a:latin typeface="Calibri Bold"/>
                <a:cs typeface="Calibri Bold"/>
              </a:rPr>
              <a:t>. Some Important Terms Used In</a:t>
            </a:r>
          </a:p>
          <a:p>
            <a:pPr>
              <a:lnSpc>
                <a:spcPts val="5060"/>
              </a:lnSpc>
            </a:pPr>
            <a:endParaRPr lang="en-CA" sz="4404">
              <a:solidFill>
                <a:srgbClr val="000000"/>
              </a:solidFill>
            </a:endParaRPr>
          </a:p>
        </p:txBody>
      </p:sp>
      <p:sp>
        <p:nvSpPr>
          <p:cNvPr id="3" name="TextBox 3"/>
          <p:cNvSpPr txBox="1"/>
          <p:nvPr/>
        </p:nvSpPr>
        <p:spPr>
          <a:xfrm>
            <a:off x="3619500" y="1447800"/>
            <a:ext cx="2365328" cy="1308050"/>
          </a:xfrm>
          <a:prstGeom prst="rect">
            <a:avLst/>
          </a:prstGeom>
          <a:noFill/>
        </p:spPr>
        <p:txBody>
          <a:bodyPr vert="horz" wrap="none" lIns="0" tIns="0" rIns="0" bIns="0" rtlCol="0">
            <a:spAutoFit/>
          </a:bodyPr>
          <a:lstStyle/>
          <a:p>
            <a:pPr>
              <a:lnSpc>
                <a:spcPts val="5060"/>
              </a:lnSpc>
            </a:pPr>
            <a:r>
              <a:rPr lang="en-CA" sz="4416" b="1" dirty="0" smtClean="0">
                <a:solidFill>
                  <a:srgbClr val="04607A"/>
                </a:solidFill>
                <a:latin typeface="Calibri Bold"/>
                <a:cs typeface="Calibri Bold"/>
              </a:rPr>
              <a:t>Masonry :</a:t>
            </a:r>
          </a:p>
          <a:p>
            <a:pPr>
              <a:lnSpc>
                <a:spcPts val="5060"/>
              </a:lnSpc>
            </a:pPr>
            <a:endParaRPr lang="en-CA" sz="4406" dirty="0">
              <a:solidFill>
                <a:srgbClr val="000000"/>
              </a:solidFill>
            </a:endParaRPr>
          </a:p>
        </p:txBody>
      </p:sp>
      <p:sp>
        <p:nvSpPr>
          <p:cNvPr id="4" name="TextBox 4"/>
          <p:cNvSpPr txBox="1"/>
          <p:nvPr/>
        </p:nvSpPr>
        <p:spPr>
          <a:xfrm>
            <a:off x="546100" y="23495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1. STRETCHER:</a:t>
            </a:r>
          </a:p>
          <a:p>
            <a:pPr>
              <a:lnSpc>
                <a:spcPts val="3220"/>
              </a:lnSpc>
            </a:pPr>
            <a:endParaRPr lang="en-CA" sz="2795">
              <a:solidFill>
                <a:srgbClr val="000000"/>
              </a:solidFill>
            </a:endParaRPr>
          </a:p>
        </p:txBody>
      </p:sp>
      <p:sp>
        <p:nvSpPr>
          <p:cNvPr id="5" name="TextBox 5"/>
          <p:cNvSpPr txBox="1"/>
          <p:nvPr/>
        </p:nvSpPr>
        <p:spPr>
          <a:xfrm>
            <a:off x="1460500" y="2857500"/>
            <a:ext cx="7147085" cy="718145"/>
          </a:xfrm>
          <a:prstGeom prst="rect">
            <a:avLst/>
          </a:prstGeom>
          <a:noFill/>
        </p:spPr>
        <p:txBody>
          <a:bodyPr vert="horz" wrap="none" lIns="0" tIns="0" rIns="0" bIns="0" rtlCol="0">
            <a:spAutoFit/>
          </a:bodyPr>
          <a:lstStyle/>
          <a:p>
            <a:pPr>
              <a:lnSpc>
                <a:spcPts val="2760"/>
              </a:lnSpc>
            </a:pPr>
            <a:r>
              <a:rPr lang="en-CA" sz="2400" dirty="0" smtClean="0">
                <a:solidFill>
                  <a:srgbClr val="000000"/>
                </a:solidFill>
                <a:latin typeface="Constantia"/>
                <a:cs typeface="Constantia"/>
              </a:rPr>
              <a:t>A brick, laid with its length horizontally and </a:t>
            </a:r>
            <a:r>
              <a:rPr lang="en-CA" sz="2400" dirty="0" err="1" smtClean="0">
                <a:solidFill>
                  <a:srgbClr val="000000"/>
                </a:solidFill>
                <a:latin typeface="Constantia"/>
                <a:cs typeface="Constantia"/>
              </a:rPr>
              <a:t>parallelly</a:t>
            </a:r>
            <a:endParaRPr lang="en-CA" sz="2400" dirty="0" smtClean="0">
              <a:solidFill>
                <a:srgbClr val="000000"/>
              </a:solidFill>
              <a:latin typeface="Constantia"/>
              <a:cs typeface="Constantia"/>
            </a:endParaRPr>
          </a:p>
          <a:p>
            <a:pPr>
              <a:lnSpc>
                <a:spcPts val="2760"/>
              </a:lnSpc>
            </a:pPr>
            <a:endParaRPr lang="en-CA" sz="2400" dirty="0">
              <a:solidFill>
                <a:srgbClr val="000000"/>
              </a:solidFill>
            </a:endParaRPr>
          </a:p>
        </p:txBody>
      </p:sp>
      <p:sp>
        <p:nvSpPr>
          <p:cNvPr id="6" name="TextBox 6"/>
          <p:cNvSpPr txBox="1"/>
          <p:nvPr/>
        </p:nvSpPr>
        <p:spPr>
          <a:xfrm>
            <a:off x="812800" y="3200400"/>
            <a:ext cx="7506414" cy="1847750"/>
          </a:xfrm>
          <a:prstGeom prst="rect">
            <a:avLst/>
          </a:prstGeom>
          <a:noFill/>
        </p:spPr>
        <p:txBody>
          <a:bodyPr vert="horz" wrap="none" lIns="0" tIns="0" rIns="0" bIns="0" rtlCol="0">
            <a:spAutoFit/>
          </a:bodyPr>
          <a:lstStyle/>
          <a:p>
            <a:pPr>
              <a:lnSpc>
                <a:spcPts val="2900"/>
              </a:lnSpc>
            </a:pPr>
            <a:r>
              <a:rPr lang="en-CA" sz="2402" dirty="0" smtClean="0">
                <a:solidFill>
                  <a:srgbClr val="000000"/>
                </a:solidFill>
                <a:latin typeface="Constantia"/>
                <a:cs typeface="Constantia"/>
              </a:rPr>
              <a:t>with the face of the wall or other masonry member is</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called a "</a:t>
            </a:r>
            <a:r>
              <a:rPr lang="en-CA" sz="2410" b="1" dirty="0" smtClean="0">
                <a:solidFill>
                  <a:srgbClr val="000000"/>
                </a:solidFill>
                <a:latin typeface="Constantia Bold"/>
                <a:cs typeface="Constantia Bold"/>
              </a:rPr>
              <a:t>Stretcher</a:t>
            </a:r>
            <a:r>
              <a:rPr lang="en-CA" sz="2400" dirty="0" smtClean="0">
                <a:solidFill>
                  <a:srgbClr val="000000"/>
                </a:solidFill>
                <a:latin typeface="Constantia"/>
                <a:cs typeface="Constantia"/>
              </a:rPr>
              <a:t>" and a course, in which, all the bricks</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are laid as Stretchers is called a</a:t>
            </a:r>
            <a:r>
              <a:rPr lang="en-CA" sz="2410" b="1" dirty="0" smtClean="0">
                <a:solidFill>
                  <a:srgbClr val="000000"/>
                </a:solidFill>
                <a:latin typeface="Constantia Bold"/>
                <a:cs typeface="Constantia Bold"/>
              </a:rPr>
              <a:t> “Stretching course" or</a:t>
            </a:r>
            <a:r>
              <a:rPr lang="en-CA" sz="2400" dirty="0" smtClean="0">
                <a:solidFill>
                  <a:srgbClr val="000000"/>
                </a:solidFill>
                <a:latin typeface="Times New Roman"/>
              </a:rPr>
              <a:t/>
            </a:r>
            <a:br>
              <a:rPr lang="en-CA" sz="2400" dirty="0" smtClean="0">
                <a:solidFill>
                  <a:srgbClr val="000000"/>
                </a:solidFill>
                <a:latin typeface="Times New Roman"/>
              </a:rPr>
            </a:br>
            <a:r>
              <a:rPr lang="en-CA" sz="2410" b="1" dirty="0" smtClean="0">
                <a:solidFill>
                  <a:srgbClr val="000000"/>
                </a:solidFill>
                <a:latin typeface="Constantia Bold"/>
                <a:cs typeface="Constantia Bold"/>
              </a:rPr>
              <a:t>"Stretcher course".</a:t>
            </a:r>
          </a:p>
          <a:p>
            <a:pPr>
              <a:lnSpc>
                <a:spcPts val="2900"/>
              </a:lnSpc>
            </a:pPr>
            <a:endParaRPr lang="en-CA" sz="2400" dirty="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1816100" y="2819400"/>
            <a:ext cx="5464573" cy="1590179"/>
          </a:xfrm>
          <a:prstGeom prst="rect">
            <a:avLst/>
          </a:prstGeom>
          <a:noFill/>
        </p:spPr>
        <p:txBody>
          <a:bodyPr vert="horz" wrap="none" lIns="0" tIns="0" rIns="0" bIns="0" rtlCol="0">
            <a:spAutoFit/>
          </a:bodyPr>
          <a:lstStyle/>
          <a:p>
            <a:pPr>
              <a:lnSpc>
                <a:spcPts val="6210"/>
              </a:lnSpc>
            </a:pPr>
            <a:r>
              <a:rPr lang="en-CA" sz="5412" b="1" dirty="0" smtClean="0">
                <a:solidFill>
                  <a:srgbClr val="FFFFFF"/>
                </a:solidFill>
                <a:latin typeface="Calibri Bold"/>
                <a:cs typeface="Calibri Bold"/>
              </a:rPr>
              <a:t>B.BRICK MASONRY</a:t>
            </a:r>
          </a:p>
          <a:p>
            <a:pPr>
              <a:lnSpc>
                <a:spcPts val="6210"/>
              </a:lnSpc>
            </a:pPr>
            <a:endParaRPr lang="en-CA" sz="5402" dirty="0">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2425700" y="1168400"/>
            <a:ext cx="3990580" cy="1308050"/>
          </a:xfrm>
          <a:prstGeom prst="rect">
            <a:avLst/>
          </a:prstGeom>
          <a:noFill/>
        </p:spPr>
        <p:txBody>
          <a:bodyPr vert="horz" wrap="none" lIns="0" tIns="0" rIns="0" bIns="0" rtlCol="0">
            <a:spAutoFit/>
          </a:bodyPr>
          <a:lstStyle/>
          <a:p>
            <a:pPr>
              <a:lnSpc>
                <a:spcPts val="5060"/>
              </a:lnSpc>
            </a:pPr>
            <a:r>
              <a:rPr lang="en-CA" sz="4416" b="1" dirty="0" smtClean="0">
                <a:solidFill>
                  <a:srgbClr val="04607A"/>
                </a:solidFill>
                <a:latin typeface="Calibri Bold"/>
                <a:cs typeface="Calibri Bold"/>
              </a:rPr>
              <a:t>BRICK MASONRY</a:t>
            </a:r>
          </a:p>
          <a:p>
            <a:pPr>
              <a:lnSpc>
                <a:spcPts val="5060"/>
              </a:lnSpc>
            </a:pPr>
            <a:endParaRPr lang="en-CA" sz="4406" dirty="0">
              <a:solidFill>
                <a:srgbClr val="000000"/>
              </a:solidFill>
            </a:endParaRPr>
          </a:p>
        </p:txBody>
      </p:sp>
      <p:sp>
        <p:nvSpPr>
          <p:cNvPr id="3" name="TextBox 3"/>
          <p:cNvSpPr txBox="1"/>
          <p:nvPr/>
        </p:nvSpPr>
        <p:spPr>
          <a:xfrm>
            <a:off x="546100" y="2006600"/>
            <a:ext cx="8597900" cy="1828800"/>
          </a:xfrm>
          <a:prstGeom prst="rect">
            <a:avLst/>
          </a:prstGeom>
          <a:noFill/>
        </p:spPr>
        <p:txBody>
          <a:bodyPr vert="horz" wrap="none" lIns="0" tIns="0" rIns="0" bIns="0" rtlCol="0">
            <a:spAutoFit/>
          </a:bodyPr>
          <a:lstStyle/>
          <a:p>
            <a:pPr>
              <a:lnSpc>
                <a:spcPts val="3365"/>
              </a:lnSpc>
            </a:pPr>
            <a:r>
              <a:rPr lang="en-CA" sz="2663" smtClean="0">
                <a:solidFill>
                  <a:srgbClr val="006FC0"/>
                </a:solidFill>
                <a:latin typeface="Arial Unicode MS"/>
                <a:cs typeface="Arial Unicode MS"/>
              </a:rPr>
              <a:t></a:t>
            </a:r>
            <a:r>
              <a:rPr lang="en-CA" sz="2795" smtClean="0">
                <a:solidFill>
                  <a:srgbClr val="000000"/>
                </a:solidFill>
                <a:latin typeface="Constantia"/>
                <a:cs typeface="Constantia"/>
              </a:rPr>
              <a:t>    Bond is the arrangement of  bricks in each</a:t>
            </a:r>
            <a:r>
              <a:rPr lang="en-CA" sz="2795" smtClean="0">
                <a:solidFill>
                  <a:srgbClr val="000000"/>
                </a:solidFill>
                <a:latin typeface="Times New Roman"/>
              </a:rPr>
              <a:t/>
            </a:r>
            <a:br>
              <a:rPr lang="en-CA" sz="2795" smtClean="0">
                <a:solidFill>
                  <a:srgbClr val="000000"/>
                </a:solidFill>
                <a:latin typeface="Times New Roman"/>
              </a:rPr>
            </a:br>
            <a:r>
              <a:rPr lang="en-CA" sz="2795" smtClean="0">
                <a:solidFill>
                  <a:srgbClr val="000000"/>
                </a:solidFill>
                <a:latin typeface="Constantia"/>
                <a:cs typeface="Constantia"/>
              </a:rPr>
              <a:t>course,  so  as  to  ensure  the  greatest  possible</a:t>
            </a:r>
            <a:r>
              <a:rPr lang="en-CA" sz="2795" smtClean="0">
                <a:solidFill>
                  <a:srgbClr val="000000"/>
                </a:solidFill>
                <a:latin typeface="Times New Roman"/>
              </a:rPr>
              <a:t/>
            </a:r>
            <a:br>
              <a:rPr lang="en-CA" sz="2795" smtClean="0">
                <a:solidFill>
                  <a:srgbClr val="000000"/>
                </a:solidFill>
                <a:latin typeface="Times New Roman"/>
              </a:rPr>
            </a:br>
            <a:r>
              <a:rPr lang="en-CA" sz="2795" smtClean="0">
                <a:solidFill>
                  <a:srgbClr val="000000"/>
                </a:solidFill>
                <a:latin typeface="Constantia"/>
                <a:cs typeface="Constantia"/>
              </a:rPr>
              <a:t>interlocking and to avoid the continuity of vertical</a:t>
            </a:r>
            <a:r>
              <a:rPr lang="en-CA" sz="2795" smtClean="0">
                <a:solidFill>
                  <a:srgbClr val="000000"/>
                </a:solidFill>
                <a:latin typeface="Times New Roman"/>
              </a:rPr>
              <a:t/>
            </a:r>
            <a:br>
              <a:rPr lang="en-CA" sz="2795" smtClean="0">
                <a:solidFill>
                  <a:srgbClr val="000000"/>
                </a:solidFill>
                <a:latin typeface="Times New Roman"/>
              </a:rPr>
            </a:br>
            <a:r>
              <a:rPr lang="en-CA" sz="2795" smtClean="0">
                <a:solidFill>
                  <a:srgbClr val="000000"/>
                </a:solidFill>
                <a:latin typeface="Constantia"/>
                <a:cs typeface="Constantia"/>
              </a:rPr>
              <a:t>joints in two successive courses, both on the face.</a:t>
            </a:r>
          </a:p>
          <a:p>
            <a:pPr>
              <a:lnSpc>
                <a:spcPts val="3365"/>
              </a:lnSpc>
            </a:pPr>
            <a:endParaRPr lang="en-CA" sz="2795">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3035300" y="279400"/>
            <a:ext cx="6108700" cy="685800"/>
          </a:xfrm>
          <a:prstGeom prst="rect">
            <a:avLst/>
          </a:prstGeom>
          <a:noFill/>
        </p:spPr>
        <p:txBody>
          <a:bodyPr vert="horz" wrap="none" lIns="0" tIns="0" rIns="0" bIns="0" rtlCol="0">
            <a:spAutoFit/>
          </a:bodyPr>
          <a:lstStyle/>
          <a:p>
            <a:pPr>
              <a:lnSpc>
                <a:spcPts val="4140"/>
              </a:lnSpc>
            </a:pPr>
            <a:r>
              <a:rPr lang="en-CA" sz="3610" b="1" smtClean="0">
                <a:solidFill>
                  <a:srgbClr val="04607A"/>
                </a:solidFill>
                <a:latin typeface="Calibri Bold"/>
                <a:cs typeface="Calibri Bold"/>
              </a:rPr>
              <a:t>TYPES OF BRICKS</a:t>
            </a:r>
          </a:p>
          <a:p>
            <a:pPr>
              <a:lnSpc>
                <a:spcPts val="4140"/>
              </a:lnSpc>
            </a:pPr>
            <a:endParaRPr lang="en-CA" sz="3600">
              <a:solidFill>
                <a:srgbClr val="000000"/>
              </a:solidFill>
            </a:endParaRPr>
          </a:p>
        </p:txBody>
      </p:sp>
      <p:sp>
        <p:nvSpPr>
          <p:cNvPr id="3" name="TextBox 3"/>
          <p:cNvSpPr txBox="1"/>
          <p:nvPr/>
        </p:nvSpPr>
        <p:spPr>
          <a:xfrm>
            <a:off x="6108700" y="4826000"/>
            <a:ext cx="3035300" cy="711200"/>
          </a:xfrm>
          <a:prstGeom prst="rect">
            <a:avLst/>
          </a:prstGeom>
          <a:noFill/>
        </p:spPr>
        <p:txBody>
          <a:bodyPr vert="horz" wrap="none" lIns="0" tIns="0" rIns="0" bIns="0" rtlCol="0">
            <a:spAutoFit/>
          </a:bodyPr>
          <a:lstStyle/>
          <a:p>
            <a:pPr>
              <a:lnSpc>
                <a:spcPts val="2400"/>
              </a:lnSpc>
              <a:tabLst>
                <a:tab pos="266700" algn="l"/>
              </a:tabLst>
            </a:pPr>
            <a:r>
              <a:rPr lang="en-CA" sz="1895" smtClean="0">
                <a:solidFill>
                  <a:srgbClr val="006FC0"/>
                </a:solidFill>
                <a:latin typeface="Arial Unicode MS"/>
                <a:cs typeface="Arial Unicode MS"/>
              </a:rPr>
              <a:t></a:t>
            </a:r>
            <a:r>
              <a:rPr lang="en-CA" sz="2004" smtClean="0">
                <a:solidFill>
                  <a:srgbClr val="000000"/>
                </a:solidFill>
                <a:latin typeface="Calibri"/>
                <a:cs typeface="Calibri"/>
              </a:rPr>
              <a:t> Bricks  used  in  masonary</a:t>
            </a:r>
            <a:r>
              <a:rPr lang="en-CA" sz="2004" smtClean="0">
                <a:solidFill>
                  <a:srgbClr val="000000"/>
                </a:solidFill>
                <a:latin typeface="Times New Roman"/>
              </a:rPr>
              <a:t/>
            </a:r>
            <a:br>
              <a:rPr lang="en-CA" sz="2004" smtClean="0">
                <a:solidFill>
                  <a:srgbClr val="000000"/>
                </a:solidFill>
                <a:latin typeface="Times New Roman"/>
              </a:rPr>
            </a:br>
            <a:r>
              <a:rPr lang="en-CA" sz="2004" smtClean="0">
                <a:solidFill>
                  <a:srgbClr val="000000"/>
                </a:solidFill>
                <a:latin typeface="Calibri"/>
                <a:cs typeface="Calibri"/>
              </a:rPr>
              <a:t>	can be of two types:-</a:t>
            </a:r>
          </a:p>
          <a:p>
            <a:pPr>
              <a:lnSpc>
                <a:spcPts val="2400"/>
              </a:lnSpc>
            </a:pPr>
            <a:endParaRPr lang="en-CA" sz="2004">
              <a:solidFill>
                <a:srgbClr val="000000"/>
              </a:solidFill>
            </a:endParaRPr>
          </a:p>
        </p:txBody>
      </p:sp>
      <p:sp>
        <p:nvSpPr>
          <p:cNvPr id="4" name="TextBox 4"/>
          <p:cNvSpPr txBox="1"/>
          <p:nvPr/>
        </p:nvSpPr>
        <p:spPr>
          <a:xfrm>
            <a:off x="6375400" y="5537200"/>
            <a:ext cx="2768600" cy="342900"/>
          </a:xfrm>
          <a:prstGeom prst="rect">
            <a:avLst/>
          </a:prstGeom>
          <a:noFill/>
        </p:spPr>
        <p:txBody>
          <a:bodyPr vert="horz" wrap="none" lIns="0" tIns="0" rIns="0" bIns="0" rtlCol="0">
            <a:spAutoFit/>
          </a:bodyPr>
          <a:lstStyle/>
          <a:p>
            <a:pPr>
              <a:lnSpc>
                <a:spcPts val="2070"/>
              </a:lnSpc>
            </a:pPr>
            <a:r>
              <a:rPr lang="en-CA" sz="1810" b="1" smtClean="0">
                <a:solidFill>
                  <a:srgbClr val="006FC0"/>
                </a:solidFill>
                <a:latin typeface="Calibri Bold"/>
                <a:cs typeface="Calibri Bold"/>
              </a:rPr>
              <a:t>(1)</a:t>
            </a:r>
            <a:r>
              <a:rPr lang="en-CA" sz="1810" b="1" smtClean="0">
                <a:solidFill>
                  <a:srgbClr val="000000"/>
                </a:solidFill>
                <a:latin typeface="Constantia Bold"/>
                <a:cs typeface="Constantia Bold"/>
              </a:rPr>
              <a:t> Traditional bricks.</a:t>
            </a:r>
          </a:p>
          <a:p>
            <a:pPr>
              <a:lnSpc>
                <a:spcPts val="2070"/>
              </a:lnSpc>
            </a:pPr>
            <a:endParaRPr lang="en-CA" sz="1800">
              <a:solidFill>
                <a:srgbClr val="000000"/>
              </a:solidFill>
            </a:endParaRPr>
          </a:p>
        </p:txBody>
      </p:sp>
      <p:sp>
        <p:nvSpPr>
          <p:cNvPr id="5" name="TextBox 5"/>
          <p:cNvSpPr txBox="1"/>
          <p:nvPr/>
        </p:nvSpPr>
        <p:spPr>
          <a:xfrm>
            <a:off x="6375400" y="5867400"/>
            <a:ext cx="2768600" cy="342900"/>
          </a:xfrm>
          <a:prstGeom prst="rect">
            <a:avLst/>
          </a:prstGeom>
          <a:noFill/>
        </p:spPr>
        <p:txBody>
          <a:bodyPr vert="horz" wrap="none" lIns="0" tIns="0" rIns="0" bIns="0" rtlCol="0">
            <a:spAutoFit/>
          </a:bodyPr>
          <a:lstStyle/>
          <a:p>
            <a:pPr>
              <a:lnSpc>
                <a:spcPts val="2070"/>
              </a:lnSpc>
            </a:pPr>
            <a:r>
              <a:rPr lang="en-CA" sz="1810" b="1" smtClean="0">
                <a:solidFill>
                  <a:srgbClr val="006FC0"/>
                </a:solidFill>
                <a:latin typeface="Calibri Bold"/>
                <a:cs typeface="Calibri Bold"/>
              </a:rPr>
              <a:t>(2</a:t>
            </a:r>
            <a:r>
              <a:rPr lang="en-CA" sz="1810" b="1" smtClean="0">
                <a:solidFill>
                  <a:srgbClr val="006FC0"/>
                </a:solidFill>
                <a:latin typeface="Constantia Bold"/>
                <a:cs typeface="Constantia Bold"/>
              </a:rPr>
              <a:t>)</a:t>
            </a:r>
            <a:r>
              <a:rPr lang="en-CA" sz="1810" b="1" smtClean="0">
                <a:solidFill>
                  <a:srgbClr val="000000"/>
                </a:solidFill>
                <a:latin typeface="Constantia Bold"/>
                <a:cs typeface="Constantia Bold"/>
              </a:rPr>
              <a:t> Modular bricks.</a:t>
            </a:r>
          </a:p>
          <a:p>
            <a:pPr>
              <a:lnSpc>
                <a:spcPts val="2070"/>
              </a:lnSpc>
            </a:pPr>
            <a:endParaRPr lang="en-CA" sz="180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723900" y="1409700"/>
            <a:ext cx="8420100" cy="609600"/>
          </a:xfrm>
          <a:prstGeom prst="rect">
            <a:avLst/>
          </a:prstGeom>
          <a:noFill/>
        </p:spPr>
        <p:txBody>
          <a:bodyPr vert="horz" wrap="none" lIns="0" tIns="0" rIns="0" bIns="0" rtlCol="0">
            <a:spAutoFit/>
          </a:bodyPr>
          <a:lstStyle/>
          <a:p>
            <a:pPr>
              <a:lnSpc>
                <a:spcPts val="3680"/>
              </a:lnSpc>
            </a:pPr>
            <a:r>
              <a:rPr lang="en-CA" sz="3216" b="1" smtClean="0">
                <a:solidFill>
                  <a:srgbClr val="04607A"/>
                </a:solidFill>
                <a:latin typeface="Calibri Bold"/>
                <a:cs typeface="Calibri Bold"/>
              </a:rPr>
              <a:t>TYPES OF BRICK JOINTS</a:t>
            </a:r>
          </a:p>
          <a:p>
            <a:pPr>
              <a:lnSpc>
                <a:spcPts val="3680"/>
              </a:lnSpc>
            </a:pPr>
            <a:endParaRPr lang="en-CA" sz="3206">
              <a:solidFill>
                <a:srgbClr val="000000"/>
              </a:solidFill>
            </a:endParaRPr>
          </a:p>
        </p:txBody>
      </p:sp>
      <p:sp>
        <p:nvSpPr>
          <p:cNvPr id="3" name="TextBox 3"/>
          <p:cNvSpPr txBox="1"/>
          <p:nvPr/>
        </p:nvSpPr>
        <p:spPr>
          <a:xfrm>
            <a:off x="863600" y="2095500"/>
            <a:ext cx="8280400" cy="457200"/>
          </a:xfrm>
          <a:prstGeom prst="rect">
            <a:avLst/>
          </a:prstGeom>
          <a:noFill/>
        </p:spPr>
        <p:txBody>
          <a:bodyPr vert="horz" wrap="none" lIns="0" tIns="0" rIns="0" bIns="0" rtlCol="0">
            <a:spAutoFit/>
          </a:bodyPr>
          <a:lstStyle/>
          <a:p>
            <a:pPr>
              <a:lnSpc>
                <a:spcPts val="2760"/>
              </a:lnSpc>
            </a:pPr>
            <a:r>
              <a:rPr lang="en-CA" sz="1897" spc="-10" smtClean="0">
                <a:solidFill>
                  <a:srgbClr val="0E6EC5"/>
                </a:solidFill>
                <a:latin typeface="Arial Unicode MS"/>
                <a:cs typeface="Arial Unicode MS"/>
              </a:rPr>
              <a:t></a:t>
            </a:r>
            <a:r>
              <a:rPr lang="en-CA" sz="2232" spc="-10" smtClean="0">
                <a:solidFill>
                  <a:srgbClr val="000000"/>
                </a:solidFill>
                <a:latin typeface="Calibri"/>
                <a:cs typeface="Calibri"/>
              </a:rPr>
              <a:t> WEATHERED</a:t>
            </a:r>
          </a:p>
          <a:p>
            <a:pPr>
              <a:lnSpc>
                <a:spcPts val="2760"/>
              </a:lnSpc>
            </a:pPr>
            <a:endParaRPr lang="en-CA" sz="2367">
              <a:solidFill>
                <a:srgbClr val="000000"/>
              </a:solidFill>
            </a:endParaRPr>
          </a:p>
        </p:txBody>
      </p:sp>
      <p:sp>
        <p:nvSpPr>
          <p:cNvPr id="4" name="TextBox 4"/>
          <p:cNvSpPr txBox="1"/>
          <p:nvPr/>
        </p:nvSpPr>
        <p:spPr>
          <a:xfrm>
            <a:off x="863600" y="2489200"/>
            <a:ext cx="8280400" cy="1219200"/>
          </a:xfrm>
          <a:prstGeom prst="rect">
            <a:avLst/>
          </a:prstGeom>
          <a:noFill/>
        </p:spPr>
        <p:txBody>
          <a:bodyPr vert="horz" wrap="none" lIns="0" tIns="0" rIns="0" bIns="0" rtlCol="0">
            <a:spAutoFit/>
          </a:bodyPr>
          <a:lstStyle/>
          <a:p>
            <a:pPr>
              <a:lnSpc>
                <a:spcPts val="4900"/>
              </a:lnSpc>
            </a:pPr>
            <a:r>
              <a:rPr lang="en-CA" sz="1897" spc="-10" smtClean="0">
                <a:solidFill>
                  <a:srgbClr val="0E6EC5"/>
                </a:solidFill>
                <a:latin typeface="Arial Unicode MS"/>
                <a:cs typeface="Arial Unicode MS"/>
              </a:rPr>
              <a:t></a:t>
            </a:r>
            <a:r>
              <a:rPr lang="en-CA" sz="2232" spc="-10" smtClean="0">
                <a:solidFill>
                  <a:srgbClr val="000000"/>
                </a:solidFill>
                <a:latin typeface="Calibri"/>
                <a:cs typeface="Calibri"/>
              </a:rPr>
              <a:t> CONCAVE</a:t>
            </a:r>
            <a:r>
              <a:rPr lang="en-CA" sz="2327" smtClean="0">
                <a:solidFill>
                  <a:srgbClr val="000000"/>
                </a:solidFill>
                <a:latin typeface="Times New Roman"/>
              </a:rPr>
              <a:t/>
            </a:r>
            <a:br>
              <a:rPr lang="en-CA" sz="2327" smtClean="0">
                <a:solidFill>
                  <a:srgbClr val="000000"/>
                </a:solidFill>
                <a:latin typeface="Times New Roman"/>
              </a:rPr>
            </a:br>
            <a:r>
              <a:rPr lang="en-CA" sz="1897" spc="-30" smtClean="0">
                <a:solidFill>
                  <a:srgbClr val="0E6EC5"/>
                </a:solidFill>
                <a:latin typeface="Arial Unicode MS"/>
                <a:cs typeface="Arial Unicode MS"/>
              </a:rPr>
              <a:t></a:t>
            </a:r>
            <a:r>
              <a:rPr lang="en-CA" sz="2232" spc="-30" smtClean="0">
                <a:solidFill>
                  <a:srgbClr val="000000"/>
                </a:solidFill>
                <a:latin typeface="Calibri"/>
                <a:cs typeface="Calibri"/>
              </a:rPr>
              <a:t> VEE</a:t>
            </a:r>
          </a:p>
          <a:p>
            <a:pPr>
              <a:lnSpc>
                <a:spcPts val="4900"/>
              </a:lnSpc>
            </a:pPr>
            <a:endParaRPr lang="en-CA" sz="2327">
              <a:solidFill>
                <a:srgbClr val="000000"/>
              </a:solidFill>
            </a:endParaRPr>
          </a:p>
        </p:txBody>
      </p:sp>
      <p:sp>
        <p:nvSpPr>
          <p:cNvPr id="5" name="TextBox 5"/>
          <p:cNvSpPr txBox="1"/>
          <p:nvPr/>
        </p:nvSpPr>
        <p:spPr>
          <a:xfrm>
            <a:off x="863600" y="3733800"/>
            <a:ext cx="8280400" cy="2463800"/>
          </a:xfrm>
          <a:prstGeom prst="rect">
            <a:avLst/>
          </a:prstGeom>
          <a:noFill/>
        </p:spPr>
        <p:txBody>
          <a:bodyPr vert="horz" wrap="none" lIns="0" tIns="0" rIns="0" bIns="0" rtlCol="0">
            <a:spAutoFit/>
          </a:bodyPr>
          <a:lstStyle/>
          <a:p>
            <a:pPr>
              <a:lnSpc>
                <a:spcPts val="4900"/>
              </a:lnSpc>
            </a:pPr>
            <a:r>
              <a:rPr lang="en-CA" sz="1897" spc="-20" smtClean="0">
                <a:solidFill>
                  <a:srgbClr val="0E6EC5"/>
                </a:solidFill>
                <a:latin typeface="Arial Unicode MS"/>
                <a:cs typeface="Arial Unicode MS"/>
              </a:rPr>
              <a:t></a:t>
            </a:r>
            <a:r>
              <a:rPr lang="en-CA" sz="2232" spc="-20" smtClean="0">
                <a:solidFill>
                  <a:srgbClr val="000000"/>
                </a:solidFill>
                <a:latin typeface="Calibri"/>
                <a:cs typeface="Calibri"/>
              </a:rPr>
              <a:t> FLUSH</a:t>
            </a:r>
            <a:r>
              <a:rPr lang="en-CA" sz="2350" smtClean="0">
                <a:solidFill>
                  <a:srgbClr val="000000"/>
                </a:solidFill>
                <a:latin typeface="Times New Roman"/>
              </a:rPr>
              <a:t/>
            </a:r>
            <a:br>
              <a:rPr lang="en-CA" sz="2350" smtClean="0">
                <a:solidFill>
                  <a:srgbClr val="000000"/>
                </a:solidFill>
                <a:latin typeface="Times New Roman"/>
              </a:rPr>
            </a:br>
            <a:r>
              <a:rPr lang="en-CA" sz="1899" spc="-10" smtClean="0">
                <a:solidFill>
                  <a:srgbClr val="0E6EC5"/>
                </a:solidFill>
                <a:latin typeface="Arial Unicode MS"/>
                <a:cs typeface="Arial Unicode MS"/>
              </a:rPr>
              <a:t></a:t>
            </a:r>
            <a:r>
              <a:rPr lang="en-CA" sz="2234" spc="-10" smtClean="0">
                <a:solidFill>
                  <a:srgbClr val="000000"/>
                </a:solidFill>
                <a:latin typeface="Calibri"/>
                <a:cs typeface="Calibri"/>
              </a:rPr>
              <a:t> RAKED</a:t>
            </a:r>
            <a:r>
              <a:rPr lang="en-CA" sz="2363" smtClean="0">
                <a:solidFill>
                  <a:srgbClr val="000000"/>
                </a:solidFill>
                <a:latin typeface="Times New Roman"/>
              </a:rPr>
              <a:t/>
            </a:r>
            <a:br>
              <a:rPr lang="en-CA" sz="2363" smtClean="0">
                <a:solidFill>
                  <a:srgbClr val="000000"/>
                </a:solidFill>
                <a:latin typeface="Times New Roman"/>
              </a:rPr>
            </a:br>
            <a:r>
              <a:rPr lang="en-CA" sz="1897" spc="-10" smtClean="0">
                <a:solidFill>
                  <a:srgbClr val="0E6EC5"/>
                </a:solidFill>
                <a:latin typeface="Arial Unicode MS"/>
                <a:cs typeface="Arial Unicode MS"/>
              </a:rPr>
              <a:t></a:t>
            </a:r>
            <a:r>
              <a:rPr lang="en-CA" sz="2232" spc="-10" smtClean="0">
                <a:solidFill>
                  <a:srgbClr val="000000"/>
                </a:solidFill>
                <a:latin typeface="Calibri"/>
                <a:cs typeface="Calibri"/>
              </a:rPr>
              <a:t> STRIPPED</a:t>
            </a:r>
            <a:r>
              <a:rPr lang="en-CA" sz="2354" smtClean="0">
                <a:solidFill>
                  <a:srgbClr val="000000"/>
                </a:solidFill>
                <a:latin typeface="Times New Roman"/>
              </a:rPr>
              <a:t/>
            </a:r>
            <a:br>
              <a:rPr lang="en-CA" sz="2354" smtClean="0">
                <a:solidFill>
                  <a:srgbClr val="000000"/>
                </a:solidFill>
                <a:latin typeface="Times New Roman"/>
              </a:rPr>
            </a:br>
            <a:r>
              <a:rPr lang="en-CA" sz="1897" spc="-10" smtClean="0">
                <a:solidFill>
                  <a:srgbClr val="0E6EC5"/>
                </a:solidFill>
                <a:latin typeface="Arial Unicode MS"/>
                <a:cs typeface="Arial Unicode MS"/>
              </a:rPr>
              <a:t></a:t>
            </a:r>
            <a:r>
              <a:rPr lang="en-CA" sz="2232" spc="-10" smtClean="0">
                <a:solidFill>
                  <a:srgbClr val="000000"/>
                </a:solidFill>
                <a:latin typeface="Calibri"/>
                <a:cs typeface="Calibri"/>
              </a:rPr>
              <a:t> STRUCK</a:t>
            </a:r>
          </a:p>
          <a:p>
            <a:pPr>
              <a:lnSpc>
                <a:spcPts val="4900"/>
              </a:lnSpc>
            </a:pPr>
            <a:endParaRPr lang="en-CA" sz="2354">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7" name="TextBox 2"/>
          <p:cNvSpPr txBox="1"/>
          <p:nvPr/>
        </p:nvSpPr>
        <p:spPr>
          <a:xfrm>
            <a:off x="3022600" y="736600"/>
            <a:ext cx="6121400" cy="685800"/>
          </a:xfrm>
          <a:prstGeom prst="rect">
            <a:avLst/>
          </a:prstGeom>
          <a:noFill/>
        </p:spPr>
        <p:txBody>
          <a:bodyPr vert="horz" wrap="none" lIns="0" tIns="0" rIns="0" bIns="0" rtlCol="0">
            <a:spAutoFit/>
          </a:bodyPr>
          <a:lstStyle/>
          <a:p>
            <a:pPr>
              <a:lnSpc>
                <a:spcPts val="4140"/>
              </a:lnSpc>
            </a:pPr>
            <a:r>
              <a:rPr lang="en-CA" sz="3610" b="1" smtClean="0">
                <a:solidFill>
                  <a:srgbClr val="04607A"/>
                </a:solidFill>
                <a:latin typeface="Calibri Bold"/>
                <a:cs typeface="Calibri Bold"/>
              </a:rPr>
              <a:t>TYPES OF BONDS</a:t>
            </a:r>
          </a:p>
          <a:p>
            <a:pPr>
              <a:lnSpc>
                <a:spcPts val="4140"/>
              </a:lnSpc>
            </a:pPr>
            <a:endParaRPr lang="en-CA" sz="3600">
              <a:solidFill>
                <a:srgbClr val="000000"/>
              </a:solidFill>
            </a:endParaRPr>
          </a:p>
        </p:txBody>
      </p:sp>
      <p:sp>
        <p:nvSpPr>
          <p:cNvPr id="3" name="TextBox 3"/>
          <p:cNvSpPr txBox="1"/>
          <p:nvPr/>
        </p:nvSpPr>
        <p:spPr>
          <a:xfrm>
            <a:off x="546100" y="14097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1)</a:t>
            </a:r>
            <a:r>
              <a:rPr lang="en-CA" sz="2400" smtClean="0">
                <a:solidFill>
                  <a:srgbClr val="000000"/>
                </a:solidFill>
                <a:latin typeface="Calibri"/>
                <a:cs typeface="Calibri"/>
              </a:rPr>
              <a:t>  Stretching Bond</a:t>
            </a:r>
          </a:p>
          <a:p>
            <a:pPr>
              <a:lnSpc>
                <a:spcPts val="2760"/>
              </a:lnSpc>
            </a:pPr>
            <a:endParaRPr lang="en-CA" sz="2387">
              <a:solidFill>
                <a:srgbClr val="000000"/>
              </a:solidFill>
            </a:endParaRPr>
          </a:p>
        </p:txBody>
      </p:sp>
      <p:sp>
        <p:nvSpPr>
          <p:cNvPr id="4" name="TextBox 4"/>
          <p:cNvSpPr txBox="1"/>
          <p:nvPr/>
        </p:nvSpPr>
        <p:spPr>
          <a:xfrm>
            <a:off x="546100" y="18415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2)</a:t>
            </a:r>
            <a:r>
              <a:rPr lang="en-CA" sz="2400" smtClean="0">
                <a:solidFill>
                  <a:srgbClr val="000000"/>
                </a:solidFill>
                <a:latin typeface="Calibri"/>
                <a:cs typeface="Calibri"/>
              </a:rPr>
              <a:t>  Heading Bond</a:t>
            </a:r>
          </a:p>
          <a:p>
            <a:pPr>
              <a:lnSpc>
                <a:spcPts val="2760"/>
              </a:lnSpc>
            </a:pPr>
            <a:endParaRPr lang="en-CA" sz="2384">
              <a:solidFill>
                <a:srgbClr val="000000"/>
              </a:solidFill>
            </a:endParaRPr>
          </a:p>
        </p:txBody>
      </p:sp>
      <p:sp>
        <p:nvSpPr>
          <p:cNvPr id="5" name="TextBox 5"/>
          <p:cNvSpPr txBox="1"/>
          <p:nvPr/>
        </p:nvSpPr>
        <p:spPr>
          <a:xfrm>
            <a:off x="546100" y="22860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3)</a:t>
            </a:r>
            <a:r>
              <a:rPr lang="en-CA" sz="2400" smtClean="0">
                <a:solidFill>
                  <a:srgbClr val="000000"/>
                </a:solidFill>
                <a:latin typeface="Calibri"/>
                <a:cs typeface="Calibri"/>
              </a:rPr>
              <a:t>  English Bond</a:t>
            </a:r>
          </a:p>
          <a:p>
            <a:pPr>
              <a:lnSpc>
                <a:spcPts val="2760"/>
              </a:lnSpc>
            </a:pPr>
            <a:endParaRPr lang="en-CA" sz="2384">
              <a:solidFill>
                <a:srgbClr val="000000"/>
              </a:solidFill>
            </a:endParaRPr>
          </a:p>
        </p:txBody>
      </p:sp>
      <p:sp>
        <p:nvSpPr>
          <p:cNvPr id="6" name="TextBox 6"/>
          <p:cNvSpPr txBox="1"/>
          <p:nvPr/>
        </p:nvSpPr>
        <p:spPr>
          <a:xfrm>
            <a:off x="546100" y="27178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4)</a:t>
            </a:r>
            <a:r>
              <a:rPr lang="en-CA" sz="2400" smtClean="0">
                <a:solidFill>
                  <a:srgbClr val="000000"/>
                </a:solidFill>
                <a:latin typeface="Calibri"/>
                <a:cs typeface="Calibri"/>
              </a:rPr>
              <a:t>  Flemish Bond</a:t>
            </a:r>
          </a:p>
          <a:p>
            <a:pPr>
              <a:lnSpc>
                <a:spcPts val="2760"/>
              </a:lnSpc>
            </a:pPr>
            <a:endParaRPr lang="en-CA" sz="2384">
              <a:solidFill>
                <a:srgbClr val="000000"/>
              </a:solidFill>
            </a:endParaRPr>
          </a:p>
        </p:txBody>
      </p:sp>
      <p:sp>
        <p:nvSpPr>
          <p:cNvPr id="7" name="TextBox 7"/>
          <p:cNvSpPr txBox="1"/>
          <p:nvPr/>
        </p:nvSpPr>
        <p:spPr>
          <a:xfrm>
            <a:off x="1460500" y="3086100"/>
            <a:ext cx="76835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alibri"/>
                <a:cs typeface="Calibri"/>
              </a:rPr>
              <a:t>(i) Double Flemish Bond</a:t>
            </a:r>
          </a:p>
          <a:p>
            <a:pPr>
              <a:lnSpc>
                <a:spcPts val="2760"/>
              </a:lnSpc>
            </a:pPr>
            <a:endParaRPr lang="en-CA" sz="2402">
              <a:solidFill>
                <a:srgbClr val="000000"/>
              </a:solidFill>
            </a:endParaRPr>
          </a:p>
        </p:txBody>
      </p:sp>
      <p:sp>
        <p:nvSpPr>
          <p:cNvPr id="8" name="TextBox 8"/>
          <p:cNvSpPr txBox="1"/>
          <p:nvPr/>
        </p:nvSpPr>
        <p:spPr>
          <a:xfrm>
            <a:off x="1460500" y="3454400"/>
            <a:ext cx="76835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alibri"/>
                <a:cs typeface="Calibri"/>
              </a:rPr>
              <a:t>(ii) Single Flemish Bond</a:t>
            </a:r>
          </a:p>
          <a:p>
            <a:pPr>
              <a:lnSpc>
                <a:spcPts val="2760"/>
              </a:lnSpc>
            </a:pPr>
            <a:endParaRPr lang="en-CA" sz="2400">
              <a:solidFill>
                <a:srgbClr val="000000"/>
              </a:solidFill>
            </a:endParaRPr>
          </a:p>
        </p:txBody>
      </p:sp>
      <p:sp>
        <p:nvSpPr>
          <p:cNvPr id="9" name="TextBox 9"/>
          <p:cNvSpPr txBox="1"/>
          <p:nvPr/>
        </p:nvSpPr>
        <p:spPr>
          <a:xfrm>
            <a:off x="546100" y="38989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5)</a:t>
            </a:r>
            <a:r>
              <a:rPr lang="en-CA" sz="2400" smtClean="0">
                <a:solidFill>
                  <a:srgbClr val="000000"/>
                </a:solidFill>
                <a:latin typeface="Calibri"/>
                <a:cs typeface="Calibri"/>
              </a:rPr>
              <a:t>  Garden Wall Bond</a:t>
            </a:r>
          </a:p>
          <a:p>
            <a:pPr>
              <a:lnSpc>
                <a:spcPts val="2760"/>
              </a:lnSpc>
            </a:pPr>
            <a:endParaRPr lang="en-CA" sz="2387">
              <a:solidFill>
                <a:srgbClr val="000000"/>
              </a:solidFill>
            </a:endParaRPr>
          </a:p>
        </p:txBody>
      </p:sp>
      <p:sp>
        <p:nvSpPr>
          <p:cNvPr id="10" name="TextBox 10"/>
          <p:cNvSpPr txBox="1"/>
          <p:nvPr/>
        </p:nvSpPr>
        <p:spPr>
          <a:xfrm>
            <a:off x="1460500" y="4254500"/>
            <a:ext cx="76835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alibri"/>
                <a:cs typeface="Calibri"/>
              </a:rPr>
              <a:t>(i) English Garden Wall Bond</a:t>
            </a:r>
          </a:p>
          <a:p>
            <a:pPr>
              <a:lnSpc>
                <a:spcPts val="2760"/>
              </a:lnSpc>
            </a:pPr>
            <a:endParaRPr lang="en-CA" sz="2400">
              <a:solidFill>
                <a:srgbClr val="000000"/>
              </a:solidFill>
            </a:endParaRPr>
          </a:p>
        </p:txBody>
      </p:sp>
      <p:sp>
        <p:nvSpPr>
          <p:cNvPr id="11" name="TextBox 11"/>
          <p:cNvSpPr txBox="1"/>
          <p:nvPr/>
        </p:nvSpPr>
        <p:spPr>
          <a:xfrm>
            <a:off x="1460500" y="4622800"/>
            <a:ext cx="76835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alibri"/>
                <a:cs typeface="Calibri"/>
              </a:rPr>
              <a:t>(ii) Flemish Garden Wall Bond</a:t>
            </a:r>
          </a:p>
          <a:p>
            <a:pPr>
              <a:lnSpc>
                <a:spcPts val="2760"/>
              </a:lnSpc>
            </a:pPr>
            <a:endParaRPr lang="en-CA" sz="2402">
              <a:solidFill>
                <a:srgbClr val="000000"/>
              </a:solidFill>
            </a:endParaRPr>
          </a:p>
        </p:txBody>
      </p:sp>
      <p:sp>
        <p:nvSpPr>
          <p:cNvPr id="12" name="TextBox 12"/>
          <p:cNvSpPr txBox="1"/>
          <p:nvPr/>
        </p:nvSpPr>
        <p:spPr>
          <a:xfrm>
            <a:off x="546100" y="50673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6)</a:t>
            </a:r>
            <a:r>
              <a:rPr lang="en-CA" sz="2400" smtClean="0">
                <a:solidFill>
                  <a:srgbClr val="000000"/>
                </a:solidFill>
                <a:latin typeface="Calibri"/>
                <a:cs typeface="Calibri"/>
              </a:rPr>
              <a:t>  Raking Bond</a:t>
            </a:r>
          </a:p>
          <a:p>
            <a:pPr>
              <a:lnSpc>
                <a:spcPts val="2760"/>
              </a:lnSpc>
            </a:pPr>
            <a:endParaRPr lang="en-CA" sz="2383">
              <a:solidFill>
                <a:srgbClr val="000000"/>
              </a:solidFill>
            </a:endParaRPr>
          </a:p>
        </p:txBody>
      </p:sp>
      <p:sp>
        <p:nvSpPr>
          <p:cNvPr id="13" name="TextBox 13"/>
          <p:cNvSpPr txBox="1"/>
          <p:nvPr/>
        </p:nvSpPr>
        <p:spPr>
          <a:xfrm>
            <a:off x="1460500" y="5435600"/>
            <a:ext cx="76835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alibri"/>
                <a:cs typeface="Calibri"/>
              </a:rPr>
              <a:t>(I) Herring Bone Bond</a:t>
            </a:r>
          </a:p>
          <a:p>
            <a:pPr>
              <a:lnSpc>
                <a:spcPts val="2760"/>
              </a:lnSpc>
            </a:pPr>
            <a:endParaRPr lang="en-CA" sz="2400">
              <a:solidFill>
                <a:srgbClr val="000000"/>
              </a:solidFill>
            </a:endParaRPr>
          </a:p>
        </p:txBody>
      </p:sp>
      <p:sp>
        <p:nvSpPr>
          <p:cNvPr id="14" name="TextBox 14"/>
          <p:cNvSpPr txBox="1"/>
          <p:nvPr/>
        </p:nvSpPr>
        <p:spPr>
          <a:xfrm>
            <a:off x="1460500" y="5791200"/>
            <a:ext cx="76835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alibri"/>
                <a:cs typeface="Calibri"/>
              </a:rPr>
              <a:t>(Ii) Diagonal Bond</a:t>
            </a:r>
          </a:p>
          <a:p>
            <a:pPr>
              <a:lnSpc>
                <a:spcPts val="2760"/>
              </a:lnSpc>
            </a:pPr>
            <a:endParaRPr lang="en-CA" sz="2400">
              <a:solidFill>
                <a:srgbClr val="000000"/>
              </a:solidFill>
            </a:endParaRPr>
          </a:p>
        </p:txBody>
      </p:sp>
      <p:sp>
        <p:nvSpPr>
          <p:cNvPr id="15" name="TextBox 15"/>
          <p:cNvSpPr txBox="1"/>
          <p:nvPr/>
        </p:nvSpPr>
        <p:spPr>
          <a:xfrm>
            <a:off x="546100" y="6235700"/>
            <a:ext cx="444500" cy="4318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Calibri"/>
                <a:cs typeface="Calibri"/>
              </a:rPr>
              <a:t>7)</a:t>
            </a:r>
          </a:p>
          <a:p>
            <a:pPr>
              <a:lnSpc>
                <a:spcPts val="2760"/>
              </a:lnSpc>
            </a:pPr>
            <a:endParaRPr lang="en-CA" sz="2279" smtClean="0">
              <a:solidFill>
                <a:srgbClr val="006FC0"/>
              </a:solidFill>
              <a:latin typeface="Calibri"/>
              <a:cs typeface="Calibri"/>
            </a:endParaRPr>
          </a:p>
        </p:txBody>
      </p:sp>
      <p:sp>
        <p:nvSpPr>
          <p:cNvPr id="16" name="TextBox 16"/>
          <p:cNvSpPr txBox="1"/>
          <p:nvPr/>
        </p:nvSpPr>
        <p:spPr>
          <a:xfrm>
            <a:off x="1130300" y="6223000"/>
            <a:ext cx="16764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alibri"/>
                <a:cs typeface="Calibri"/>
              </a:rPr>
              <a:t>Dutch Bond</a:t>
            </a:r>
          </a:p>
          <a:p>
            <a:pPr>
              <a:lnSpc>
                <a:spcPts val="2760"/>
              </a:lnSpc>
            </a:pPr>
            <a:endParaRPr lang="en-CA" sz="2400" smtClean="0">
              <a:solidFill>
                <a:srgbClr val="000000"/>
              </a:solidFill>
              <a:latin typeface="Calibri"/>
              <a:cs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2794000" y="1028700"/>
            <a:ext cx="63500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1.STRETCHING BOND</a:t>
            </a:r>
          </a:p>
          <a:p>
            <a:pPr>
              <a:lnSpc>
                <a:spcPts val="3680"/>
              </a:lnSpc>
            </a:pPr>
            <a:endParaRPr lang="en-CA" sz="3204">
              <a:solidFill>
                <a:srgbClr val="000000"/>
              </a:solidFill>
            </a:endParaRPr>
          </a:p>
        </p:txBody>
      </p:sp>
      <p:sp>
        <p:nvSpPr>
          <p:cNvPr id="3" name="TextBox 3"/>
          <p:cNvSpPr txBox="1"/>
          <p:nvPr/>
        </p:nvSpPr>
        <p:spPr>
          <a:xfrm>
            <a:off x="774700" y="1841500"/>
            <a:ext cx="8369300" cy="838200"/>
          </a:xfrm>
          <a:prstGeom prst="rect">
            <a:avLst/>
          </a:prstGeom>
          <a:noFill/>
        </p:spPr>
        <p:txBody>
          <a:bodyPr vert="horz" wrap="none" lIns="0" tIns="0" rIns="0" bIns="0" rtlCol="0">
            <a:spAutoFit/>
          </a:bodyPr>
          <a:lstStyle/>
          <a:p>
            <a:pPr>
              <a:lnSpc>
                <a:spcPts val="290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The bond in which all the bricks are laid as stretchers in</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every course is called "</a:t>
            </a:r>
            <a:r>
              <a:rPr lang="en-CA" sz="2410" b="1" smtClean="0">
                <a:solidFill>
                  <a:srgbClr val="000000"/>
                </a:solidFill>
                <a:latin typeface="Constantia Bold"/>
                <a:cs typeface="Constantia Bold"/>
              </a:rPr>
              <a:t>Stretching bond”.</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3060700" y="1041400"/>
            <a:ext cx="60833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2.HEADING BOND</a:t>
            </a:r>
          </a:p>
          <a:p>
            <a:pPr>
              <a:lnSpc>
                <a:spcPts val="3680"/>
              </a:lnSpc>
            </a:pPr>
            <a:endParaRPr lang="en-CA" sz="3204">
              <a:solidFill>
                <a:srgbClr val="000000"/>
              </a:solidFill>
            </a:endParaRPr>
          </a:p>
        </p:txBody>
      </p:sp>
      <p:sp>
        <p:nvSpPr>
          <p:cNvPr id="3" name="TextBox 3"/>
          <p:cNvSpPr txBox="1"/>
          <p:nvPr/>
        </p:nvSpPr>
        <p:spPr>
          <a:xfrm>
            <a:off x="317500" y="2387600"/>
            <a:ext cx="8826500" cy="838200"/>
          </a:xfrm>
          <a:prstGeom prst="rect">
            <a:avLst/>
          </a:prstGeom>
          <a:noFill/>
        </p:spPr>
        <p:txBody>
          <a:bodyPr vert="horz" wrap="none" lIns="0" tIns="0" rIns="0" bIns="0" rtlCol="0">
            <a:spAutoFit/>
          </a:bodyPr>
          <a:lstStyle/>
          <a:p>
            <a:pPr>
              <a:lnSpc>
                <a:spcPts val="2800"/>
              </a:lnSpc>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The bond in which all the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bricks are laid as headers</a:t>
            </a:r>
          </a:p>
          <a:p>
            <a:pPr>
              <a:lnSpc>
                <a:spcPts val="2800"/>
              </a:lnSpc>
            </a:pPr>
            <a:endParaRPr lang="en-CA" sz="2400">
              <a:solidFill>
                <a:srgbClr val="000000"/>
              </a:solidFill>
            </a:endParaRPr>
          </a:p>
        </p:txBody>
      </p:sp>
      <p:sp>
        <p:nvSpPr>
          <p:cNvPr id="4" name="TextBox 4"/>
          <p:cNvSpPr txBox="1"/>
          <p:nvPr/>
        </p:nvSpPr>
        <p:spPr>
          <a:xfrm>
            <a:off x="584200" y="3111500"/>
            <a:ext cx="8559800" cy="838200"/>
          </a:xfrm>
          <a:prstGeom prst="rect">
            <a:avLst/>
          </a:prstGeom>
          <a:noFill/>
        </p:spPr>
        <p:txBody>
          <a:bodyPr vert="horz" wrap="none" lIns="0" tIns="0" rIns="0" bIns="0" rtlCol="0">
            <a:spAutoFit/>
          </a:bodyPr>
          <a:lstStyle/>
          <a:p>
            <a:pPr>
              <a:lnSpc>
                <a:spcPts val="2900"/>
              </a:lnSpc>
            </a:pPr>
            <a:r>
              <a:rPr lang="en-CA" sz="2402" smtClean="0">
                <a:solidFill>
                  <a:srgbClr val="000000"/>
                </a:solidFill>
                <a:latin typeface="Constantia"/>
                <a:cs typeface="Constantia"/>
              </a:rPr>
              <a:t>in every course of a wall is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called</a:t>
            </a:r>
            <a:r>
              <a:rPr lang="en-CA" sz="2410" b="1" smtClean="0">
                <a:solidFill>
                  <a:srgbClr val="000000"/>
                </a:solidFill>
                <a:latin typeface="Constantia Bold"/>
                <a:cs typeface="Constantia Bold"/>
              </a:rPr>
              <a:t> "Heading bond".</a:t>
            </a:r>
          </a:p>
          <a:p>
            <a:pPr>
              <a:lnSpc>
                <a:spcPts val="2900"/>
              </a:lnSpc>
            </a:pPr>
            <a:endParaRPr lang="en-CA" sz="2400">
              <a:solidFill>
                <a:srgbClr val="000000"/>
              </a:solidFill>
            </a:endParaRPr>
          </a:p>
        </p:txBody>
      </p:sp>
      <p:sp>
        <p:nvSpPr>
          <p:cNvPr id="5" name="TextBox 5"/>
          <p:cNvSpPr txBox="1"/>
          <p:nvPr/>
        </p:nvSpPr>
        <p:spPr>
          <a:xfrm>
            <a:off x="317500" y="4216400"/>
            <a:ext cx="8826500" cy="838200"/>
          </a:xfrm>
          <a:prstGeom prst="rect">
            <a:avLst/>
          </a:prstGeom>
          <a:noFill/>
        </p:spPr>
        <p:txBody>
          <a:bodyPr vert="horz" wrap="none" lIns="0" tIns="0" rIns="0" bIns="0" rtlCol="0">
            <a:spAutoFit/>
          </a:bodyPr>
          <a:lstStyle/>
          <a:p>
            <a:pPr>
              <a:lnSpc>
                <a:spcPts val="2800"/>
              </a:lnSpc>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This  bond  is  commonly</a:t>
            </a:r>
            <a:r>
              <a:rPr lang="en-CA" sz="2402" smtClean="0">
                <a:solidFill>
                  <a:srgbClr val="000000"/>
                </a:solidFill>
                <a:latin typeface="Times New Roman"/>
              </a:rPr>
              <a:t/>
            </a:r>
            <a:br>
              <a:rPr lang="en-CA" sz="2402" smtClean="0">
                <a:solidFill>
                  <a:srgbClr val="000000"/>
                </a:solidFill>
                <a:latin typeface="Times New Roman"/>
              </a:rPr>
            </a:br>
            <a:r>
              <a:rPr lang="en-CA" sz="2402" smtClean="0">
                <a:solidFill>
                  <a:srgbClr val="000000"/>
                </a:solidFill>
                <a:latin typeface="Constantia"/>
                <a:cs typeface="Constantia"/>
              </a:rPr>
              <a:t>used   for   constructing</a:t>
            </a:r>
          </a:p>
          <a:p>
            <a:pPr>
              <a:lnSpc>
                <a:spcPts val="2800"/>
              </a:lnSpc>
            </a:pPr>
            <a:endParaRPr lang="en-CA" sz="2402">
              <a:solidFill>
                <a:srgbClr val="000000"/>
              </a:solidFill>
            </a:endParaRPr>
          </a:p>
        </p:txBody>
      </p:sp>
      <p:sp>
        <p:nvSpPr>
          <p:cNvPr id="6" name="TextBox 6"/>
          <p:cNvSpPr txBox="1"/>
          <p:nvPr/>
        </p:nvSpPr>
        <p:spPr>
          <a:xfrm>
            <a:off x="584200" y="4940300"/>
            <a:ext cx="85598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staining of wells, footings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of  walls  and  columns,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corbels, cornices, etc.</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3124200" y="1041400"/>
            <a:ext cx="60198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3.ENGLISH BOND</a:t>
            </a:r>
          </a:p>
          <a:p>
            <a:pPr>
              <a:lnSpc>
                <a:spcPts val="3680"/>
              </a:lnSpc>
            </a:pPr>
            <a:endParaRPr lang="en-CA" sz="3204">
              <a:solidFill>
                <a:srgbClr val="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546100" y="1384300"/>
            <a:ext cx="8597900" cy="927100"/>
          </a:xfrm>
          <a:prstGeom prst="rect">
            <a:avLst/>
          </a:prstGeom>
          <a:noFill/>
        </p:spPr>
        <p:txBody>
          <a:bodyPr vert="horz" wrap="none" lIns="0" tIns="0" rIns="0" bIns="0" rtlCol="0">
            <a:spAutoFit/>
          </a:bodyPr>
          <a:lstStyle/>
          <a:p>
            <a:pPr>
              <a:lnSpc>
                <a:spcPts val="3200"/>
              </a:lnSpc>
            </a:pPr>
            <a:r>
              <a:rPr lang="en-CA" sz="2348" smtClean="0">
                <a:solidFill>
                  <a:srgbClr val="006FC0"/>
                </a:solidFill>
                <a:latin typeface="Arial Unicode MS"/>
                <a:cs typeface="Arial Unicode MS"/>
              </a:rPr>
              <a:t></a:t>
            </a:r>
            <a:r>
              <a:rPr lang="en-CA" sz="2473" smtClean="0">
                <a:solidFill>
                  <a:srgbClr val="000000"/>
                </a:solidFill>
                <a:latin typeface="Constantia"/>
                <a:cs typeface="Constantia"/>
              </a:rPr>
              <a:t>This bond consists of headers and stretchers laid in</a:t>
            </a:r>
            <a:r>
              <a:rPr lang="en-CA" sz="2606" smtClean="0">
                <a:solidFill>
                  <a:srgbClr val="000000"/>
                </a:solidFill>
                <a:latin typeface="Times New Roman"/>
              </a:rPr>
              <a:t/>
            </a:r>
            <a:br>
              <a:rPr lang="en-CA" sz="2606" smtClean="0">
                <a:solidFill>
                  <a:srgbClr val="000000"/>
                </a:solidFill>
                <a:latin typeface="Times New Roman"/>
              </a:rPr>
            </a:br>
            <a:r>
              <a:rPr lang="en-CA" sz="2476" spc="-10" smtClean="0">
                <a:solidFill>
                  <a:srgbClr val="000000"/>
                </a:solidFill>
                <a:latin typeface="Constantia"/>
                <a:cs typeface="Constantia"/>
              </a:rPr>
              <a:t>alternative courses.</a:t>
            </a:r>
          </a:p>
          <a:p>
            <a:pPr>
              <a:lnSpc>
                <a:spcPts val="3200"/>
              </a:lnSpc>
            </a:pPr>
            <a:endParaRPr lang="en-CA" sz="2606">
              <a:solidFill>
                <a:srgbClr val="000000"/>
              </a:solidFill>
            </a:endParaRPr>
          </a:p>
        </p:txBody>
      </p:sp>
      <p:sp>
        <p:nvSpPr>
          <p:cNvPr id="3" name="TextBox 3"/>
          <p:cNvSpPr txBox="1"/>
          <p:nvPr/>
        </p:nvSpPr>
        <p:spPr>
          <a:xfrm>
            <a:off x="546100" y="2273300"/>
            <a:ext cx="8597900" cy="495300"/>
          </a:xfrm>
          <a:prstGeom prst="rect">
            <a:avLst/>
          </a:prstGeom>
          <a:noFill/>
        </p:spPr>
        <p:txBody>
          <a:bodyPr vert="horz" wrap="none" lIns="0" tIns="0" rIns="0" bIns="0" rtlCol="0">
            <a:spAutoFit/>
          </a:bodyPr>
          <a:lstStyle/>
          <a:p>
            <a:pPr>
              <a:lnSpc>
                <a:spcPts val="2990"/>
              </a:lnSpc>
            </a:pPr>
            <a:r>
              <a:rPr lang="en-CA" sz="2348" spc="-10" smtClean="0">
                <a:solidFill>
                  <a:srgbClr val="006FC0"/>
                </a:solidFill>
                <a:latin typeface="Arial Unicode MS"/>
                <a:cs typeface="Arial Unicode MS"/>
              </a:rPr>
              <a:t></a:t>
            </a:r>
            <a:r>
              <a:rPr lang="en-CA" sz="2473" spc="-10" smtClean="0">
                <a:solidFill>
                  <a:srgbClr val="000000"/>
                </a:solidFill>
                <a:latin typeface="Constantia"/>
                <a:cs typeface="Constantia"/>
              </a:rPr>
              <a:t>It is strongest of all the bonds.</a:t>
            </a:r>
          </a:p>
          <a:p>
            <a:pPr>
              <a:lnSpc>
                <a:spcPts val="2990"/>
              </a:lnSpc>
            </a:pPr>
            <a:endParaRPr lang="en-CA" sz="2600">
              <a:solidFill>
                <a:srgbClr val="000000"/>
              </a:solidFill>
            </a:endParaRPr>
          </a:p>
        </p:txBody>
      </p:sp>
      <p:sp>
        <p:nvSpPr>
          <p:cNvPr id="4" name="TextBox 4"/>
          <p:cNvSpPr txBox="1"/>
          <p:nvPr/>
        </p:nvSpPr>
        <p:spPr>
          <a:xfrm>
            <a:off x="546100" y="2743200"/>
            <a:ext cx="8597900" cy="914400"/>
          </a:xfrm>
          <a:prstGeom prst="rect">
            <a:avLst/>
          </a:prstGeom>
          <a:noFill/>
        </p:spPr>
        <p:txBody>
          <a:bodyPr vert="horz" wrap="none" lIns="0" tIns="0" rIns="0" bIns="0" rtlCol="0">
            <a:spAutoFit/>
          </a:bodyPr>
          <a:lstStyle/>
          <a:p>
            <a:pPr>
              <a:lnSpc>
                <a:spcPts val="3100"/>
              </a:lnSpc>
            </a:pPr>
            <a:r>
              <a:rPr lang="en-CA" sz="2348" smtClean="0">
                <a:solidFill>
                  <a:srgbClr val="006FC0"/>
                </a:solidFill>
                <a:latin typeface="Arial Unicode MS"/>
                <a:cs typeface="Arial Unicode MS"/>
              </a:rPr>
              <a:t></a:t>
            </a:r>
            <a:r>
              <a:rPr lang="en-CA" sz="2473" smtClean="0">
                <a:solidFill>
                  <a:srgbClr val="000000"/>
                </a:solidFill>
                <a:latin typeface="Constantia"/>
                <a:cs typeface="Constantia"/>
              </a:rPr>
              <a:t>It provides rough appearance especially for one brick</a:t>
            </a:r>
            <a:r>
              <a:rPr lang="en-CA" sz="2606" smtClean="0">
                <a:solidFill>
                  <a:srgbClr val="000000"/>
                </a:solidFill>
                <a:latin typeface="Times New Roman"/>
              </a:rPr>
              <a:t/>
            </a:r>
            <a:br>
              <a:rPr lang="en-CA" sz="2606" smtClean="0">
                <a:solidFill>
                  <a:srgbClr val="000000"/>
                </a:solidFill>
                <a:latin typeface="Times New Roman"/>
              </a:rPr>
            </a:br>
            <a:r>
              <a:rPr lang="en-CA" sz="2476" spc="-10" smtClean="0">
                <a:solidFill>
                  <a:srgbClr val="000000"/>
                </a:solidFill>
                <a:latin typeface="Constantia"/>
                <a:cs typeface="Constantia"/>
              </a:rPr>
              <a:t>thick walls.</a:t>
            </a:r>
          </a:p>
          <a:p>
            <a:pPr>
              <a:lnSpc>
                <a:spcPts val="3100"/>
              </a:lnSpc>
            </a:pPr>
            <a:endParaRPr lang="en-CA" sz="2606">
              <a:solidFill>
                <a:srgbClr val="000000"/>
              </a:solidFill>
            </a:endParaRPr>
          </a:p>
        </p:txBody>
      </p:sp>
      <p:sp>
        <p:nvSpPr>
          <p:cNvPr id="5" name="TextBox 5"/>
          <p:cNvSpPr txBox="1"/>
          <p:nvPr/>
        </p:nvSpPr>
        <p:spPr>
          <a:xfrm>
            <a:off x="546100" y="3619500"/>
            <a:ext cx="8597900" cy="914400"/>
          </a:xfrm>
          <a:prstGeom prst="rect">
            <a:avLst/>
          </a:prstGeom>
          <a:noFill/>
        </p:spPr>
        <p:txBody>
          <a:bodyPr vert="horz" wrap="none" lIns="0" tIns="0" rIns="0" bIns="0" rtlCol="0">
            <a:spAutoFit/>
          </a:bodyPr>
          <a:lstStyle/>
          <a:p>
            <a:pPr>
              <a:lnSpc>
                <a:spcPts val="3100"/>
              </a:lnSpc>
            </a:pPr>
            <a:r>
              <a:rPr lang="en-CA" sz="2348" smtClean="0">
                <a:solidFill>
                  <a:srgbClr val="006FC0"/>
                </a:solidFill>
                <a:latin typeface="Arial Unicode MS"/>
                <a:cs typeface="Arial Unicode MS"/>
              </a:rPr>
              <a:t></a:t>
            </a:r>
            <a:r>
              <a:rPr lang="en-CA" sz="2473" smtClean="0">
                <a:solidFill>
                  <a:srgbClr val="000000"/>
                </a:solidFill>
                <a:latin typeface="Constantia"/>
                <a:cs typeface="Constantia"/>
              </a:rPr>
              <a:t>There are no noticeable continuous vertical joints in</a:t>
            </a:r>
            <a:r>
              <a:rPr lang="en-CA" sz="2604" smtClean="0">
                <a:solidFill>
                  <a:srgbClr val="000000"/>
                </a:solidFill>
                <a:latin typeface="Times New Roman"/>
              </a:rPr>
              <a:t/>
            </a:r>
            <a:br>
              <a:rPr lang="en-CA" sz="2604" smtClean="0">
                <a:solidFill>
                  <a:srgbClr val="000000"/>
                </a:solidFill>
                <a:latin typeface="Times New Roman"/>
              </a:rPr>
            </a:br>
            <a:r>
              <a:rPr lang="en-CA" sz="2473" spc="-10" smtClean="0">
                <a:solidFill>
                  <a:srgbClr val="000000"/>
                </a:solidFill>
                <a:latin typeface="Constantia"/>
                <a:cs typeface="Constantia"/>
              </a:rPr>
              <a:t>the structure built in this bond.</a:t>
            </a:r>
          </a:p>
          <a:p>
            <a:pPr>
              <a:lnSpc>
                <a:spcPts val="3100"/>
              </a:lnSpc>
            </a:pPr>
            <a:endParaRPr lang="en-CA" sz="2604">
              <a:solidFill>
                <a:srgbClr val="000000"/>
              </a:solidFill>
            </a:endParaRPr>
          </a:p>
        </p:txBody>
      </p:sp>
      <p:sp>
        <p:nvSpPr>
          <p:cNvPr id="6" name="TextBox 6"/>
          <p:cNvSpPr txBox="1"/>
          <p:nvPr/>
        </p:nvSpPr>
        <p:spPr>
          <a:xfrm>
            <a:off x="546100" y="4419600"/>
            <a:ext cx="8597900" cy="1028700"/>
          </a:xfrm>
          <a:prstGeom prst="rect">
            <a:avLst/>
          </a:prstGeom>
          <a:noFill/>
        </p:spPr>
        <p:txBody>
          <a:bodyPr vert="horz" wrap="none" lIns="0" tIns="0" rIns="0" bIns="0" rtlCol="0">
            <a:spAutoFit/>
          </a:bodyPr>
          <a:lstStyle/>
          <a:p>
            <a:pPr>
              <a:lnSpc>
                <a:spcPts val="3700"/>
              </a:lnSpc>
            </a:pPr>
            <a:r>
              <a:rPr lang="en-CA" sz="2350" spc="-10" smtClean="0">
                <a:solidFill>
                  <a:srgbClr val="006FC0"/>
                </a:solidFill>
                <a:latin typeface="Arial Unicode MS"/>
                <a:cs typeface="Arial Unicode MS"/>
              </a:rPr>
              <a:t></a:t>
            </a:r>
            <a:r>
              <a:rPr lang="en-CA" sz="2476" spc="-10" smtClean="0">
                <a:solidFill>
                  <a:srgbClr val="000000"/>
                </a:solidFill>
                <a:latin typeface="Constantia"/>
                <a:cs typeface="Constantia"/>
              </a:rPr>
              <a:t>Much attention is not required in providing this bond.</a:t>
            </a:r>
            <a:r>
              <a:rPr lang="en-CA" sz="2598" smtClean="0">
                <a:solidFill>
                  <a:srgbClr val="000000"/>
                </a:solidFill>
                <a:latin typeface="Times New Roman"/>
              </a:rPr>
              <a:t/>
            </a:r>
            <a:br>
              <a:rPr lang="en-CA" sz="2598" smtClean="0">
                <a:solidFill>
                  <a:srgbClr val="000000"/>
                </a:solidFill>
                <a:latin typeface="Times New Roman"/>
              </a:rPr>
            </a:br>
            <a:r>
              <a:rPr lang="en-CA" sz="2348" spc="-10" smtClean="0">
                <a:solidFill>
                  <a:srgbClr val="006FC0"/>
                </a:solidFill>
                <a:latin typeface="Arial Unicode MS"/>
                <a:cs typeface="Arial Unicode MS"/>
              </a:rPr>
              <a:t></a:t>
            </a:r>
            <a:r>
              <a:rPr lang="en-CA" sz="2473" spc="-10" smtClean="0">
                <a:solidFill>
                  <a:srgbClr val="000000"/>
                </a:solidFill>
                <a:latin typeface="Constantia"/>
                <a:cs typeface="Constantia"/>
              </a:rPr>
              <a:t>Progress of work is more.</a:t>
            </a:r>
          </a:p>
          <a:p>
            <a:pPr>
              <a:lnSpc>
                <a:spcPts val="3700"/>
              </a:lnSpc>
            </a:pPr>
            <a:endParaRPr lang="en-CA" sz="2598">
              <a:solidFill>
                <a:srgbClr val="000000"/>
              </a:solidFill>
            </a:endParaRPr>
          </a:p>
        </p:txBody>
      </p:sp>
      <p:sp>
        <p:nvSpPr>
          <p:cNvPr id="7" name="TextBox 7"/>
          <p:cNvSpPr txBox="1"/>
          <p:nvPr/>
        </p:nvSpPr>
        <p:spPr>
          <a:xfrm>
            <a:off x="546100" y="5448300"/>
            <a:ext cx="8597900" cy="495300"/>
          </a:xfrm>
          <a:prstGeom prst="rect">
            <a:avLst/>
          </a:prstGeom>
          <a:noFill/>
        </p:spPr>
        <p:txBody>
          <a:bodyPr vert="horz" wrap="none" lIns="0" tIns="0" rIns="0" bIns="0" rtlCol="0">
            <a:spAutoFit/>
          </a:bodyPr>
          <a:lstStyle/>
          <a:p>
            <a:pPr>
              <a:lnSpc>
                <a:spcPts val="2990"/>
              </a:lnSpc>
            </a:pPr>
            <a:r>
              <a:rPr lang="en-CA" sz="2348" spc="-10" smtClean="0">
                <a:solidFill>
                  <a:srgbClr val="006FC0"/>
                </a:solidFill>
                <a:latin typeface="Arial Unicode MS"/>
                <a:cs typeface="Arial Unicode MS"/>
              </a:rPr>
              <a:t></a:t>
            </a:r>
            <a:r>
              <a:rPr lang="en-CA" sz="2473" spc="-10" smtClean="0">
                <a:solidFill>
                  <a:srgbClr val="000000"/>
                </a:solidFill>
                <a:latin typeface="Constantia"/>
                <a:cs typeface="Constantia"/>
              </a:rPr>
              <a:t>It is costly because the use of brick bats is not allowed.</a:t>
            </a:r>
          </a:p>
          <a:p>
            <a:pPr>
              <a:lnSpc>
                <a:spcPts val="2990"/>
              </a:lnSpc>
            </a:pPr>
            <a:endParaRPr lang="en-CA" sz="2601">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546100" y="10541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2. HEADER:</a:t>
            </a:r>
          </a:p>
          <a:p>
            <a:pPr>
              <a:lnSpc>
                <a:spcPts val="3220"/>
              </a:lnSpc>
            </a:pPr>
            <a:endParaRPr lang="en-CA" sz="2795">
              <a:solidFill>
                <a:srgbClr val="000000"/>
              </a:solidFill>
            </a:endParaRPr>
          </a:p>
        </p:txBody>
      </p:sp>
      <p:sp>
        <p:nvSpPr>
          <p:cNvPr id="3" name="TextBox 3"/>
          <p:cNvSpPr txBox="1"/>
          <p:nvPr/>
        </p:nvSpPr>
        <p:spPr>
          <a:xfrm>
            <a:off x="812800" y="1549400"/>
            <a:ext cx="8331200" cy="1574800"/>
          </a:xfrm>
          <a:prstGeom prst="rect">
            <a:avLst/>
          </a:prstGeom>
          <a:noFill/>
        </p:spPr>
        <p:txBody>
          <a:bodyPr vert="horz" wrap="none" lIns="0" tIns="0" rIns="0" bIns="0" rtlCol="0">
            <a:spAutoFit/>
          </a:bodyPr>
          <a:lstStyle/>
          <a:p>
            <a:pPr indent="640029">
              <a:lnSpc>
                <a:spcPts val="2865"/>
              </a:lnSpc>
            </a:pPr>
            <a:r>
              <a:rPr lang="en-CA" sz="2400" smtClean="0">
                <a:solidFill>
                  <a:srgbClr val="000000"/>
                </a:solidFill>
                <a:latin typeface="Constantia"/>
                <a:cs typeface="Constantia"/>
              </a:rPr>
              <a:t>A brick laid, so that only its end shows on the face of a</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wall is called a</a:t>
            </a:r>
            <a:r>
              <a:rPr lang="en-CA" sz="2410" b="1" smtClean="0">
                <a:solidFill>
                  <a:srgbClr val="000000"/>
                </a:solidFill>
                <a:latin typeface="Constantia Bold"/>
                <a:cs typeface="Constantia Bold"/>
              </a:rPr>
              <a:t> "Header</a:t>
            </a:r>
            <a:r>
              <a:rPr lang="en-CA" sz="2400" smtClean="0">
                <a:solidFill>
                  <a:srgbClr val="000000"/>
                </a:solidFill>
                <a:latin typeface="Constantia"/>
                <a:cs typeface="Constantia"/>
              </a:rPr>
              <a:t>" and a course, in which all the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bricks are laid as headers, is known as "</a:t>
            </a:r>
            <a:r>
              <a:rPr lang="en-CA" sz="2410" b="1" smtClean="0">
                <a:solidFill>
                  <a:srgbClr val="000000"/>
                </a:solidFill>
                <a:latin typeface="Constantia Bold"/>
                <a:cs typeface="Constantia Bold"/>
              </a:rPr>
              <a:t>Heading Course</a:t>
            </a:r>
            <a:r>
              <a:rPr lang="en-CA" sz="2400" smtClean="0">
                <a:solidFill>
                  <a:srgbClr val="000000"/>
                </a:solidFill>
                <a:latin typeface="Constantia"/>
                <a:cs typeface="Constantia"/>
              </a:rPr>
              <a:t>"</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or</a:t>
            </a:r>
            <a:r>
              <a:rPr lang="en-CA" sz="2410" b="1" smtClean="0">
                <a:solidFill>
                  <a:srgbClr val="000000"/>
                </a:solidFill>
                <a:latin typeface="Constantia Bold"/>
                <a:cs typeface="Constantia Bold"/>
              </a:rPr>
              <a:t> "Header course“.</a:t>
            </a:r>
          </a:p>
          <a:p>
            <a:pPr>
              <a:lnSpc>
                <a:spcPts val="2865"/>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3111500" y="1117600"/>
            <a:ext cx="60325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4.FLEMISH BOND</a:t>
            </a:r>
          </a:p>
          <a:p>
            <a:pPr>
              <a:lnSpc>
                <a:spcPts val="3680"/>
              </a:lnSpc>
            </a:pPr>
            <a:endParaRPr lang="en-CA" sz="3204">
              <a:solidFill>
                <a:srgbClr val="000000"/>
              </a:solidFill>
            </a:endParaRPr>
          </a:p>
        </p:txBody>
      </p:sp>
      <p:sp>
        <p:nvSpPr>
          <p:cNvPr id="3" name="TextBox 3"/>
          <p:cNvSpPr txBox="1"/>
          <p:nvPr/>
        </p:nvSpPr>
        <p:spPr>
          <a:xfrm>
            <a:off x="546100" y="2006600"/>
            <a:ext cx="8597900" cy="1206500"/>
          </a:xfrm>
          <a:prstGeom prst="rect">
            <a:avLst/>
          </a:prstGeom>
          <a:noFill/>
        </p:spPr>
        <p:txBody>
          <a:bodyPr vert="horz" wrap="none" lIns="0" tIns="0" rIns="0" bIns="0" rtlCol="0">
            <a:spAutoFit/>
          </a:bodyPr>
          <a:lstStyle/>
          <a:p>
            <a:pPr>
              <a:lnSpc>
                <a:spcPts val="2850"/>
              </a:lnSpc>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The  bond,  in  which</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headers  and  stretchers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are  laid  alternately  in</a:t>
            </a:r>
          </a:p>
          <a:p>
            <a:pPr>
              <a:lnSpc>
                <a:spcPts val="2850"/>
              </a:lnSpc>
            </a:pPr>
            <a:endParaRPr lang="en-CA" sz="2400">
              <a:solidFill>
                <a:srgbClr val="000000"/>
              </a:solidFill>
            </a:endParaRPr>
          </a:p>
        </p:txBody>
      </p:sp>
      <p:sp>
        <p:nvSpPr>
          <p:cNvPr id="4" name="TextBox 4"/>
          <p:cNvSpPr txBox="1"/>
          <p:nvPr/>
        </p:nvSpPr>
        <p:spPr>
          <a:xfrm>
            <a:off x="1054100" y="3098800"/>
            <a:ext cx="8089900" cy="838200"/>
          </a:xfrm>
          <a:prstGeom prst="rect">
            <a:avLst/>
          </a:prstGeom>
          <a:noFill/>
        </p:spPr>
        <p:txBody>
          <a:bodyPr vert="horz" wrap="none" lIns="0" tIns="0" rIns="0" bIns="0" rtlCol="0">
            <a:spAutoFit/>
          </a:bodyPr>
          <a:lstStyle/>
          <a:p>
            <a:pPr>
              <a:lnSpc>
                <a:spcPts val="2900"/>
              </a:lnSpc>
            </a:pPr>
            <a:r>
              <a:rPr lang="en-CA" sz="2402" smtClean="0">
                <a:solidFill>
                  <a:srgbClr val="000000"/>
                </a:solidFill>
                <a:latin typeface="Constantia"/>
                <a:cs typeface="Constantia"/>
              </a:rPr>
              <a:t>the  same  course,  is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called "</a:t>
            </a:r>
            <a:r>
              <a:rPr lang="en-CA" sz="2410" b="1" smtClean="0">
                <a:solidFill>
                  <a:srgbClr val="000000"/>
                </a:solidFill>
                <a:latin typeface="Constantia Bold"/>
                <a:cs typeface="Constantia Bold"/>
              </a:rPr>
              <a:t>Flemish bond</a:t>
            </a:r>
            <a:r>
              <a:rPr lang="en-CA" sz="2400" smtClean="0">
                <a:solidFill>
                  <a:srgbClr val="000000"/>
                </a:solidFill>
                <a:latin typeface="Constantia"/>
                <a:cs typeface="Constantia"/>
              </a:rPr>
              <a:t>".</a:t>
            </a:r>
          </a:p>
          <a:p>
            <a:pPr>
              <a:lnSpc>
                <a:spcPts val="2900"/>
              </a:lnSpc>
            </a:pPr>
            <a:endParaRPr lang="en-CA" sz="2400">
              <a:solidFill>
                <a:srgbClr val="000000"/>
              </a:solidFill>
            </a:endParaRPr>
          </a:p>
        </p:txBody>
      </p:sp>
      <p:sp>
        <p:nvSpPr>
          <p:cNvPr id="5" name="TextBox 5"/>
          <p:cNvSpPr txBox="1"/>
          <p:nvPr/>
        </p:nvSpPr>
        <p:spPr>
          <a:xfrm>
            <a:off x="469900" y="4152900"/>
            <a:ext cx="8674100" cy="508000"/>
          </a:xfrm>
          <a:prstGeom prst="rect">
            <a:avLst/>
          </a:prstGeom>
          <a:noFill/>
        </p:spPr>
        <p:txBody>
          <a:bodyPr vert="horz" wrap="none" lIns="0" tIns="0" rIns="0" bIns="0" rtlCol="0">
            <a:spAutoFit/>
          </a:bodyPr>
          <a:lstStyle/>
          <a:p>
            <a:pPr>
              <a:lnSpc>
                <a:spcPts val="3220"/>
              </a:lnSpc>
            </a:pPr>
            <a:r>
              <a:rPr lang="en-CA" sz="2795" smtClean="0">
                <a:solidFill>
                  <a:srgbClr val="006FC0"/>
                </a:solidFill>
                <a:latin typeface="Arial Unicode MS"/>
                <a:cs typeface="Arial Unicode MS"/>
              </a:rPr>
              <a:t></a:t>
            </a:r>
            <a:r>
              <a:rPr lang="en-CA" sz="2795" smtClean="0">
                <a:solidFill>
                  <a:srgbClr val="000000"/>
                </a:solidFill>
                <a:latin typeface="Constantia"/>
                <a:cs typeface="Constantia"/>
              </a:rPr>
              <a:t> Two types Flemish bond:-</a:t>
            </a:r>
          </a:p>
          <a:p>
            <a:pPr>
              <a:lnSpc>
                <a:spcPts val="3220"/>
              </a:lnSpc>
            </a:pPr>
            <a:endParaRPr lang="en-CA" sz="2795">
              <a:solidFill>
                <a:srgbClr val="000000"/>
              </a:solidFill>
            </a:endParaRPr>
          </a:p>
        </p:txBody>
      </p:sp>
      <p:sp>
        <p:nvSpPr>
          <p:cNvPr id="6" name="TextBox 6"/>
          <p:cNvSpPr txBox="1"/>
          <p:nvPr/>
        </p:nvSpPr>
        <p:spPr>
          <a:xfrm>
            <a:off x="1104900" y="4572000"/>
            <a:ext cx="8039100" cy="457200"/>
          </a:xfrm>
          <a:prstGeom prst="rect">
            <a:avLst/>
          </a:prstGeom>
          <a:noFill/>
        </p:spPr>
        <p:txBody>
          <a:bodyPr vert="horz" wrap="none" lIns="0" tIns="0" rIns="0" bIns="0" rtlCol="0">
            <a:spAutoFit/>
          </a:bodyPr>
          <a:lstStyle/>
          <a:p>
            <a:pPr>
              <a:lnSpc>
                <a:spcPts val="2760"/>
              </a:lnSpc>
            </a:pPr>
            <a:r>
              <a:rPr lang="en-CA" sz="2402" smtClean="0">
                <a:solidFill>
                  <a:srgbClr val="006FC0"/>
                </a:solidFill>
                <a:latin typeface="Constantia"/>
                <a:cs typeface="Constantia"/>
              </a:rPr>
              <a:t>(i)</a:t>
            </a:r>
            <a:r>
              <a:rPr lang="en-CA" sz="2402" smtClean="0">
                <a:solidFill>
                  <a:srgbClr val="000000"/>
                </a:solidFill>
                <a:latin typeface="Constantia"/>
                <a:cs typeface="Constantia"/>
              </a:rPr>
              <a:t>  Double Flemish Bond:-</a:t>
            </a:r>
          </a:p>
          <a:p>
            <a:pPr>
              <a:lnSpc>
                <a:spcPts val="2760"/>
              </a:lnSpc>
            </a:pPr>
            <a:endParaRPr lang="en-CA" sz="2402">
              <a:solidFill>
                <a:srgbClr val="000000"/>
              </a:solidFill>
            </a:endParaRPr>
          </a:p>
        </p:txBody>
      </p:sp>
      <p:sp>
        <p:nvSpPr>
          <p:cNvPr id="7" name="TextBox 7"/>
          <p:cNvSpPr txBox="1"/>
          <p:nvPr/>
        </p:nvSpPr>
        <p:spPr>
          <a:xfrm>
            <a:off x="1104900" y="4940300"/>
            <a:ext cx="8039100" cy="457200"/>
          </a:xfrm>
          <a:prstGeom prst="rect">
            <a:avLst/>
          </a:prstGeom>
          <a:noFill/>
        </p:spPr>
        <p:txBody>
          <a:bodyPr vert="horz" wrap="none" lIns="0" tIns="0" rIns="0" bIns="0" rtlCol="0">
            <a:spAutoFit/>
          </a:bodyPr>
          <a:lstStyle/>
          <a:p>
            <a:pPr>
              <a:lnSpc>
                <a:spcPts val="2760"/>
              </a:lnSpc>
            </a:pPr>
            <a:r>
              <a:rPr lang="en-CA" sz="2400" smtClean="0">
                <a:solidFill>
                  <a:srgbClr val="006FC0"/>
                </a:solidFill>
                <a:latin typeface="Constantia"/>
                <a:cs typeface="Constantia"/>
              </a:rPr>
              <a:t>(ii)</a:t>
            </a:r>
            <a:r>
              <a:rPr lang="en-CA" sz="2400" smtClean="0">
                <a:solidFill>
                  <a:srgbClr val="000000"/>
                </a:solidFill>
                <a:latin typeface="Constantia"/>
                <a:cs typeface="Constantia"/>
              </a:rPr>
              <a:t> Single Flemish Bond:-</a:t>
            </a:r>
          </a:p>
          <a:p>
            <a:pPr>
              <a:lnSpc>
                <a:spcPts val="276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546100" y="1409700"/>
            <a:ext cx="8597900" cy="508000"/>
          </a:xfrm>
          <a:prstGeom prst="rect">
            <a:avLst/>
          </a:prstGeom>
          <a:noFill/>
        </p:spPr>
        <p:txBody>
          <a:bodyPr vert="horz" wrap="none" lIns="0" tIns="0" rIns="0" bIns="0" rtlCol="0">
            <a:spAutoFit/>
          </a:bodyPr>
          <a:lstStyle/>
          <a:p>
            <a:pPr>
              <a:lnSpc>
                <a:spcPts val="3220"/>
              </a:lnSpc>
            </a:pPr>
            <a:r>
              <a:rPr lang="en-CA" sz="2673" b="1" smtClean="0">
                <a:solidFill>
                  <a:srgbClr val="001F5F"/>
                </a:solidFill>
                <a:latin typeface="Calibri Bold"/>
                <a:cs typeface="Calibri Bold"/>
              </a:rPr>
              <a:t>(i)</a:t>
            </a:r>
            <a:r>
              <a:rPr lang="en-CA" sz="2805" b="1" smtClean="0">
                <a:solidFill>
                  <a:srgbClr val="04607A"/>
                </a:solidFill>
                <a:latin typeface="Calibri Bold"/>
                <a:cs typeface="Calibri Bold"/>
              </a:rPr>
              <a:t>  Double Flemish Bond:-</a:t>
            </a:r>
          </a:p>
          <a:p>
            <a:pPr>
              <a:lnSpc>
                <a:spcPts val="3220"/>
              </a:lnSpc>
            </a:pPr>
            <a:endParaRPr lang="en-CA" sz="2780">
              <a:solidFill>
                <a:srgbClr val="000000"/>
              </a:solidFill>
            </a:endParaRPr>
          </a:p>
        </p:txBody>
      </p:sp>
      <p:sp>
        <p:nvSpPr>
          <p:cNvPr id="3" name="TextBox 3"/>
          <p:cNvSpPr txBox="1"/>
          <p:nvPr/>
        </p:nvSpPr>
        <p:spPr>
          <a:xfrm>
            <a:off x="546100" y="1892300"/>
            <a:ext cx="8597900" cy="1206500"/>
          </a:xfrm>
          <a:prstGeom prst="rect">
            <a:avLst/>
          </a:prstGeom>
          <a:noFill/>
        </p:spPr>
        <p:txBody>
          <a:bodyPr vert="horz" wrap="none" lIns="0" tIns="0" rIns="0" bIns="0" rtlCol="0">
            <a:spAutoFit/>
          </a:bodyPr>
          <a:lstStyle/>
          <a:p>
            <a:pPr>
              <a:lnSpc>
                <a:spcPts val="2900"/>
              </a:lnSpc>
              <a:tabLst>
                <a:tab pos="571500" algn="l"/>
                <a:tab pos="571500" algn="l"/>
              </a:tabLst>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The  bond  in  which  headers  and  stretchers  are  laid</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	alternately in each course, both in the face and back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	the wall, is called</a:t>
            </a:r>
            <a:r>
              <a:rPr lang="en-CA" sz="2410" b="1" smtClean="0">
                <a:solidFill>
                  <a:srgbClr val="000000"/>
                </a:solidFill>
                <a:latin typeface="Constantia Bold"/>
                <a:cs typeface="Constantia Bold"/>
              </a:rPr>
              <a:t> Double Flemish Bond.</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9" name="TextBox 2"/>
          <p:cNvSpPr txBox="1"/>
          <p:nvPr/>
        </p:nvSpPr>
        <p:spPr>
          <a:xfrm>
            <a:off x="533400" y="1409700"/>
            <a:ext cx="8610600" cy="508000"/>
          </a:xfrm>
          <a:prstGeom prst="rect">
            <a:avLst/>
          </a:prstGeom>
          <a:noFill/>
        </p:spPr>
        <p:txBody>
          <a:bodyPr vert="horz" wrap="none" lIns="0" tIns="0" rIns="0" bIns="0" rtlCol="0">
            <a:spAutoFit/>
          </a:bodyPr>
          <a:lstStyle/>
          <a:p>
            <a:pPr>
              <a:lnSpc>
                <a:spcPts val="3220"/>
              </a:lnSpc>
            </a:pPr>
            <a:r>
              <a:rPr lang="en-CA" sz="2805" b="1" smtClean="0">
                <a:solidFill>
                  <a:srgbClr val="04607A"/>
                </a:solidFill>
                <a:latin typeface="Calibri Bold"/>
                <a:cs typeface="Calibri Bold"/>
              </a:rPr>
              <a:t>(ii)   Single Flemish Bond:-</a:t>
            </a:r>
          </a:p>
          <a:p>
            <a:pPr>
              <a:lnSpc>
                <a:spcPts val="3220"/>
              </a:lnSpc>
            </a:pPr>
            <a:endParaRPr lang="en-CA" sz="2795">
              <a:solidFill>
                <a:srgbClr val="000000"/>
              </a:solidFill>
            </a:endParaRPr>
          </a:p>
        </p:txBody>
      </p:sp>
      <p:sp>
        <p:nvSpPr>
          <p:cNvPr id="3" name="TextBox 3"/>
          <p:cNvSpPr txBox="1"/>
          <p:nvPr/>
        </p:nvSpPr>
        <p:spPr>
          <a:xfrm>
            <a:off x="469900" y="2082800"/>
            <a:ext cx="8674100" cy="2311400"/>
          </a:xfrm>
          <a:prstGeom prst="rect">
            <a:avLst/>
          </a:prstGeom>
          <a:noFill/>
        </p:spPr>
        <p:txBody>
          <a:bodyPr vert="horz" wrap="none" lIns="0" tIns="0" rIns="0" bIns="0" rtlCol="0">
            <a:spAutoFit/>
          </a:bodyPr>
          <a:lstStyle/>
          <a:p>
            <a:pPr>
              <a:lnSpc>
                <a:spcPts val="288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The  bond  provided  in  a</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wall  with  Flemish  bond  in</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facing  and  English  bond  in</a:t>
            </a:r>
            <a:r>
              <a:rPr lang="en-CA" sz="2402" smtClean="0">
                <a:solidFill>
                  <a:srgbClr val="000000"/>
                </a:solidFill>
                <a:latin typeface="Times New Roman"/>
              </a:rPr>
              <a:t/>
            </a:r>
            <a:br>
              <a:rPr lang="en-CA" sz="2402" smtClean="0">
                <a:solidFill>
                  <a:srgbClr val="000000"/>
                </a:solidFill>
                <a:latin typeface="Times New Roman"/>
              </a:rPr>
            </a:br>
            <a:r>
              <a:rPr lang="en-CA" sz="2402" smtClean="0">
                <a:solidFill>
                  <a:srgbClr val="000000"/>
                </a:solidFill>
                <a:latin typeface="Constantia"/>
                <a:cs typeface="Constantia"/>
              </a:rPr>
              <a:t>backing  is  called  "</a:t>
            </a:r>
            <a:r>
              <a:rPr lang="en-CA" sz="2412" b="1" smtClean="0">
                <a:solidFill>
                  <a:srgbClr val="000000"/>
                </a:solidFill>
                <a:latin typeface="Constantia Bold"/>
                <a:cs typeface="Constantia Bold"/>
              </a:rPr>
              <a:t>Single</a:t>
            </a:r>
            <a:r>
              <a:rPr lang="en-CA" sz="2400" smtClean="0">
                <a:solidFill>
                  <a:srgbClr val="000000"/>
                </a:solidFill>
                <a:latin typeface="Times New Roman"/>
              </a:rPr>
              <a:t/>
            </a:r>
            <a:br>
              <a:rPr lang="en-CA" sz="2400" smtClean="0">
                <a:solidFill>
                  <a:srgbClr val="000000"/>
                </a:solidFill>
                <a:latin typeface="Times New Roman"/>
              </a:rPr>
            </a:br>
            <a:r>
              <a:rPr lang="en-CA" sz="2410" b="1" smtClean="0">
                <a:solidFill>
                  <a:srgbClr val="000000"/>
                </a:solidFill>
                <a:latin typeface="Constantia Bold"/>
                <a:cs typeface="Constantia Bold"/>
              </a:rPr>
              <a:t>Flemish  bond"  or  "Cross</a:t>
            </a:r>
            <a:r>
              <a:rPr lang="en-CA" sz="2400" smtClean="0">
                <a:solidFill>
                  <a:srgbClr val="000000"/>
                </a:solidFill>
                <a:latin typeface="Times New Roman"/>
              </a:rPr>
              <a:t/>
            </a:r>
            <a:br>
              <a:rPr lang="en-CA" sz="2400" smtClean="0">
                <a:solidFill>
                  <a:srgbClr val="000000"/>
                </a:solidFill>
                <a:latin typeface="Times New Roman"/>
              </a:rPr>
            </a:br>
            <a:r>
              <a:rPr lang="en-CA" sz="2410" b="1" smtClean="0">
                <a:solidFill>
                  <a:srgbClr val="000000"/>
                </a:solidFill>
                <a:latin typeface="Constantia Bold"/>
                <a:cs typeface="Constantia Bold"/>
              </a:rPr>
              <a:t>bond</a:t>
            </a:r>
            <a:r>
              <a:rPr lang="en-CA" sz="2400" smtClean="0">
                <a:solidFill>
                  <a:srgbClr val="000000"/>
                </a:solidFill>
                <a:latin typeface="Constantia"/>
                <a:cs typeface="Constantia"/>
              </a:rPr>
              <a:t>".</a:t>
            </a:r>
          </a:p>
          <a:p>
            <a:pPr>
              <a:lnSpc>
                <a:spcPts val="2880"/>
              </a:lnSpc>
            </a:pPr>
            <a:endParaRPr lang="en-CA" sz="2400">
              <a:solidFill>
                <a:srgbClr val="000000"/>
              </a:solidFill>
            </a:endParaRPr>
          </a:p>
        </p:txBody>
      </p:sp>
      <p:sp>
        <p:nvSpPr>
          <p:cNvPr id="4" name="TextBox 4"/>
          <p:cNvSpPr txBox="1"/>
          <p:nvPr/>
        </p:nvSpPr>
        <p:spPr>
          <a:xfrm>
            <a:off x="469900" y="4267200"/>
            <a:ext cx="8674100" cy="838200"/>
          </a:xfrm>
          <a:prstGeom prst="rect">
            <a:avLst/>
          </a:prstGeom>
          <a:noFill/>
        </p:spPr>
        <p:txBody>
          <a:bodyPr vert="horz" wrap="none" lIns="0" tIns="0" rIns="0" bIns="0" rtlCol="0">
            <a:spAutoFit/>
          </a:bodyPr>
          <a:lstStyle/>
          <a:p>
            <a:pPr>
              <a:lnSpc>
                <a:spcPts val="290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This  bond  combines  the</a:t>
            </a:r>
            <a:r>
              <a:rPr lang="en-CA" sz="2402" smtClean="0">
                <a:solidFill>
                  <a:srgbClr val="000000"/>
                </a:solidFill>
                <a:latin typeface="Times New Roman"/>
              </a:rPr>
              <a:t/>
            </a:r>
            <a:br>
              <a:rPr lang="en-CA" sz="2402" smtClean="0">
                <a:solidFill>
                  <a:srgbClr val="000000"/>
                </a:solidFill>
                <a:latin typeface="Times New Roman"/>
              </a:rPr>
            </a:br>
            <a:r>
              <a:rPr lang="en-CA" sz="2402" smtClean="0">
                <a:solidFill>
                  <a:srgbClr val="000000"/>
                </a:solidFill>
                <a:latin typeface="Constantia"/>
                <a:cs typeface="Constantia"/>
              </a:rPr>
              <a:t>advantages  of  both  English</a:t>
            </a:r>
          </a:p>
          <a:p>
            <a:pPr>
              <a:lnSpc>
                <a:spcPts val="2900"/>
              </a:lnSpc>
            </a:pPr>
            <a:endParaRPr lang="en-CA" sz="2402">
              <a:solidFill>
                <a:srgbClr val="000000"/>
              </a:solidFill>
            </a:endParaRPr>
          </a:p>
        </p:txBody>
      </p:sp>
      <p:sp>
        <p:nvSpPr>
          <p:cNvPr id="5" name="TextBox 5"/>
          <p:cNvSpPr txBox="1"/>
          <p:nvPr/>
        </p:nvSpPr>
        <p:spPr>
          <a:xfrm>
            <a:off x="469900" y="5016500"/>
            <a:ext cx="86741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and   Flemish   bonds   and</a:t>
            </a:r>
          </a:p>
          <a:p>
            <a:pPr>
              <a:lnSpc>
                <a:spcPts val="2760"/>
              </a:lnSpc>
            </a:pPr>
            <a:endParaRPr lang="en-CA" sz="2400">
              <a:solidFill>
                <a:srgbClr val="000000"/>
              </a:solidFill>
            </a:endParaRPr>
          </a:p>
        </p:txBody>
      </p:sp>
      <p:sp>
        <p:nvSpPr>
          <p:cNvPr id="6" name="TextBox 6"/>
          <p:cNvSpPr txBox="1"/>
          <p:nvPr/>
        </p:nvSpPr>
        <p:spPr>
          <a:xfrm>
            <a:off x="469900" y="5372100"/>
            <a:ext cx="21717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simultaneously</a:t>
            </a:r>
          </a:p>
          <a:p>
            <a:pPr>
              <a:lnSpc>
                <a:spcPts val="2760"/>
              </a:lnSpc>
            </a:pPr>
            <a:endParaRPr lang="en-CA" sz="2400" smtClean="0">
              <a:solidFill>
                <a:srgbClr val="000000"/>
              </a:solidFill>
              <a:latin typeface="Constantia"/>
              <a:cs typeface="Constantia"/>
            </a:endParaRPr>
          </a:p>
        </p:txBody>
      </p:sp>
      <p:sp>
        <p:nvSpPr>
          <p:cNvPr id="7" name="TextBox 7"/>
          <p:cNvSpPr txBox="1"/>
          <p:nvPr/>
        </p:nvSpPr>
        <p:spPr>
          <a:xfrm>
            <a:off x="3035300" y="5372100"/>
            <a:ext cx="1536700" cy="3556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eliminates</a:t>
            </a:r>
          </a:p>
          <a:p>
            <a:pPr>
              <a:lnSpc>
                <a:spcPts val="2760"/>
              </a:lnSpc>
            </a:pPr>
            <a:endParaRPr lang="en-CA" sz="2400" smtClean="0">
              <a:solidFill>
                <a:srgbClr val="000000"/>
              </a:solidFill>
              <a:latin typeface="Constantia"/>
              <a:cs typeface="Constantia"/>
            </a:endParaRPr>
          </a:p>
        </p:txBody>
      </p:sp>
      <p:sp>
        <p:nvSpPr>
          <p:cNvPr id="8" name="TextBox 8"/>
          <p:cNvSpPr txBox="1"/>
          <p:nvPr/>
        </p:nvSpPr>
        <p:spPr>
          <a:xfrm>
            <a:off x="469900" y="5753100"/>
            <a:ext cx="86741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their disadvantages.</a:t>
            </a:r>
          </a:p>
          <a:p>
            <a:pPr>
              <a:lnSpc>
                <a:spcPts val="276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9" name="TextBox 2"/>
          <p:cNvSpPr txBox="1"/>
          <p:nvPr/>
        </p:nvSpPr>
        <p:spPr>
          <a:xfrm>
            <a:off x="381000" y="1231900"/>
            <a:ext cx="1460500" cy="381000"/>
          </a:xfrm>
          <a:prstGeom prst="rect">
            <a:avLst/>
          </a:prstGeom>
          <a:noFill/>
        </p:spPr>
        <p:txBody>
          <a:bodyPr vert="horz" wrap="none" lIns="0" tIns="0" rIns="0" bIns="0" rtlCol="0">
            <a:spAutoFit/>
          </a:bodyPr>
          <a:lstStyle/>
          <a:p>
            <a:pPr>
              <a:lnSpc>
                <a:spcPts val="2100"/>
              </a:lnSpc>
            </a:pPr>
            <a:r>
              <a:rPr lang="en-CA" sz="1810" b="1" smtClean="0">
                <a:solidFill>
                  <a:srgbClr val="000000"/>
                </a:solidFill>
                <a:latin typeface="Times New Roman Bold"/>
                <a:cs typeface="Times New Roman Bold"/>
              </a:rPr>
              <a:t>Sr</a:t>
            </a:r>
          </a:p>
          <a:p>
            <a:pPr>
              <a:lnSpc>
                <a:spcPts val="2070"/>
              </a:lnSpc>
            </a:pPr>
            <a:endParaRPr lang="en-CA" sz="1800">
              <a:solidFill>
                <a:srgbClr val="000000"/>
              </a:solidFill>
            </a:endParaRPr>
          </a:p>
        </p:txBody>
      </p:sp>
      <p:sp>
        <p:nvSpPr>
          <p:cNvPr id="3" name="TextBox 3"/>
          <p:cNvSpPr txBox="1"/>
          <p:nvPr/>
        </p:nvSpPr>
        <p:spPr>
          <a:xfrm>
            <a:off x="317500" y="1511300"/>
            <a:ext cx="1524000" cy="381000"/>
          </a:xfrm>
          <a:prstGeom prst="rect">
            <a:avLst/>
          </a:prstGeom>
          <a:noFill/>
        </p:spPr>
        <p:txBody>
          <a:bodyPr vert="horz" wrap="none" lIns="0" tIns="0" rIns="0" bIns="0" rtlCol="0">
            <a:spAutoFit/>
          </a:bodyPr>
          <a:lstStyle/>
          <a:p>
            <a:pPr>
              <a:lnSpc>
                <a:spcPts val="2100"/>
              </a:lnSpc>
            </a:pPr>
            <a:r>
              <a:rPr lang="en-CA" sz="1812" b="1" smtClean="0">
                <a:solidFill>
                  <a:srgbClr val="000000"/>
                </a:solidFill>
                <a:latin typeface="Times New Roman Bold"/>
                <a:cs typeface="Times New Roman Bold"/>
              </a:rPr>
              <a:t>No.</a:t>
            </a:r>
          </a:p>
          <a:p>
            <a:pPr>
              <a:lnSpc>
                <a:spcPts val="2070"/>
              </a:lnSpc>
            </a:pPr>
            <a:endParaRPr lang="en-CA" sz="1802">
              <a:solidFill>
                <a:srgbClr val="000000"/>
              </a:solidFill>
            </a:endParaRPr>
          </a:p>
        </p:txBody>
      </p:sp>
      <p:sp>
        <p:nvSpPr>
          <p:cNvPr id="4" name="TextBox 4"/>
          <p:cNvSpPr txBox="1"/>
          <p:nvPr/>
        </p:nvSpPr>
        <p:spPr>
          <a:xfrm>
            <a:off x="1943100" y="1320800"/>
            <a:ext cx="4064000" cy="508000"/>
          </a:xfrm>
          <a:prstGeom prst="rect">
            <a:avLst/>
          </a:prstGeom>
          <a:noFill/>
        </p:spPr>
        <p:txBody>
          <a:bodyPr vert="horz" wrap="none" lIns="0" tIns="0" rIns="0" bIns="0" rtlCol="0">
            <a:spAutoFit/>
          </a:bodyPr>
          <a:lstStyle/>
          <a:p>
            <a:pPr>
              <a:lnSpc>
                <a:spcPts val="2700"/>
              </a:lnSpc>
            </a:pPr>
            <a:r>
              <a:rPr lang="en-CA" sz="2410" b="1" smtClean="0">
                <a:solidFill>
                  <a:srgbClr val="000000"/>
                </a:solidFill>
                <a:latin typeface="Times New Roman Bold"/>
                <a:cs typeface="Times New Roman Bold"/>
              </a:rPr>
              <a:t>English Bonds</a:t>
            </a:r>
          </a:p>
          <a:p>
            <a:pPr>
              <a:lnSpc>
                <a:spcPts val="2760"/>
              </a:lnSpc>
            </a:pPr>
            <a:endParaRPr lang="en-CA" sz="2400">
              <a:solidFill>
                <a:srgbClr val="000000"/>
              </a:solidFill>
            </a:endParaRPr>
          </a:p>
        </p:txBody>
      </p:sp>
      <p:sp>
        <p:nvSpPr>
          <p:cNvPr id="5" name="TextBox 5"/>
          <p:cNvSpPr txBox="1"/>
          <p:nvPr/>
        </p:nvSpPr>
        <p:spPr>
          <a:xfrm>
            <a:off x="6121400" y="1320800"/>
            <a:ext cx="2908300" cy="508000"/>
          </a:xfrm>
          <a:prstGeom prst="rect">
            <a:avLst/>
          </a:prstGeom>
          <a:noFill/>
        </p:spPr>
        <p:txBody>
          <a:bodyPr vert="horz" wrap="none" lIns="0" tIns="0" rIns="0" bIns="0" rtlCol="0">
            <a:spAutoFit/>
          </a:bodyPr>
          <a:lstStyle/>
          <a:p>
            <a:pPr>
              <a:lnSpc>
                <a:spcPts val="2700"/>
              </a:lnSpc>
            </a:pPr>
            <a:r>
              <a:rPr lang="en-CA" sz="2410" b="1" smtClean="0">
                <a:solidFill>
                  <a:srgbClr val="000000"/>
                </a:solidFill>
                <a:latin typeface="Times New Roman Bold"/>
                <a:cs typeface="Times New Roman Bold"/>
              </a:rPr>
              <a:t>Flemish bond</a:t>
            </a:r>
          </a:p>
          <a:p>
            <a:pPr>
              <a:lnSpc>
                <a:spcPts val="2760"/>
              </a:lnSpc>
            </a:pPr>
            <a:endParaRPr lang="en-CA" sz="2400">
              <a:solidFill>
                <a:srgbClr val="000000"/>
              </a:solidFill>
            </a:endParaRPr>
          </a:p>
        </p:txBody>
      </p:sp>
      <p:sp>
        <p:nvSpPr>
          <p:cNvPr id="6" name="TextBox 6"/>
          <p:cNvSpPr txBox="1"/>
          <p:nvPr/>
        </p:nvSpPr>
        <p:spPr>
          <a:xfrm>
            <a:off x="317500" y="19812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1</a:t>
            </a:r>
          </a:p>
          <a:p>
            <a:pPr>
              <a:lnSpc>
                <a:spcPts val="2070"/>
              </a:lnSpc>
            </a:pPr>
            <a:endParaRPr lang="en-CA" sz="1800" smtClean="0">
              <a:solidFill>
                <a:srgbClr val="000000"/>
              </a:solidFill>
              <a:latin typeface="Times New Roman"/>
              <a:cs typeface="Times New Roman"/>
            </a:endParaRPr>
          </a:p>
        </p:txBody>
      </p:sp>
      <p:sp>
        <p:nvSpPr>
          <p:cNvPr id="7" name="TextBox 7"/>
          <p:cNvSpPr txBox="1"/>
          <p:nvPr/>
        </p:nvSpPr>
        <p:spPr>
          <a:xfrm>
            <a:off x="850900" y="1981200"/>
            <a:ext cx="4292600" cy="2667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This bond consists of headers and stretchers</a:t>
            </a:r>
          </a:p>
          <a:p>
            <a:pPr>
              <a:lnSpc>
                <a:spcPts val="2070"/>
              </a:lnSpc>
            </a:pPr>
            <a:endParaRPr lang="en-CA" sz="1800" smtClean="0">
              <a:solidFill>
                <a:srgbClr val="000000"/>
              </a:solidFill>
              <a:latin typeface="Times New Roman"/>
              <a:cs typeface="Times New Roman"/>
            </a:endParaRPr>
          </a:p>
        </p:txBody>
      </p:sp>
      <p:sp>
        <p:nvSpPr>
          <p:cNvPr id="8" name="TextBox 8"/>
          <p:cNvSpPr txBox="1"/>
          <p:nvPr/>
        </p:nvSpPr>
        <p:spPr>
          <a:xfrm>
            <a:off x="5105400" y="1981200"/>
            <a:ext cx="3352800" cy="2667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This bond consists of headers and</a:t>
            </a:r>
          </a:p>
          <a:p>
            <a:pPr>
              <a:lnSpc>
                <a:spcPts val="2070"/>
              </a:lnSpc>
            </a:pPr>
            <a:endParaRPr lang="en-CA" sz="1800" smtClean="0">
              <a:solidFill>
                <a:srgbClr val="000000"/>
              </a:solidFill>
              <a:latin typeface="Times New Roman"/>
              <a:cs typeface="Times New Roman"/>
            </a:endParaRPr>
          </a:p>
        </p:txBody>
      </p:sp>
      <p:sp>
        <p:nvSpPr>
          <p:cNvPr id="9" name="TextBox 9"/>
          <p:cNvSpPr txBox="1"/>
          <p:nvPr/>
        </p:nvSpPr>
        <p:spPr>
          <a:xfrm>
            <a:off x="850900" y="2260600"/>
            <a:ext cx="27305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laid in alternative courses.</a:t>
            </a:r>
          </a:p>
          <a:p>
            <a:pPr>
              <a:lnSpc>
                <a:spcPts val="2070"/>
              </a:lnSpc>
            </a:pPr>
            <a:endParaRPr lang="en-CA" sz="1800" smtClean="0">
              <a:solidFill>
                <a:srgbClr val="000000"/>
              </a:solidFill>
              <a:latin typeface="Times New Roman"/>
              <a:cs typeface="Times New Roman"/>
            </a:endParaRPr>
          </a:p>
        </p:txBody>
      </p:sp>
      <p:sp>
        <p:nvSpPr>
          <p:cNvPr id="10" name="TextBox 10"/>
          <p:cNvSpPr txBox="1"/>
          <p:nvPr/>
        </p:nvSpPr>
        <p:spPr>
          <a:xfrm>
            <a:off x="5105400" y="2260600"/>
            <a:ext cx="34290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stretchers laid alternatively in each</a:t>
            </a:r>
          </a:p>
          <a:p>
            <a:pPr>
              <a:lnSpc>
                <a:spcPts val="2070"/>
              </a:lnSpc>
            </a:pPr>
            <a:endParaRPr lang="en-CA" sz="1800" smtClean="0">
              <a:solidFill>
                <a:srgbClr val="000000"/>
              </a:solidFill>
              <a:latin typeface="Times New Roman"/>
              <a:cs typeface="Times New Roman"/>
            </a:endParaRPr>
          </a:p>
        </p:txBody>
      </p:sp>
      <p:sp>
        <p:nvSpPr>
          <p:cNvPr id="11" name="TextBox 11"/>
          <p:cNvSpPr txBox="1"/>
          <p:nvPr/>
        </p:nvSpPr>
        <p:spPr>
          <a:xfrm>
            <a:off x="5105400" y="2527300"/>
            <a:ext cx="9906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course.</a:t>
            </a:r>
          </a:p>
          <a:p>
            <a:pPr>
              <a:lnSpc>
                <a:spcPts val="2070"/>
              </a:lnSpc>
            </a:pPr>
            <a:endParaRPr lang="en-CA" sz="1800" smtClean="0">
              <a:solidFill>
                <a:srgbClr val="000000"/>
              </a:solidFill>
              <a:latin typeface="Times New Roman"/>
              <a:cs typeface="Times New Roman"/>
            </a:endParaRPr>
          </a:p>
        </p:txBody>
      </p:sp>
      <p:sp>
        <p:nvSpPr>
          <p:cNvPr id="12" name="TextBox 12"/>
          <p:cNvSpPr txBox="1"/>
          <p:nvPr/>
        </p:nvSpPr>
        <p:spPr>
          <a:xfrm>
            <a:off x="317500" y="29210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2</a:t>
            </a:r>
          </a:p>
          <a:p>
            <a:pPr>
              <a:lnSpc>
                <a:spcPts val="2070"/>
              </a:lnSpc>
            </a:pPr>
            <a:endParaRPr lang="en-CA" sz="1800" smtClean="0">
              <a:solidFill>
                <a:srgbClr val="000000"/>
              </a:solidFill>
              <a:latin typeface="Times New Roman"/>
              <a:cs typeface="Times New Roman"/>
            </a:endParaRPr>
          </a:p>
        </p:txBody>
      </p:sp>
      <p:sp>
        <p:nvSpPr>
          <p:cNvPr id="13" name="TextBox 13"/>
          <p:cNvSpPr txBox="1"/>
          <p:nvPr/>
        </p:nvSpPr>
        <p:spPr>
          <a:xfrm>
            <a:off x="850900" y="2921000"/>
            <a:ext cx="30988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It is strongest of all the bonds.</a:t>
            </a:r>
          </a:p>
          <a:p>
            <a:pPr>
              <a:lnSpc>
                <a:spcPts val="2070"/>
              </a:lnSpc>
            </a:pPr>
            <a:endParaRPr lang="en-CA" sz="1800" smtClean="0">
              <a:solidFill>
                <a:srgbClr val="000000"/>
              </a:solidFill>
              <a:latin typeface="Times New Roman"/>
              <a:cs typeface="Times New Roman"/>
            </a:endParaRPr>
          </a:p>
        </p:txBody>
      </p:sp>
      <p:sp>
        <p:nvSpPr>
          <p:cNvPr id="14" name="TextBox 14"/>
          <p:cNvSpPr txBox="1"/>
          <p:nvPr/>
        </p:nvSpPr>
        <p:spPr>
          <a:xfrm>
            <a:off x="5105400" y="2921000"/>
            <a:ext cx="3175000" cy="2667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It is less strong for walls having</a:t>
            </a:r>
          </a:p>
          <a:p>
            <a:pPr>
              <a:lnSpc>
                <a:spcPts val="2070"/>
              </a:lnSpc>
            </a:pPr>
            <a:endParaRPr lang="en-CA" sz="1800" smtClean="0">
              <a:solidFill>
                <a:srgbClr val="000000"/>
              </a:solidFill>
              <a:latin typeface="Times New Roman"/>
              <a:cs typeface="Times New Roman"/>
            </a:endParaRPr>
          </a:p>
        </p:txBody>
      </p:sp>
      <p:sp>
        <p:nvSpPr>
          <p:cNvPr id="15" name="TextBox 15"/>
          <p:cNvSpPr txBox="1"/>
          <p:nvPr/>
        </p:nvSpPr>
        <p:spPr>
          <a:xfrm>
            <a:off x="5105400" y="3200400"/>
            <a:ext cx="3378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thickness more than 13 ½ inches.</a:t>
            </a:r>
          </a:p>
          <a:p>
            <a:pPr>
              <a:lnSpc>
                <a:spcPts val="2070"/>
              </a:lnSpc>
            </a:pPr>
            <a:endParaRPr lang="en-CA" sz="1800" smtClean="0">
              <a:solidFill>
                <a:srgbClr val="000000"/>
              </a:solidFill>
              <a:latin typeface="Times New Roman"/>
              <a:cs typeface="Times New Roman"/>
            </a:endParaRPr>
          </a:p>
        </p:txBody>
      </p:sp>
      <p:sp>
        <p:nvSpPr>
          <p:cNvPr id="16" name="TextBox 16"/>
          <p:cNvSpPr txBox="1"/>
          <p:nvPr/>
        </p:nvSpPr>
        <p:spPr>
          <a:xfrm>
            <a:off x="317500" y="35814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3</a:t>
            </a:r>
          </a:p>
          <a:p>
            <a:pPr>
              <a:lnSpc>
                <a:spcPts val="2070"/>
              </a:lnSpc>
            </a:pPr>
            <a:endParaRPr lang="en-CA" sz="1800" smtClean="0">
              <a:solidFill>
                <a:srgbClr val="000000"/>
              </a:solidFill>
              <a:latin typeface="Times New Roman"/>
              <a:cs typeface="Times New Roman"/>
            </a:endParaRPr>
          </a:p>
        </p:txBody>
      </p:sp>
      <p:sp>
        <p:nvSpPr>
          <p:cNvPr id="17" name="TextBox 17"/>
          <p:cNvSpPr txBox="1"/>
          <p:nvPr/>
        </p:nvSpPr>
        <p:spPr>
          <a:xfrm>
            <a:off x="850900" y="3581400"/>
            <a:ext cx="4216400" cy="2667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It provides rough appearance especially for</a:t>
            </a:r>
          </a:p>
          <a:p>
            <a:pPr>
              <a:lnSpc>
                <a:spcPts val="2070"/>
              </a:lnSpc>
            </a:pPr>
            <a:endParaRPr lang="en-CA" sz="1800" smtClean="0">
              <a:solidFill>
                <a:srgbClr val="000000"/>
              </a:solidFill>
              <a:latin typeface="Times New Roman"/>
              <a:cs typeface="Times New Roman"/>
            </a:endParaRPr>
          </a:p>
        </p:txBody>
      </p:sp>
      <p:sp>
        <p:nvSpPr>
          <p:cNvPr id="18" name="TextBox 18"/>
          <p:cNvSpPr txBox="1"/>
          <p:nvPr/>
        </p:nvSpPr>
        <p:spPr>
          <a:xfrm>
            <a:off x="5105400" y="3581400"/>
            <a:ext cx="3454400" cy="2667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It provides good appearance for all</a:t>
            </a:r>
          </a:p>
          <a:p>
            <a:pPr>
              <a:lnSpc>
                <a:spcPts val="2070"/>
              </a:lnSpc>
            </a:pPr>
            <a:endParaRPr lang="en-CA" sz="1800" smtClean="0">
              <a:solidFill>
                <a:srgbClr val="000000"/>
              </a:solidFill>
              <a:latin typeface="Times New Roman"/>
              <a:cs typeface="Times New Roman"/>
            </a:endParaRPr>
          </a:p>
        </p:txBody>
      </p:sp>
      <p:sp>
        <p:nvSpPr>
          <p:cNvPr id="19" name="TextBox 19"/>
          <p:cNvSpPr txBox="1"/>
          <p:nvPr/>
        </p:nvSpPr>
        <p:spPr>
          <a:xfrm>
            <a:off x="850900" y="3860800"/>
            <a:ext cx="22987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one brick thick walls.</a:t>
            </a:r>
          </a:p>
          <a:p>
            <a:pPr>
              <a:lnSpc>
                <a:spcPts val="2070"/>
              </a:lnSpc>
            </a:pPr>
            <a:endParaRPr lang="en-CA" sz="1800" smtClean="0">
              <a:solidFill>
                <a:srgbClr val="000000"/>
              </a:solidFill>
              <a:latin typeface="Times New Roman"/>
              <a:cs typeface="Times New Roman"/>
            </a:endParaRPr>
          </a:p>
        </p:txBody>
      </p:sp>
      <p:sp>
        <p:nvSpPr>
          <p:cNvPr id="20" name="TextBox 20"/>
          <p:cNvSpPr txBox="1"/>
          <p:nvPr/>
        </p:nvSpPr>
        <p:spPr>
          <a:xfrm>
            <a:off x="5105400" y="3860800"/>
            <a:ext cx="20320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thickness of walls.</a:t>
            </a:r>
          </a:p>
          <a:p>
            <a:pPr>
              <a:lnSpc>
                <a:spcPts val="2070"/>
              </a:lnSpc>
            </a:pPr>
            <a:endParaRPr lang="en-CA" sz="1800" smtClean="0">
              <a:solidFill>
                <a:srgbClr val="000000"/>
              </a:solidFill>
              <a:latin typeface="Times New Roman"/>
              <a:cs typeface="Times New Roman"/>
            </a:endParaRPr>
          </a:p>
        </p:txBody>
      </p:sp>
      <p:sp>
        <p:nvSpPr>
          <p:cNvPr id="21" name="TextBox 21"/>
          <p:cNvSpPr txBox="1"/>
          <p:nvPr/>
        </p:nvSpPr>
        <p:spPr>
          <a:xfrm>
            <a:off x="317500" y="42418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4</a:t>
            </a:r>
          </a:p>
          <a:p>
            <a:pPr>
              <a:lnSpc>
                <a:spcPts val="2070"/>
              </a:lnSpc>
            </a:pPr>
            <a:endParaRPr lang="en-CA" sz="1800" smtClean="0">
              <a:solidFill>
                <a:srgbClr val="000000"/>
              </a:solidFill>
              <a:latin typeface="Times New Roman"/>
              <a:cs typeface="Times New Roman"/>
            </a:endParaRPr>
          </a:p>
        </p:txBody>
      </p:sp>
      <p:sp>
        <p:nvSpPr>
          <p:cNvPr id="22" name="TextBox 22"/>
          <p:cNvSpPr txBox="1"/>
          <p:nvPr/>
        </p:nvSpPr>
        <p:spPr>
          <a:xfrm>
            <a:off x="850900" y="4241800"/>
            <a:ext cx="42037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There are no noticeable continuous vertical</a:t>
            </a:r>
          </a:p>
          <a:p>
            <a:pPr>
              <a:lnSpc>
                <a:spcPts val="2070"/>
              </a:lnSpc>
            </a:pPr>
            <a:endParaRPr lang="en-CA" sz="1800" smtClean="0">
              <a:solidFill>
                <a:srgbClr val="000000"/>
              </a:solidFill>
              <a:latin typeface="Times New Roman"/>
              <a:cs typeface="Times New Roman"/>
            </a:endParaRPr>
          </a:p>
        </p:txBody>
      </p:sp>
      <p:sp>
        <p:nvSpPr>
          <p:cNvPr id="23" name="TextBox 23"/>
          <p:cNvSpPr txBox="1"/>
          <p:nvPr/>
        </p:nvSpPr>
        <p:spPr>
          <a:xfrm>
            <a:off x="5105400" y="4241800"/>
            <a:ext cx="35179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There are partly continuous vertical</a:t>
            </a:r>
          </a:p>
          <a:p>
            <a:pPr>
              <a:lnSpc>
                <a:spcPts val="2070"/>
              </a:lnSpc>
            </a:pPr>
            <a:endParaRPr lang="en-CA" sz="1800" smtClean="0">
              <a:solidFill>
                <a:srgbClr val="000000"/>
              </a:solidFill>
              <a:latin typeface="Times New Roman"/>
              <a:cs typeface="Times New Roman"/>
            </a:endParaRPr>
          </a:p>
        </p:txBody>
      </p:sp>
      <p:sp>
        <p:nvSpPr>
          <p:cNvPr id="24" name="TextBox 24"/>
          <p:cNvSpPr txBox="1"/>
          <p:nvPr/>
        </p:nvSpPr>
        <p:spPr>
          <a:xfrm>
            <a:off x="850900" y="4508500"/>
            <a:ext cx="3949700" cy="342900"/>
          </a:xfrm>
          <a:prstGeom prst="rect">
            <a:avLst/>
          </a:prstGeom>
          <a:noFill/>
        </p:spPr>
        <p:txBody>
          <a:bodyPr vert="horz" wrap="none" lIns="0" tIns="0" rIns="0" bIns="0" rtlCol="0">
            <a:spAutoFit/>
          </a:bodyPr>
          <a:lstStyle/>
          <a:p>
            <a:pPr>
              <a:lnSpc>
                <a:spcPts val="2070"/>
              </a:lnSpc>
            </a:pPr>
            <a:r>
              <a:rPr lang="en-CA" sz="1802" smtClean="0">
                <a:solidFill>
                  <a:srgbClr val="000000"/>
                </a:solidFill>
                <a:latin typeface="Times New Roman"/>
                <a:cs typeface="Times New Roman"/>
              </a:rPr>
              <a:t>joints in the structure built in this bond.</a:t>
            </a:r>
          </a:p>
          <a:p>
            <a:pPr>
              <a:lnSpc>
                <a:spcPts val="2070"/>
              </a:lnSpc>
            </a:pPr>
            <a:endParaRPr lang="en-CA" sz="1802" smtClean="0">
              <a:solidFill>
                <a:srgbClr val="000000"/>
              </a:solidFill>
              <a:latin typeface="Times New Roman"/>
              <a:cs typeface="Times New Roman"/>
            </a:endParaRPr>
          </a:p>
        </p:txBody>
      </p:sp>
      <p:sp>
        <p:nvSpPr>
          <p:cNvPr id="25" name="TextBox 25"/>
          <p:cNvSpPr txBox="1"/>
          <p:nvPr/>
        </p:nvSpPr>
        <p:spPr>
          <a:xfrm>
            <a:off x="5105400" y="4508500"/>
            <a:ext cx="3949700" cy="342900"/>
          </a:xfrm>
          <a:prstGeom prst="rect">
            <a:avLst/>
          </a:prstGeom>
          <a:noFill/>
        </p:spPr>
        <p:txBody>
          <a:bodyPr vert="horz" wrap="none" lIns="0" tIns="0" rIns="0" bIns="0" rtlCol="0">
            <a:spAutoFit/>
          </a:bodyPr>
          <a:lstStyle/>
          <a:p>
            <a:pPr>
              <a:lnSpc>
                <a:spcPts val="2070"/>
              </a:lnSpc>
            </a:pPr>
            <a:r>
              <a:rPr lang="en-CA" sz="1802" smtClean="0">
                <a:solidFill>
                  <a:srgbClr val="000000"/>
                </a:solidFill>
                <a:latin typeface="Times New Roman"/>
                <a:cs typeface="Times New Roman"/>
              </a:rPr>
              <a:t>joints in the structure built in this bond.</a:t>
            </a:r>
          </a:p>
          <a:p>
            <a:pPr>
              <a:lnSpc>
                <a:spcPts val="2070"/>
              </a:lnSpc>
            </a:pPr>
            <a:endParaRPr lang="en-CA" sz="1802" smtClean="0">
              <a:solidFill>
                <a:srgbClr val="000000"/>
              </a:solidFill>
              <a:latin typeface="Times New Roman"/>
              <a:cs typeface="Times New Roman"/>
            </a:endParaRPr>
          </a:p>
        </p:txBody>
      </p:sp>
      <p:sp>
        <p:nvSpPr>
          <p:cNvPr id="26" name="TextBox 26"/>
          <p:cNvSpPr txBox="1"/>
          <p:nvPr/>
        </p:nvSpPr>
        <p:spPr>
          <a:xfrm>
            <a:off x="317500" y="49022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5</a:t>
            </a:r>
          </a:p>
          <a:p>
            <a:pPr>
              <a:lnSpc>
                <a:spcPts val="2070"/>
              </a:lnSpc>
            </a:pPr>
            <a:endParaRPr lang="en-CA" sz="1800" smtClean="0">
              <a:solidFill>
                <a:srgbClr val="000000"/>
              </a:solidFill>
              <a:latin typeface="Times New Roman"/>
              <a:cs typeface="Times New Roman"/>
            </a:endParaRPr>
          </a:p>
        </p:txBody>
      </p:sp>
      <p:sp>
        <p:nvSpPr>
          <p:cNvPr id="27" name="TextBox 27"/>
          <p:cNvSpPr txBox="1"/>
          <p:nvPr/>
        </p:nvSpPr>
        <p:spPr>
          <a:xfrm>
            <a:off x="850900" y="4902200"/>
            <a:ext cx="41910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Much attention is not required in providing</a:t>
            </a:r>
          </a:p>
          <a:p>
            <a:pPr>
              <a:lnSpc>
                <a:spcPts val="2070"/>
              </a:lnSpc>
            </a:pPr>
            <a:endParaRPr lang="en-CA" sz="1800" smtClean="0">
              <a:solidFill>
                <a:srgbClr val="000000"/>
              </a:solidFill>
              <a:latin typeface="Times New Roman"/>
              <a:cs typeface="Times New Roman"/>
            </a:endParaRPr>
          </a:p>
        </p:txBody>
      </p:sp>
      <p:sp>
        <p:nvSpPr>
          <p:cNvPr id="28" name="TextBox 28"/>
          <p:cNvSpPr txBox="1"/>
          <p:nvPr/>
        </p:nvSpPr>
        <p:spPr>
          <a:xfrm>
            <a:off x="5105400" y="4902200"/>
            <a:ext cx="39878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Special attention is required in providing</a:t>
            </a:r>
          </a:p>
          <a:p>
            <a:pPr>
              <a:lnSpc>
                <a:spcPts val="2070"/>
              </a:lnSpc>
            </a:pPr>
            <a:endParaRPr lang="en-CA" sz="1800" smtClean="0">
              <a:solidFill>
                <a:srgbClr val="000000"/>
              </a:solidFill>
              <a:latin typeface="Times New Roman"/>
              <a:cs typeface="Times New Roman"/>
            </a:endParaRPr>
          </a:p>
        </p:txBody>
      </p:sp>
      <p:sp>
        <p:nvSpPr>
          <p:cNvPr id="29" name="TextBox 29"/>
          <p:cNvSpPr txBox="1"/>
          <p:nvPr/>
        </p:nvSpPr>
        <p:spPr>
          <a:xfrm>
            <a:off x="850900" y="5168900"/>
            <a:ext cx="12319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this bond.</a:t>
            </a:r>
          </a:p>
          <a:p>
            <a:pPr>
              <a:lnSpc>
                <a:spcPts val="2070"/>
              </a:lnSpc>
            </a:pPr>
            <a:endParaRPr lang="en-CA" sz="1800" smtClean="0">
              <a:solidFill>
                <a:srgbClr val="000000"/>
              </a:solidFill>
              <a:latin typeface="Times New Roman"/>
              <a:cs typeface="Times New Roman"/>
            </a:endParaRPr>
          </a:p>
        </p:txBody>
      </p:sp>
      <p:sp>
        <p:nvSpPr>
          <p:cNvPr id="30" name="TextBox 30"/>
          <p:cNvSpPr txBox="1"/>
          <p:nvPr/>
        </p:nvSpPr>
        <p:spPr>
          <a:xfrm>
            <a:off x="5105400" y="5168900"/>
            <a:ext cx="12319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this bond.</a:t>
            </a:r>
          </a:p>
          <a:p>
            <a:pPr>
              <a:lnSpc>
                <a:spcPts val="2070"/>
              </a:lnSpc>
            </a:pPr>
            <a:endParaRPr lang="en-CA" sz="1800" smtClean="0">
              <a:solidFill>
                <a:srgbClr val="000000"/>
              </a:solidFill>
              <a:latin typeface="Times New Roman"/>
              <a:cs typeface="Times New Roman"/>
            </a:endParaRPr>
          </a:p>
        </p:txBody>
      </p:sp>
      <p:sp>
        <p:nvSpPr>
          <p:cNvPr id="31" name="TextBox 31"/>
          <p:cNvSpPr txBox="1"/>
          <p:nvPr/>
        </p:nvSpPr>
        <p:spPr>
          <a:xfrm>
            <a:off x="317500" y="55499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6</a:t>
            </a:r>
          </a:p>
          <a:p>
            <a:pPr>
              <a:lnSpc>
                <a:spcPts val="2070"/>
              </a:lnSpc>
            </a:pPr>
            <a:endParaRPr lang="en-CA" sz="1800" smtClean="0">
              <a:solidFill>
                <a:srgbClr val="000000"/>
              </a:solidFill>
              <a:latin typeface="Times New Roman"/>
              <a:cs typeface="Times New Roman"/>
            </a:endParaRPr>
          </a:p>
        </p:txBody>
      </p:sp>
      <p:sp>
        <p:nvSpPr>
          <p:cNvPr id="32" name="TextBox 32"/>
          <p:cNvSpPr txBox="1"/>
          <p:nvPr/>
        </p:nvSpPr>
        <p:spPr>
          <a:xfrm>
            <a:off x="850900" y="5549900"/>
            <a:ext cx="26924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Progress of work is more.</a:t>
            </a:r>
          </a:p>
          <a:p>
            <a:pPr>
              <a:lnSpc>
                <a:spcPts val="2070"/>
              </a:lnSpc>
            </a:pPr>
            <a:endParaRPr lang="en-CA" sz="1800" smtClean="0">
              <a:solidFill>
                <a:srgbClr val="000000"/>
              </a:solidFill>
              <a:latin typeface="Times New Roman"/>
              <a:cs typeface="Times New Roman"/>
            </a:endParaRPr>
          </a:p>
        </p:txBody>
      </p:sp>
      <p:sp>
        <p:nvSpPr>
          <p:cNvPr id="33" name="TextBox 33"/>
          <p:cNvSpPr txBox="1"/>
          <p:nvPr/>
        </p:nvSpPr>
        <p:spPr>
          <a:xfrm>
            <a:off x="5105400" y="5549900"/>
            <a:ext cx="25654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Progress of work is less.</a:t>
            </a:r>
          </a:p>
          <a:p>
            <a:pPr>
              <a:lnSpc>
                <a:spcPts val="2070"/>
              </a:lnSpc>
            </a:pPr>
            <a:endParaRPr lang="en-CA" sz="1800" smtClean="0">
              <a:solidFill>
                <a:srgbClr val="000000"/>
              </a:solidFill>
              <a:latin typeface="Times New Roman"/>
              <a:cs typeface="Times New Roman"/>
            </a:endParaRPr>
          </a:p>
        </p:txBody>
      </p:sp>
      <p:sp>
        <p:nvSpPr>
          <p:cNvPr id="34" name="TextBox 34"/>
          <p:cNvSpPr txBox="1"/>
          <p:nvPr/>
        </p:nvSpPr>
        <p:spPr>
          <a:xfrm>
            <a:off x="317500" y="5930900"/>
            <a:ext cx="457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7</a:t>
            </a:r>
          </a:p>
          <a:p>
            <a:pPr>
              <a:lnSpc>
                <a:spcPts val="2070"/>
              </a:lnSpc>
            </a:pPr>
            <a:endParaRPr lang="en-CA" sz="1800" smtClean="0">
              <a:solidFill>
                <a:srgbClr val="000000"/>
              </a:solidFill>
              <a:latin typeface="Times New Roman"/>
              <a:cs typeface="Times New Roman"/>
            </a:endParaRPr>
          </a:p>
        </p:txBody>
      </p:sp>
      <p:sp>
        <p:nvSpPr>
          <p:cNvPr id="35" name="TextBox 35"/>
          <p:cNvSpPr txBox="1"/>
          <p:nvPr/>
        </p:nvSpPr>
        <p:spPr>
          <a:xfrm>
            <a:off x="850900" y="5930900"/>
            <a:ext cx="40894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It is costly because the use of brick bats is</a:t>
            </a:r>
          </a:p>
          <a:p>
            <a:pPr>
              <a:lnSpc>
                <a:spcPts val="2070"/>
              </a:lnSpc>
            </a:pPr>
            <a:endParaRPr lang="en-CA" sz="1800" smtClean="0">
              <a:solidFill>
                <a:srgbClr val="000000"/>
              </a:solidFill>
              <a:latin typeface="Times New Roman"/>
              <a:cs typeface="Times New Roman"/>
            </a:endParaRPr>
          </a:p>
        </p:txBody>
      </p:sp>
      <p:sp>
        <p:nvSpPr>
          <p:cNvPr id="36" name="TextBox 36"/>
          <p:cNvSpPr txBox="1"/>
          <p:nvPr/>
        </p:nvSpPr>
        <p:spPr>
          <a:xfrm>
            <a:off x="5105400" y="5930900"/>
            <a:ext cx="3771900" cy="2540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It is economical because brick bats are</a:t>
            </a:r>
          </a:p>
          <a:p>
            <a:pPr>
              <a:lnSpc>
                <a:spcPts val="2070"/>
              </a:lnSpc>
            </a:pPr>
            <a:endParaRPr lang="en-CA" sz="1800" smtClean="0">
              <a:solidFill>
                <a:srgbClr val="000000"/>
              </a:solidFill>
              <a:latin typeface="Times New Roman"/>
              <a:cs typeface="Times New Roman"/>
            </a:endParaRPr>
          </a:p>
        </p:txBody>
      </p:sp>
      <p:sp>
        <p:nvSpPr>
          <p:cNvPr id="37" name="TextBox 37"/>
          <p:cNvSpPr txBox="1"/>
          <p:nvPr/>
        </p:nvSpPr>
        <p:spPr>
          <a:xfrm>
            <a:off x="850900" y="6197600"/>
            <a:ext cx="14732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not allowed.</a:t>
            </a:r>
          </a:p>
          <a:p>
            <a:pPr>
              <a:lnSpc>
                <a:spcPts val="2070"/>
              </a:lnSpc>
            </a:pPr>
            <a:endParaRPr lang="en-CA" sz="1800" smtClean="0">
              <a:solidFill>
                <a:srgbClr val="000000"/>
              </a:solidFill>
              <a:latin typeface="Times New Roman"/>
              <a:cs typeface="Times New Roman"/>
            </a:endParaRPr>
          </a:p>
        </p:txBody>
      </p:sp>
      <p:sp>
        <p:nvSpPr>
          <p:cNvPr id="38" name="TextBox 38"/>
          <p:cNvSpPr txBox="1"/>
          <p:nvPr/>
        </p:nvSpPr>
        <p:spPr>
          <a:xfrm>
            <a:off x="5105400" y="6197600"/>
            <a:ext cx="3086100" cy="342900"/>
          </a:xfrm>
          <a:prstGeom prst="rect">
            <a:avLst/>
          </a:prstGeom>
          <a:noFill/>
        </p:spPr>
        <p:txBody>
          <a:bodyPr vert="horz" wrap="none" lIns="0" tIns="0" rIns="0" bIns="0" rtlCol="0">
            <a:spAutoFit/>
          </a:bodyPr>
          <a:lstStyle/>
          <a:p>
            <a:pPr>
              <a:lnSpc>
                <a:spcPts val="2070"/>
              </a:lnSpc>
            </a:pPr>
            <a:r>
              <a:rPr lang="en-CA" sz="1800" smtClean="0">
                <a:solidFill>
                  <a:srgbClr val="000000"/>
                </a:solidFill>
                <a:latin typeface="Times New Roman"/>
                <a:cs typeface="Times New Roman"/>
              </a:rPr>
              <a:t>allowed for forming this bind.</a:t>
            </a:r>
          </a:p>
          <a:p>
            <a:pPr>
              <a:lnSpc>
                <a:spcPts val="2070"/>
              </a:lnSpc>
            </a:pPr>
            <a:endParaRPr lang="en-CA" sz="1800" smtClean="0">
              <a:solidFill>
                <a:srgbClr val="000000"/>
              </a:solidFill>
              <a:latin typeface="Times New Roman"/>
              <a:cs typeface="Times New Roman"/>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2603500" y="1041400"/>
            <a:ext cx="65405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5.GARDEN WALL BOND</a:t>
            </a:r>
          </a:p>
          <a:p>
            <a:pPr>
              <a:lnSpc>
                <a:spcPts val="3680"/>
              </a:lnSpc>
            </a:pPr>
            <a:endParaRPr lang="en-CA" sz="3204">
              <a:solidFill>
                <a:srgbClr val="000000"/>
              </a:solidFill>
            </a:endParaRPr>
          </a:p>
        </p:txBody>
      </p:sp>
      <p:sp>
        <p:nvSpPr>
          <p:cNvPr id="3" name="TextBox 3"/>
          <p:cNvSpPr txBox="1"/>
          <p:nvPr/>
        </p:nvSpPr>
        <p:spPr>
          <a:xfrm>
            <a:off x="546100" y="1778000"/>
            <a:ext cx="8597900" cy="1206500"/>
          </a:xfrm>
          <a:prstGeom prst="rect">
            <a:avLst/>
          </a:prstGeom>
          <a:noFill/>
        </p:spPr>
        <p:txBody>
          <a:bodyPr vert="horz" wrap="none" lIns="0" tIns="0" rIns="0" bIns="0" rtlCol="0">
            <a:spAutoFit/>
          </a:bodyPr>
          <a:lstStyle/>
          <a:p>
            <a:pPr>
              <a:lnSpc>
                <a:spcPts val="2850"/>
              </a:lnSpc>
            </a:pPr>
            <a:r>
              <a:rPr lang="en-CA" sz="2168" smtClean="0">
                <a:solidFill>
                  <a:srgbClr val="006FC0"/>
                </a:solidFill>
                <a:latin typeface="Arial Unicode MS"/>
                <a:cs typeface="Arial Unicode MS"/>
              </a:rPr>
              <a:t></a:t>
            </a:r>
            <a:r>
              <a:rPr lang="en-CA" sz="2282" smtClean="0">
                <a:solidFill>
                  <a:srgbClr val="000000"/>
                </a:solidFill>
                <a:latin typeface="Constantia"/>
                <a:cs typeface="Constantia"/>
              </a:rPr>
              <a:t> This bond is used for constructing one brick thick garden</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walls, boundary walls, and other walls such as outer leaves</a:t>
            </a:r>
            <a:r>
              <a:rPr lang="en-CA" sz="2400" smtClean="0">
                <a:solidFill>
                  <a:srgbClr val="000000"/>
                </a:solidFill>
                <a:latin typeface="Times New Roman"/>
              </a:rPr>
              <a:t/>
            </a:r>
            <a:br>
              <a:rPr lang="en-CA" sz="2400" smtClean="0">
                <a:solidFill>
                  <a:srgbClr val="000000"/>
                </a:solidFill>
                <a:latin typeface="Times New Roman"/>
              </a:rPr>
            </a:br>
            <a:r>
              <a:rPr lang="en-CA" sz="2279" spc="-10" smtClean="0">
                <a:solidFill>
                  <a:srgbClr val="000000"/>
                </a:solidFill>
                <a:latin typeface="Constantia"/>
                <a:cs typeface="Constantia"/>
              </a:rPr>
              <a:t>of cavity walls to provide good appearance.</a:t>
            </a:r>
          </a:p>
          <a:p>
            <a:pPr>
              <a:lnSpc>
                <a:spcPts val="2850"/>
              </a:lnSpc>
            </a:pPr>
            <a:endParaRPr lang="en-CA" sz="2400">
              <a:solidFill>
                <a:srgbClr val="000000"/>
              </a:solidFill>
            </a:endParaRPr>
          </a:p>
        </p:txBody>
      </p:sp>
      <p:sp>
        <p:nvSpPr>
          <p:cNvPr id="4" name="TextBox 4"/>
          <p:cNvSpPr txBox="1"/>
          <p:nvPr/>
        </p:nvSpPr>
        <p:spPr>
          <a:xfrm>
            <a:off x="546100" y="3403600"/>
            <a:ext cx="8597900" cy="457200"/>
          </a:xfrm>
          <a:prstGeom prst="rect">
            <a:avLst/>
          </a:prstGeom>
          <a:noFill/>
        </p:spPr>
        <p:txBody>
          <a:bodyPr vert="horz" wrap="none" lIns="0" tIns="0" rIns="0" bIns="0" rtlCol="0">
            <a:spAutoFit/>
          </a:bodyPr>
          <a:lstStyle/>
          <a:p>
            <a:pPr>
              <a:lnSpc>
                <a:spcPts val="2760"/>
              </a:lnSpc>
            </a:pPr>
            <a:r>
              <a:rPr lang="en-CA" sz="2165" spc="-10" smtClean="0">
                <a:solidFill>
                  <a:srgbClr val="006FC0"/>
                </a:solidFill>
                <a:latin typeface="Arial Unicode MS"/>
                <a:cs typeface="Arial Unicode MS"/>
              </a:rPr>
              <a:t></a:t>
            </a:r>
            <a:r>
              <a:rPr lang="en-CA" sz="2279" spc="-10" smtClean="0">
                <a:solidFill>
                  <a:srgbClr val="000000"/>
                </a:solidFill>
                <a:latin typeface="Constantia"/>
                <a:cs typeface="Constantia"/>
              </a:rPr>
              <a:t> Two types Flemish bond:-</a:t>
            </a:r>
          </a:p>
          <a:p>
            <a:pPr>
              <a:lnSpc>
                <a:spcPts val="2760"/>
              </a:lnSpc>
            </a:pPr>
            <a:endParaRPr lang="en-CA" sz="2395">
              <a:solidFill>
                <a:srgbClr val="000000"/>
              </a:solidFill>
            </a:endParaRPr>
          </a:p>
        </p:txBody>
      </p:sp>
      <p:sp>
        <p:nvSpPr>
          <p:cNvPr id="5" name="TextBox 5"/>
          <p:cNvSpPr txBox="1"/>
          <p:nvPr/>
        </p:nvSpPr>
        <p:spPr>
          <a:xfrm>
            <a:off x="1524000" y="3835400"/>
            <a:ext cx="7620000" cy="457200"/>
          </a:xfrm>
          <a:prstGeom prst="rect">
            <a:avLst/>
          </a:prstGeom>
          <a:noFill/>
        </p:spPr>
        <p:txBody>
          <a:bodyPr vert="horz" wrap="none" lIns="0" tIns="0" rIns="0" bIns="0" rtlCol="0">
            <a:spAutoFit/>
          </a:bodyPr>
          <a:lstStyle/>
          <a:p>
            <a:pPr>
              <a:lnSpc>
                <a:spcPts val="2760"/>
              </a:lnSpc>
            </a:pPr>
            <a:r>
              <a:rPr lang="en-CA" sz="2290" b="1" spc="-10" smtClean="0">
                <a:solidFill>
                  <a:srgbClr val="000000"/>
                </a:solidFill>
                <a:latin typeface="Constantia Bold"/>
                <a:cs typeface="Constantia Bold"/>
              </a:rPr>
              <a:t>(i) English garden wall bond</a:t>
            </a:r>
          </a:p>
          <a:p>
            <a:pPr>
              <a:lnSpc>
                <a:spcPts val="2760"/>
              </a:lnSpc>
            </a:pPr>
            <a:endParaRPr lang="en-CA" sz="2400">
              <a:solidFill>
                <a:srgbClr val="000000"/>
              </a:solidFill>
            </a:endParaRPr>
          </a:p>
        </p:txBody>
      </p:sp>
      <p:sp>
        <p:nvSpPr>
          <p:cNvPr id="6" name="TextBox 6"/>
          <p:cNvSpPr txBox="1"/>
          <p:nvPr/>
        </p:nvSpPr>
        <p:spPr>
          <a:xfrm>
            <a:off x="1524000" y="4279900"/>
            <a:ext cx="7620000" cy="457200"/>
          </a:xfrm>
          <a:prstGeom prst="rect">
            <a:avLst/>
          </a:prstGeom>
          <a:noFill/>
        </p:spPr>
        <p:txBody>
          <a:bodyPr vert="horz" wrap="none" lIns="0" tIns="0" rIns="0" bIns="0" rtlCol="0">
            <a:spAutoFit/>
          </a:bodyPr>
          <a:lstStyle/>
          <a:p>
            <a:pPr>
              <a:lnSpc>
                <a:spcPts val="2760"/>
              </a:lnSpc>
            </a:pPr>
            <a:r>
              <a:rPr lang="en-CA" sz="2290" b="1" spc="-10" smtClean="0">
                <a:solidFill>
                  <a:srgbClr val="000000"/>
                </a:solidFill>
                <a:latin typeface="Constantia Bold"/>
                <a:cs typeface="Constantia Bold"/>
              </a:rPr>
              <a:t>(ii) Flemish garden wall bond</a:t>
            </a:r>
          </a:p>
          <a:p>
            <a:pPr>
              <a:lnSpc>
                <a:spcPts val="276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457200" y="1409700"/>
            <a:ext cx="8686800" cy="508000"/>
          </a:xfrm>
          <a:prstGeom prst="rect">
            <a:avLst/>
          </a:prstGeom>
          <a:noFill/>
        </p:spPr>
        <p:txBody>
          <a:bodyPr vert="horz" wrap="none" lIns="0" tIns="0" rIns="0" bIns="0" rtlCol="0">
            <a:spAutoFit/>
          </a:bodyPr>
          <a:lstStyle/>
          <a:p>
            <a:pPr>
              <a:lnSpc>
                <a:spcPts val="3220"/>
              </a:lnSpc>
            </a:pPr>
            <a:r>
              <a:rPr lang="en-CA" sz="2805" b="1" smtClean="0">
                <a:solidFill>
                  <a:srgbClr val="04607A"/>
                </a:solidFill>
                <a:latin typeface="Calibri Bold"/>
                <a:cs typeface="Calibri Bold"/>
              </a:rPr>
              <a:t>(i)  English garden wall bond:-</a:t>
            </a:r>
          </a:p>
          <a:p>
            <a:pPr>
              <a:lnSpc>
                <a:spcPts val="3220"/>
              </a:lnSpc>
            </a:pPr>
            <a:endParaRPr lang="en-CA" sz="2795">
              <a:solidFill>
                <a:srgbClr val="000000"/>
              </a:solidFill>
            </a:endParaRPr>
          </a:p>
        </p:txBody>
      </p:sp>
      <p:sp>
        <p:nvSpPr>
          <p:cNvPr id="3" name="TextBox 3"/>
          <p:cNvSpPr txBox="1"/>
          <p:nvPr/>
        </p:nvSpPr>
        <p:spPr>
          <a:xfrm>
            <a:off x="546100" y="2006600"/>
            <a:ext cx="8597900" cy="1206500"/>
          </a:xfrm>
          <a:prstGeom prst="rect">
            <a:avLst/>
          </a:prstGeom>
          <a:noFill/>
        </p:spPr>
        <p:txBody>
          <a:bodyPr vert="horz" wrap="none" lIns="0" tIns="0" rIns="0" bIns="0" rtlCol="0">
            <a:spAutoFit/>
          </a:bodyPr>
          <a:lstStyle/>
          <a:p>
            <a:pPr>
              <a:lnSpc>
                <a:spcPts val="2850"/>
              </a:lnSpc>
            </a:pPr>
            <a:r>
              <a:rPr lang="en-CA" sz="2279" smtClean="0">
                <a:solidFill>
                  <a:srgbClr val="04607A"/>
                </a:solidFill>
                <a:latin typeface="Arial Unicode MS"/>
                <a:cs typeface="Arial Unicode MS"/>
              </a:rPr>
              <a:t></a:t>
            </a:r>
            <a:r>
              <a:rPr lang="en-CA" sz="2400" smtClean="0">
                <a:solidFill>
                  <a:srgbClr val="000000"/>
                </a:solidFill>
                <a:latin typeface="Constantia"/>
                <a:cs typeface="Constantia"/>
              </a:rPr>
              <a:t> The  garden  wall  bond  in  which  a  heading  course  is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provided after 3 or 5 stretching courses is called "</a:t>
            </a:r>
            <a:r>
              <a:rPr lang="en-CA" sz="2410" b="1" smtClean="0">
                <a:solidFill>
                  <a:srgbClr val="000000"/>
                </a:solidFill>
                <a:latin typeface="Constantia Bold"/>
                <a:cs typeface="Constantia Bold"/>
              </a:rPr>
              <a:t>English</a:t>
            </a:r>
            <a:r>
              <a:rPr lang="en-CA" sz="2400" smtClean="0">
                <a:solidFill>
                  <a:srgbClr val="000000"/>
                </a:solidFill>
                <a:latin typeface="Times New Roman"/>
              </a:rPr>
              <a:t/>
            </a:r>
            <a:br>
              <a:rPr lang="en-CA" sz="2400" smtClean="0">
                <a:solidFill>
                  <a:srgbClr val="000000"/>
                </a:solidFill>
                <a:latin typeface="Times New Roman"/>
              </a:rPr>
            </a:br>
            <a:r>
              <a:rPr lang="en-CA" sz="2410" b="1" smtClean="0">
                <a:solidFill>
                  <a:srgbClr val="000000"/>
                </a:solidFill>
                <a:latin typeface="Constantia Bold"/>
                <a:cs typeface="Constantia Bold"/>
              </a:rPr>
              <a:t>Garden Wall Bond</a:t>
            </a:r>
            <a:r>
              <a:rPr lang="en-CA" sz="2400" smtClean="0">
                <a:solidFill>
                  <a:srgbClr val="000000"/>
                </a:solidFill>
                <a:latin typeface="Constantia"/>
                <a:cs typeface="Constantia"/>
              </a:rPr>
              <a:t>“.</a:t>
            </a:r>
          </a:p>
          <a:p>
            <a:pPr>
              <a:lnSpc>
                <a:spcPts val="285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5" name="TextBox 2"/>
          <p:cNvSpPr txBox="1"/>
          <p:nvPr/>
        </p:nvSpPr>
        <p:spPr>
          <a:xfrm>
            <a:off x="457200" y="1409700"/>
            <a:ext cx="8686800" cy="508000"/>
          </a:xfrm>
          <a:prstGeom prst="rect">
            <a:avLst/>
          </a:prstGeom>
          <a:noFill/>
        </p:spPr>
        <p:txBody>
          <a:bodyPr vert="horz" wrap="none" lIns="0" tIns="0" rIns="0" bIns="0" rtlCol="0">
            <a:spAutoFit/>
          </a:bodyPr>
          <a:lstStyle/>
          <a:p>
            <a:pPr>
              <a:lnSpc>
                <a:spcPts val="3220"/>
              </a:lnSpc>
            </a:pPr>
            <a:r>
              <a:rPr lang="en-CA" sz="2805" b="1" smtClean="0">
                <a:solidFill>
                  <a:srgbClr val="04607A"/>
                </a:solidFill>
                <a:latin typeface="Calibri Bold"/>
                <a:cs typeface="Calibri Bold"/>
              </a:rPr>
              <a:t>(ii) Flemish garden wall bond:-</a:t>
            </a:r>
          </a:p>
          <a:p>
            <a:pPr>
              <a:lnSpc>
                <a:spcPts val="3220"/>
              </a:lnSpc>
            </a:pPr>
            <a:endParaRPr lang="en-CA" sz="2795">
              <a:solidFill>
                <a:srgbClr val="000000"/>
              </a:solidFill>
            </a:endParaRPr>
          </a:p>
        </p:txBody>
      </p:sp>
      <p:sp>
        <p:nvSpPr>
          <p:cNvPr id="3" name="TextBox 3"/>
          <p:cNvSpPr txBox="1"/>
          <p:nvPr/>
        </p:nvSpPr>
        <p:spPr>
          <a:xfrm>
            <a:off x="546100" y="1955800"/>
            <a:ext cx="8597900" cy="838200"/>
          </a:xfrm>
          <a:prstGeom prst="rect">
            <a:avLst/>
          </a:prstGeom>
          <a:noFill/>
        </p:spPr>
        <p:txBody>
          <a:bodyPr vert="horz" wrap="none" lIns="0" tIns="0" rIns="0" bIns="0" rtlCol="0">
            <a:spAutoFit/>
          </a:bodyPr>
          <a:lstStyle/>
          <a:p>
            <a:pPr>
              <a:lnSpc>
                <a:spcPts val="2900"/>
              </a:lnSpc>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In this bond a header is provided after 3 or 5 stretches in</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each course.</a:t>
            </a:r>
          </a:p>
          <a:p>
            <a:pPr>
              <a:lnSpc>
                <a:spcPts val="2900"/>
              </a:lnSpc>
            </a:pPr>
            <a:endParaRPr lang="en-CA" sz="2400">
              <a:solidFill>
                <a:srgbClr val="000000"/>
              </a:solidFill>
            </a:endParaRPr>
          </a:p>
        </p:txBody>
      </p:sp>
      <p:sp>
        <p:nvSpPr>
          <p:cNvPr id="4" name="TextBox 4"/>
          <p:cNvSpPr txBox="1"/>
          <p:nvPr/>
        </p:nvSpPr>
        <p:spPr>
          <a:xfrm>
            <a:off x="546100" y="27813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This bond is also known as “</a:t>
            </a:r>
            <a:r>
              <a:rPr lang="en-CA" sz="2410" b="1" smtClean="0">
                <a:solidFill>
                  <a:srgbClr val="000000"/>
                </a:solidFill>
                <a:latin typeface="Constantia Bold"/>
                <a:cs typeface="Constantia Bold"/>
              </a:rPr>
              <a:t>Sussex or Scotch Bond</a:t>
            </a:r>
            <a:r>
              <a:rPr lang="en-CA" sz="2400" smtClean="0">
                <a:solidFill>
                  <a:srgbClr val="000000"/>
                </a:solidFill>
                <a:latin typeface="Constantia"/>
                <a:cs typeface="Constantia"/>
              </a:rPr>
              <a:t>".</a:t>
            </a:r>
          </a:p>
          <a:p>
            <a:pPr>
              <a:lnSpc>
                <a:spcPts val="2760"/>
              </a:lnSpc>
            </a:pPr>
            <a:endParaRPr lang="en-CA" sz="2397">
              <a:solidFill>
                <a:srgbClr val="0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3187700" y="1117600"/>
            <a:ext cx="59563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6.RAKING BOND</a:t>
            </a:r>
          </a:p>
          <a:p>
            <a:pPr>
              <a:lnSpc>
                <a:spcPts val="3680"/>
              </a:lnSpc>
            </a:pPr>
            <a:endParaRPr lang="en-CA" sz="3204">
              <a:solidFill>
                <a:srgbClr val="000000"/>
              </a:solidFill>
            </a:endParaRPr>
          </a:p>
        </p:txBody>
      </p:sp>
      <p:sp>
        <p:nvSpPr>
          <p:cNvPr id="3" name="TextBox 3"/>
          <p:cNvSpPr txBox="1"/>
          <p:nvPr/>
        </p:nvSpPr>
        <p:spPr>
          <a:xfrm>
            <a:off x="546100" y="1955800"/>
            <a:ext cx="8597900" cy="1308100"/>
          </a:xfrm>
          <a:prstGeom prst="rect">
            <a:avLst/>
          </a:prstGeom>
          <a:noFill/>
        </p:spPr>
        <p:txBody>
          <a:bodyPr vert="horz" wrap="none" lIns="0" tIns="0" rIns="0" bIns="0" rtlCol="0">
            <a:spAutoFit/>
          </a:bodyPr>
          <a:lstStyle/>
          <a:p>
            <a:pPr>
              <a:lnSpc>
                <a:spcPts val="3100"/>
              </a:lnSpc>
            </a:pPr>
            <a:r>
              <a:rPr lang="en-CA" sz="2471" smtClean="0">
                <a:solidFill>
                  <a:srgbClr val="006FC0"/>
                </a:solidFill>
                <a:latin typeface="Arial Unicode MS"/>
                <a:cs typeface="Arial Unicode MS"/>
              </a:rPr>
              <a:t></a:t>
            </a:r>
            <a:r>
              <a:rPr lang="en-CA" sz="2604" smtClean="0">
                <a:solidFill>
                  <a:srgbClr val="000000"/>
                </a:solidFill>
                <a:latin typeface="Constantia"/>
                <a:cs typeface="Constantia"/>
              </a:rPr>
              <a:t>It this type of bond alternate course are placed in</a:t>
            </a:r>
            <a:r>
              <a:rPr lang="en-CA" sz="2604" smtClean="0">
                <a:solidFill>
                  <a:srgbClr val="000000"/>
                </a:solidFill>
                <a:latin typeface="Times New Roman"/>
              </a:rPr>
              <a:t/>
            </a:r>
            <a:br>
              <a:rPr lang="en-CA" sz="2604" smtClean="0">
                <a:solidFill>
                  <a:srgbClr val="000000"/>
                </a:solidFill>
                <a:latin typeface="Times New Roman"/>
              </a:rPr>
            </a:br>
            <a:r>
              <a:rPr lang="en-CA" sz="2604" smtClean="0">
                <a:solidFill>
                  <a:srgbClr val="000000"/>
                </a:solidFill>
                <a:latin typeface="Constantia"/>
                <a:cs typeface="Constantia"/>
              </a:rPr>
              <a:t>different directions to get maximum strength in the</a:t>
            </a:r>
            <a:r>
              <a:rPr lang="en-CA" sz="2604" smtClean="0">
                <a:solidFill>
                  <a:srgbClr val="000000"/>
                </a:solidFill>
                <a:latin typeface="Times New Roman"/>
              </a:rPr>
              <a:t/>
            </a:r>
            <a:br>
              <a:rPr lang="en-CA" sz="2604" smtClean="0">
                <a:solidFill>
                  <a:srgbClr val="000000"/>
                </a:solidFill>
                <a:latin typeface="Times New Roman"/>
              </a:rPr>
            </a:br>
            <a:r>
              <a:rPr lang="en-CA" sz="2604" smtClean="0">
                <a:solidFill>
                  <a:srgbClr val="000000"/>
                </a:solidFill>
                <a:latin typeface="Constantia"/>
                <a:cs typeface="Constantia"/>
              </a:rPr>
              <a:t>wall.</a:t>
            </a:r>
          </a:p>
          <a:p>
            <a:pPr>
              <a:lnSpc>
                <a:spcPts val="3100"/>
              </a:lnSpc>
            </a:pPr>
            <a:endParaRPr lang="en-CA" sz="2604">
              <a:solidFill>
                <a:srgbClr val="000000"/>
              </a:solidFill>
            </a:endParaRPr>
          </a:p>
        </p:txBody>
      </p:sp>
      <p:sp>
        <p:nvSpPr>
          <p:cNvPr id="4" name="TextBox 4"/>
          <p:cNvSpPr txBox="1"/>
          <p:nvPr/>
        </p:nvSpPr>
        <p:spPr>
          <a:xfrm>
            <a:off x="546100" y="3238500"/>
            <a:ext cx="8597900" cy="457200"/>
          </a:xfrm>
          <a:prstGeom prst="rect">
            <a:avLst/>
          </a:prstGeom>
          <a:noFill/>
        </p:spPr>
        <p:txBody>
          <a:bodyPr vert="horz" wrap="none" lIns="0" tIns="0" rIns="0" bIns="0" rtlCol="0">
            <a:spAutoFit/>
          </a:bodyPr>
          <a:lstStyle/>
          <a:p>
            <a:pPr>
              <a:lnSpc>
                <a:spcPts val="2760"/>
              </a:lnSpc>
            </a:pPr>
            <a:r>
              <a:rPr lang="en-CA" sz="2168" spc="-10" smtClean="0">
                <a:solidFill>
                  <a:srgbClr val="006FC0"/>
                </a:solidFill>
                <a:latin typeface="Arial Unicode MS"/>
                <a:cs typeface="Arial Unicode MS"/>
              </a:rPr>
              <a:t></a:t>
            </a:r>
            <a:r>
              <a:rPr lang="en-CA" sz="2282" spc="-10" smtClean="0">
                <a:solidFill>
                  <a:srgbClr val="000000"/>
                </a:solidFill>
                <a:latin typeface="Constantia"/>
                <a:cs typeface="Constantia"/>
              </a:rPr>
              <a:t> Two types Flemish bond:-</a:t>
            </a:r>
          </a:p>
          <a:p>
            <a:pPr>
              <a:lnSpc>
                <a:spcPts val="2760"/>
              </a:lnSpc>
            </a:pPr>
            <a:endParaRPr lang="en-CA" sz="2397">
              <a:solidFill>
                <a:srgbClr val="000000"/>
              </a:solidFill>
            </a:endParaRPr>
          </a:p>
        </p:txBody>
      </p:sp>
      <p:sp>
        <p:nvSpPr>
          <p:cNvPr id="5" name="TextBox 5"/>
          <p:cNvSpPr txBox="1"/>
          <p:nvPr/>
        </p:nvSpPr>
        <p:spPr>
          <a:xfrm>
            <a:off x="1524000" y="3670300"/>
            <a:ext cx="7620000" cy="457200"/>
          </a:xfrm>
          <a:prstGeom prst="rect">
            <a:avLst/>
          </a:prstGeom>
          <a:noFill/>
        </p:spPr>
        <p:txBody>
          <a:bodyPr vert="horz" wrap="none" lIns="0" tIns="0" rIns="0" bIns="0" rtlCol="0">
            <a:spAutoFit/>
          </a:bodyPr>
          <a:lstStyle/>
          <a:p>
            <a:pPr>
              <a:lnSpc>
                <a:spcPts val="2760"/>
              </a:lnSpc>
            </a:pPr>
            <a:r>
              <a:rPr lang="en-CA" sz="2290" b="1" spc="-10" smtClean="0">
                <a:solidFill>
                  <a:srgbClr val="000000"/>
                </a:solidFill>
                <a:latin typeface="Constantia Bold"/>
                <a:cs typeface="Constantia Bold"/>
              </a:rPr>
              <a:t>(i) Herring wall bond</a:t>
            </a:r>
          </a:p>
          <a:p>
            <a:pPr>
              <a:lnSpc>
                <a:spcPts val="2760"/>
              </a:lnSpc>
            </a:pPr>
            <a:endParaRPr lang="en-CA" sz="2400">
              <a:solidFill>
                <a:srgbClr val="000000"/>
              </a:solidFill>
            </a:endParaRPr>
          </a:p>
        </p:txBody>
      </p:sp>
      <p:sp>
        <p:nvSpPr>
          <p:cNvPr id="6" name="TextBox 6"/>
          <p:cNvSpPr txBox="1"/>
          <p:nvPr/>
        </p:nvSpPr>
        <p:spPr>
          <a:xfrm>
            <a:off x="1524000" y="4114800"/>
            <a:ext cx="7620000" cy="457200"/>
          </a:xfrm>
          <a:prstGeom prst="rect">
            <a:avLst/>
          </a:prstGeom>
          <a:noFill/>
        </p:spPr>
        <p:txBody>
          <a:bodyPr vert="horz" wrap="none" lIns="0" tIns="0" rIns="0" bIns="0" rtlCol="0">
            <a:spAutoFit/>
          </a:bodyPr>
          <a:lstStyle/>
          <a:p>
            <a:pPr>
              <a:lnSpc>
                <a:spcPts val="2760"/>
              </a:lnSpc>
            </a:pPr>
            <a:r>
              <a:rPr lang="en-CA" sz="2290" b="1" spc="-10" smtClean="0">
                <a:solidFill>
                  <a:srgbClr val="000000"/>
                </a:solidFill>
                <a:latin typeface="Constantia Bold"/>
                <a:cs typeface="Constantia Bold"/>
              </a:rPr>
              <a:t>(ii) Diagonal wall bond</a:t>
            </a:r>
          </a:p>
          <a:p>
            <a:pPr>
              <a:lnSpc>
                <a:spcPts val="276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457200" y="1409700"/>
            <a:ext cx="8686800" cy="508000"/>
          </a:xfrm>
          <a:prstGeom prst="rect">
            <a:avLst/>
          </a:prstGeom>
          <a:noFill/>
        </p:spPr>
        <p:txBody>
          <a:bodyPr vert="horz" wrap="none" lIns="0" tIns="0" rIns="0" bIns="0" rtlCol="0">
            <a:spAutoFit/>
          </a:bodyPr>
          <a:lstStyle/>
          <a:p>
            <a:pPr>
              <a:lnSpc>
                <a:spcPts val="3220"/>
              </a:lnSpc>
            </a:pPr>
            <a:r>
              <a:rPr lang="en-CA" sz="2805" b="1" smtClean="0">
                <a:solidFill>
                  <a:srgbClr val="04607A"/>
                </a:solidFill>
                <a:latin typeface="Calibri Bold"/>
                <a:cs typeface="Calibri Bold"/>
              </a:rPr>
              <a:t>(i)  Herring Bone Bond:-</a:t>
            </a:r>
          </a:p>
          <a:p>
            <a:pPr>
              <a:lnSpc>
                <a:spcPts val="3220"/>
              </a:lnSpc>
            </a:pPr>
            <a:endParaRPr lang="en-CA" sz="2795">
              <a:solidFill>
                <a:srgbClr val="000000"/>
              </a:solidFill>
            </a:endParaRPr>
          </a:p>
        </p:txBody>
      </p:sp>
      <p:sp>
        <p:nvSpPr>
          <p:cNvPr id="3" name="TextBox 3"/>
          <p:cNvSpPr txBox="1"/>
          <p:nvPr/>
        </p:nvSpPr>
        <p:spPr>
          <a:xfrm>
            <a:off x="622300" y="2006600"/>
            <a:ext cx="8521700" cy="1574800"/>
          </a:xfrm>
          <a:prstGeom prst="rect">
            <a:avLst/>
          </a:prstGeom>
          <a:noFill/>
        </p:spPr>
        <p:txBody>
          <a:bodyPr vert="horz" wrap="none" lIns="0" tIns="0" rIns="0" bIns="0" rtlCol="0">
            <a:spAutoFit/>
          </a:bodyPr>
          <a:lstStyle/>
          <a:p>
            <a:pPr>
              <a:lnSpc>
                <a:spcPts val="2865"/>
              </a:lnSpc>
            </a:pPr>
            <a:r>
              <a:rPr lang="en-CA" sz="2279" spc="-10" smtClean="0">
                <a:solidFill>
                  <a:srgbClr val="006FC0"/>
                </a:solidFill>
                <a:latin typeface="Arial Unicode MS"/>
                <a:cs typeface="Arial Unicode MS"/>
              </a:rPr>
              <a:t></a:t>
            </a:r>
            <a:r>
              <a:rPr lang="en-CA" sz="2279" spc="-10" smtClean="0">
                <a:solidFill>
                  <a:srgbClr val="000000"/>
                </a:solidFill>
                <a:latin typeface="Constantia"/>
                <a:cs typeface="Constantia"/>
              </a:rPr>
              <a:t> The raking bond in which bricks are laid at an angle of 45</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degree , starting at the central line and proceeding towards</a:t>
            </a:r>
            <a:r>
              <a:rPr lang="en-CA" sz="2400" smtClean="0">
                <a:solidFill>
                  <a:srgbClr val="000000"/>
                </a:solidFill>
                <a:latin typeface="Times New Roman"/>
              </a:rPr>
              <a:t/>
            </a:r>
            <a:br>
              <a:rPr lang="en-CA" sz="2400" smtClean="0">
                <a:solidFill>
                  <a:srgbClr val="000000"/>
                </a:solidFill>
                <a:latin typeface="Times New Roman"/>
              </a:rPr>
            </a:br>
            <a:r>
              <a:rPr lang="en-CA" sz="2279" smtClean="0">
                <a:solidFill>
                  <a:srgbClr val="000000"/>
                </a:solidFill>
                <a:latin typeface="Constantia"/>
                <a:cs typeface="Constantia"/>
              </a:rPr>
              <a:t>the facing and backing of the wall, is called "</a:t>
            </a:r>
            <a:r>
              <a:rPr lang="en-CA" sz="2290" b="1" smtClean="0">
                <a:solidFill>
                  <a:srgbClr val="000000"/>
                </a:solidFill>
                <a:latin typeface="Constantia Bold"/>
                <a:cs typeface="Constantia Bold"/>
              </a:rPr>
              <a:t>Herring Bone</a:t>
            </a:r>
            <a:r>
              <a:rPr lang="en-CA" sz="2402" smtClean="0">
                <a:solidFill>
                  <a:srgbClr val="000000"/>
                </a:solidFill>
                <a:latin typeface="Times New Roman"/>
              </a:rPr>
              <a:t/>
            </a:r>
            <a:br>
              <a:rPr lang="en-CA" sz="2402" smtClean="0">
                <a:solidFill>
                  <a:srgbClr val="000000"/>
                </a:solidFill>
                <a:latin typeface="Times New Roman"/>
              </a:rPr>
            </a:br>
            <a:r>
              <a:rPr lang="en-CA" sz="2292" b="1" spc="-10" smtClean="0">
                <a:solidFill>
                  <a:srgbClr val="000000"/>
                </a:solidFill>
                <a:latin typeface="Constantia Bold"/>
                <a:cs typeface="Constantia Bold"/>
              </a:rPr>
              <a:t>Bond“.</a:t>
            </a:r>
          </a:p>
          <a:p>
            <a:pPr>
              <a:lnSpc>
                <a:spcPts val="2865"/>
              </a:lnSpc>
            </a:pPr>
            <a:endParaRPr lang="en-CA" sz="2402">
              <a:solidFill>
                <a:srgbClr val="00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457200" y="1409700"/>
            <a:ext cx="8686800" cy="508000"/>
          </a:xfrm>
          <a:prstGeom prst="rect">
            <a:avLst/>
          </a:prstGeom>
          <a:noFill/>
        </p:spPr>
        <p:txBody>
          <a:bodyPr vert="horz" wrap="none" lIns="0" tIns="0" rIns="0" bIns="0" rtlCol="0">
            <a:spAutoFit/>
          </a:bodyPr>
          <a:lstStyle/>
          <a:p>
            <a:pPr>
              <a:lnSpc>
                <a:spcPts val="3220"/>
              </a:lnSpc>
            </a:pPr>
            <a:r>
              <a:rPr lang="en-CA" sz="2805" b="1" smtClean="0">
                <a:solidFill>
                  <a:srgbClr val="04607A"/>
                </a:solidFill>
                <a:latin typeface="Calibri Bold"/>
                <a:cs typeface="Calibri Bold"/>
              </a:rPr>
              <a:t>(ii)  Diagonal Bond:-</a:t>
            </a:r>
          </a:p>
          <a:p>
            <a:pPr>
              <a:lnSpc>
                <a:spcPts val="3220"/>
              </a:lnSpc>
            </a:pPr>
            <a:endParaRPr lang="en-CA" sz="2795">
              <a:solidFill>
                <a:srgbClr val="000000"/>
              </a:solidFill>
            </a:endParaRPr>
          </a:p>
        </p:txBody>
      </p:sp>
      <p:sp>
        <p:nvSpPr>
          <p:cNvPr id="3" name="TextBox 3"/>
          <p:cNvSpPr txBox="1"/>
          <p:nvPr/>
        </p:nvSpPr>
        <p:spPr>
          <a:xfrm>
            <a:off x="774700" y="2006600"/>
            <a:ext cx="8369300" cy="1206500"/>
          </a:xfrm>
          <a:prstGeom prst="rect">
            <a:avLst/>
          </a:prstGeom>
          <a:noFill/>
        </p:spPr>
        <p:txBody>
          <a:bodyPr vert="horz" wrap="none" lIns="0" tIns="0" rIns="0" bIns="0" rtlCol="0">
            <a:spAutoFit/>
          </a:bodyPr>
          <a:lstStyle/>
          <a:p>
            <a:pPr>
              <a:lnSpc>
                <a:spcPts val="2850"/>
              </a:lnSpc>
            </a:pPr>
            <a:r>
              <a:rPr lang="en-CA" sz="2400" smtClean="0">
                <a:solidFill>
                  <a:srgbClr val="006FC0"/>
                </a:solidFill>
                <a:latin typeface="Arial Unicode MS"/>
                <a:cs typeface="Arial Unicode MS"/>
              </a:rPr>
              <a:t></a:t>
            </a:r>
            <a:r>
              <a:rPr lang="en-CA" sz="2400" smtClean="0">
                <a:solidFill>
                  <a:srgbClr val="000000"/>
                </a:solidFill>
                <a:latin typeface="Constantia"/>
                <a:cs typeface="Constantia"/>
              </a:rPr>
              <a:t> The raking bond in which bricks are laid starting from</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the corner in parallel rows inclined to the facing and</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backing of the wall is known as "</a:t>
            </a:r>
            <a:r>
              <a:rPr lang="en-CA" sz="2410" b="1" smtClean="0">
                <a:solidFill>
                  <a:srgbClr val="000000"/>
                </a:solidFill>
                <a:latin typeface="Constantia Bold"/>
                <a:cs typeface="Constantia Bold"/>
              </a:rPr>
              <a:t>Diagonal bond</a:t>
            </a:r>
            <a:r>
              <a:rPr lang="en-CA" sz="2400" smtClean="0">
                <a:solidFill>
                  <a:srgbClr val="000000"/>
                </a:solidFill>
                <a:latin typeface="Constantia"/>
                <a:cs typeface="Constantia"/>
              </a:rPr>
              <a:t>".</a:t>
            </a:r>
          </a:p>
          <a:p>
            <a:pPr>
              <a:lnSpc>
                <a:spcPts val="285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0" name="TextBox 2"/>
          <p:cNvSpPr txBox="1"/>
          <p:nvPr/>
        </p:nvSpPr>
        <p:spPr>
          <a:xfrm>
            <a:off x="546100" y="8763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3. BOND:</a:t>
            </a:r>
          </a:p>
          <a:p>
            <a:pPr>
              <a:lnSpc>
                <a:spcPts val="3220"/>
              </a:lnSpc>
            </a:pPr>
            <a:endParaRPr lang="en-CA" sz="2795">
              <a:solidFill>
                <a:srgbClr val="000000"/>
              </a:solidFill>
            </a:endParaRPr>
          </a:p>
        </p:txBody>
      </p:sp>
      <p:sp>
        <p:nvSpPr>
          <p:cNvPr id="3" name="TextBox 3"/>
          <p:cNvSpPr txBox="1"/>
          <p:nvPr/>
        </p:nvSpPr>
        <p:spPr>
          <a:xfrm>
            <a:off x="1536700" y="1435100"/>
            <a:ext cx="76073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Bond is the arrangement of bricks or stones in each</a:t>
            </a:r>
          </a:p>
          <a:p>
            <a:pPr>
              <a:lnSpc>
                <a:spcPts val="2760"/>
              </a:lnSpc>
            </a:pPr>
            <a:endParaRPr lang="en-CA" sz="2400">
              <a:solidFill>
                <a:srgbClr val="000000"/>
              </a:solidFill>
            </a:endParaRPr>
          </a:p>
        </p:txBody>
      </p:sp>
      <p:sp>
        <p:nvSpPr>
          <p:cNvPr id="4" name="TextBox 4"/>
          <p:cNvSpPr txBox="1"/>
          <p:nvPr/>
        </p:nvSpPr>
        <p:spPr>
          <a:xfrm>
            <a:off x="812800" y="1816100"/>
            <a:ext cx="83312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course, so as to ensure the greatest possible interlocking</a:t>
            </a:r>
          </a:p>
          <a:p>
            <a:pPr>
              <a:lnSpc>
                <a:spcPts val="2760"/>
              </a:lnSpc>
            </a:pPr>
            <a:endParaRPr lang="en-CA" sz="2402">
              <a:solidFill>
                <a:srgbClr val="000000"/>
              </a:solidFill>
            </a:endParaRPr>
          </a:p>
        </p:txBody>
      </p:sp>
      <p:sp>
        <p:nvSpPr>
          <p:cNvPr id="5" name="TextBox 5"/>
          <p:cNvSpPr txBox="1"/>
          <p:nvPr/>
        </p:nvSpPr>
        <p:spPr>
          <a:xfrm>
            <a:off x="812800" y="2159000"/>
            <a:ext cx="8331200" cy="12065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and  to  avoid  the  continuity  of  vertical  joints  in  two</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successive courses, both on the face and in the body of a</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wall.</a:t>
            </a:r>
          </a:p>
          <a:p>
            <a:pPr>
              <a:lnSpc>
                <a:spcPts val="2900"/>
              </a:lnSpc>
            </a:pPr>
            <a:endParaRPr lang="en-CA" sz="2400">
              <a:solidFill>
                <a:srgbClr val="000000"/>
              </a:solidFill>
            </a:endParaRPr>
          </a:p>
        </p:txBody>
      </p:sp>
      <p:sp>
        <p:nvSpPr>
          <p:cNvPr id="6" name="TextBox 6"/>
          <p:cNvSpPr txBox="1"/>
          <p:nvPr/>
        </p:nvSpPr>
        <p:spPr>
          <a:xfrm>
            <a:off x="546100" y="33655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4. COURSE:</a:t>
            </a:r>
          </a:p>
          <a:p>
            <a:pPr>
              <a:lnSpc>
                <a:spcPts val="3220"/>
              </a:lnSpc>
            </a:pPr>
            <a:endParaRPr lang="en-CA" sz="2795">
              <a:solidFill>
                <a:srgbClr val="000000"/>
              </a:solidFill>
            </a:endParaRPr>
          </a:p>
        </p:txBody>
      </p:sp>
      <p:sp>
        <p:nvSpPr>
          <p:cNvPr id="7" name="TextBox 7"/>
          <p:cNvSpPr txBox="1"/>
          <p:nvPr/>
        </p:nvSpPr>
        <p:spPr>
          <a:xfrm>
            <a:off x="812800" y="3848100"/>
            <a:ext cx="8331200" cy="838200"/>
          </a:xfrm>
          <a:prstGeom prst="rect">
            <a:avLst/>
          </a:prstGeom>
          <a:noFill/>
        </p:spPr>
        <p:txBody>
          <a:bodyPr vert="horz" wrap="none" lIns="0" tIns="0" rIns="0" bIns="0" rtlCol="0">
            <a:spAutoFit/>
          </a:bodyPr>
          <a:lstStyle/>
          <a:p>
            <a:pPr indent="640029">
              <a:lnSpc>
                <a:spcPts val="2900"/>
              </a:lnSpc>
            </a:pPr>
            <a:r>
              <a:rPr lang="en-CA" sz="2400" smtClean="0">
                <a:solidFill>
                  <a:srgbClr val="000000"/>
                </a:solidFill>
                <a:latin typeface="Constantia"/>
                <a:cs typeface="Constantia"/>
              </a:rPr>
              <a:t>Each horizontal layer of bricks laid in mortar in a</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brick work is called a "</a:t>
            </a:r>
            <a:r>
              <a:rPr lang="en-CA" sz="2410" b="1" smtClean="0">
                <a:solidFill>
                  <a:srgbClr val="000000"/>
                </a:solidFill>
                <a:latin typeface="Constantia Bold"/>
                <a:cs typeface="Constantia Bold"/>
              </a:rPr>
              <a:t>course</a:t>
            </a:r>
            <a:r>
              <a:rPr lang="en-CA" sz="2400" smtClean="0">
                <a:solidFill>
                  <a:srgbClr val="000000"/>
                </a:solidFill>
                <a:latin typeface="Constantia"/>
                <a:cs typeface="Constantia"/>
              </a:rPr>
              <a:t>".</a:t>
            </a:r>
          </a:p>
          <a:p>
            <a:pPr>
              <a:lnSpc>
                <a:spcPts val="2900"/>
              </a:lnSpc>
            </a:pPr>
            <a:endParaRPr lang="en-CA" sz="2400">
              <a:solidFill>
                <a:srgbClr val="000000"/>
              </a:solidFill>
            </a:endParaRPr>
          </a:p>
        </p:txBody>
      </p:sp>
      <p:sp>
        <p:nvSpPr>
          <p:cNvPr id="8" name="TextBox 8"/>
          <p:cNvSpPr txBox="1"/>
          <p:nvPr/>
        </p:nvSpPr>
        <p:spPr>
          <a:xfrm>
            <a:off x="546100" y="4673600"/>
            <a:ext cx="8597900" cy="508000"/>
          </a:xfrm>
          <a:prstGeom prst="rect">
            <a:avLst/>
          </a:prstGeom>
          <a:noFill/>
        </p:spPr>
        <p:txBody>
          <a:bodyPr vert="horz" wrap="none" lIns="0" tIns="0" rIns="0" bIns="0" rtlCol="0">
            <a:spAutoFit/>
          </a:bodyPr>
          <a:lstStyle/>
          <a:p>
            <a:pPr>
              <a:lnSpc>
                <a:spcPts val="3220"/>
              </a:lnSpc>
            </a:pPr>
            <a:r>
              <a:rPr lang="en-CA" sz="2808" b="1" smtClean="0">
                <a:solidFill>
                  <a:srgbClr val="006FC0"/>
                </a:solidFill>
                <a:latin typeface="Calibri Bold"/>
                <a:cs typeface="Calibri Bold"/>
              </a:rPr>
              <a:t>5. BRICK BATS :</a:t>
            </a:r>
          </a:p>
          <a:p>
            <a:pPr>
              <a:lnSpc>
                <a:spcPts val="3220"/>
              </a:lnSpc>
            </a:pPr>
            <a:endParaRPr lang="en-CA" sz="2798">
              <a:solidFill>
                <a:srgbClr val="000000"/>
              </a:solidFill>
            </a:endParaRPr>
          </a:p>
        </p:txBody>
      </p:sp>
      <p:sp>
        <p:nvSpPr>
          <p:cNvPr id="9" name="TextBox 9"/>
          <p:cNvSpPr txBox="1"/>
          <p:nvPr/>
        </p:nvSpPr>
        <p:spPr>
          <a:xfrm>
            <a:off x="812800" y="5168900"/>
            <a:ext cx="8331200" cy="1206500"/>
          </a:xfrm>
          <a:prstGeom prst="rect">
            <a:avLst/>
          </a:prstGeom>
          <a:noFill/>
        </p:spPr>
        <p:txBody>
          <a:bodyPr vert="horz" wrap="none" lIns="0" tIns="0" rIns="0" bIns="0" rtlCol="0">
            <a:spAutoFit/>
          </a:bodyPr>
          <a:lstStyle/>
          <a:p>
            <a:pPr indent="640029">
              <a:lnSpc>
                <a:spcPts val="2850"/>
              </a:lnSpc>
            </a:pPr>
            <a:r>
              <a:rPr lang="en-CA" sz="2400" smtClean="0">
                <a:solidFill>
                  <a:srgbClr val="000000"/>
                </a:solidFill>
                <a:latin typeface="Constantia"/>
                <a:cs typeface="Constantia"/>
              </a:rPr>
              <a:t>The pieces of bricks, cut long their length and having</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width equivalent to that of a full or half brick are called</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t>
            </a:r>
            <a:r>
              <a:rPr lang="en-CA" sz="2410" b="1" smtClean="0">
                <a:solidFill>
                  <a:srgbClr val="000000"/>
                </a:solidFill>
                <a:latin typeface="Constantia Bold"/>
                <a:cs typeface="Constantia Bold"/>
              </a:rPr>
              <a:t>Brick bats</a:t>
            </a:r>
            <a:r>
              <a:rPr lang="en-CA" sz="2400" smtClean="0">
                <a:solidFill>
                  <a:srgbClr val="000000"/>
                </a:solidFill>
                <a:latin typeface="Constantia"/>
                <a:cs typeface="Constantia"/>
              </a:rPr>
              <a:t>“.</a:t>
            </a:r>
          </a:p>
          <a:p>
            <a:pPr>
              <a:lnSpc>
                <a:spcPts val="285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5" name="TextBox 2"/>
          <p:cNvSpPr txBox="1"/>
          <p:nvPr/>
        </p:nvSpPr>
        <p:spPr>
          <a:xfrm>
            <a:off x="3378200" y="1104900"/>
            <a:ext cx="5765800" cy="609600"/>
          </a:xfrm>
          <a:prstGeom prst="rect">
            <a:avLst/>
          </a:prstGeom>
          <a:noFill/>
        </p:spPr>
        <p:txBody>
          <a:bodyPr vert="horz" wrap="none" lIns="0" tIns="0" rIns="0" bIns="0" rtlCol="0">
            <a:spAutoFit/>
          </a:bodyPr>
          <a:lstStyle/>
          <a:p>
            <a:pPr>
              <a:lnSpc>
                <a:spcPts val="3680"/>
              </a:lnSpc>
            </a:pPr>
            <a:r>
              <a:rPr lang="en-CA" sz="3214" b="1" smtClean="0">
                <a:solidFill>
                  <a:srgbClr val="04607A"/>
                </a:solidFill>
                <a:latin typeface="Calibri Bold"/>
                <a:cs typeface="Calibri Bold"/>
              </a:rPr>
              <a:t>7.DUTCH BOND</a:t>
            </a:r>
          </a:p>
          <a:p>
            <a:pPr>
              <a:lnSpc>
                <a:spcPts val="3680"/>
              </a:lnSpc>
            </a:pPr>
            <a:endParaRPr lang="en-CA" sz="3204">
              <a:solidFill>
                <a:srgbClr val="000000"/>
              </a:solidFill>
            </a:endParaRPr>
          </a:p>
        </p:txBody>
      </p:sp>
      <p:sp>
        <p:nvSpPr>
          <p:cNvPr id="3" name="TextBox 3"/>
          <p:cNvSpPr txBox="1"/>
          <p:nvPr/>
        </p:nvSpPr>
        <p:spPr>
          <a:xfrm>
            <a:off x="546100" y="1765300"/>
            <a:ext cx="8597900" cy="787400"/>
          </a:xfrm>
          <a:prstGeom prst="rect">
            <a:avLst/>
          </a:prstGeom>
          <a:noFill/>
        </p:spPr>
        <p:txBody>
          <a:bodyPr vert="horz" wrap="none" lIns="0" tIns="0" rIns="0" bIns="0" rtlCol="0">
            <a:spAutoFit/>
          </a:bodyPr>
          <a:lstStyle/>
          <a:p>
            <a:pPr>
              <a:lnSpc>
                <a:spcPts val="2600"/>
              </a:lnSpc>
            </a:pPr>
            <a:r>
              <a:rPr lang="en-CA" sz="2282" smtClean="0">
                <a:solidFill>
                  <a:srgbClr val="006FC0"/>
                </a:solidFill>
                <a:latin typeface="Arial Unicode MS"/>
                <a:cs typeface="Arial Unicode MS"/>
              </a:rPr>
              <a:t></a:t>
            </a:r>
            <a:r>
              <a:rPr lang="en-CA" sz="2402" smtClean="0">
                <a:solidFill>
                  <a:srgbClr val="000000"/>
                </a:solidFill>
                <a:latin typeface="Constantia"/>
                <a:cs typeface="Constantia"/>
              </a:rPr>
              <a:t> This bond in which two stretchers and one header are laid</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alternately in each course is called</a:t>
            </a:r>
            <a:r>
              <a:rPr lang="en-CA" sz="2410" b="1" smtClean="0">
                <a:solidFill>
                  <a:srgbClr val="000000"/>
                </a:solidFill>
                <a:latin typeface="Constantia Bold"/>
                <a:cs typeface="Constantia Bold"/>
              </a:rPr>
              <a:t> " Dutch Bond</a:t>
            </a:r>
            <a:r>
              <a:rPr lang="en-CA" sz="2400" smtClean="0">
                <a:solidFill>
                  <a:srgbClr val="000000"/>
                </a:solidFill>
                <a:latin typeface="Constantia"/>
                <a:cs typeface="Constantia"/>
              </a:rPr>
              <a:t>".</a:t>
            </a:r>
          </a:p>
          <a:p>
            <a:pPr>
              <a:lnSpc>
                <a:spcPts val="2600"/>
              </a:lnSpc>
            </a:pPr>
            <a:endParaRPr lang="en-CA" sz="2400">
              <a:solidFill>
                <a:srgbClr val="000000"/>
              </a:solidFill>
            </a:endParaRPr>
          </a:p>
        </p:txBody>
      </p:sp>
      <p:sp>
        <p:nvSpPr>
          <p:cNvPr id="4" name="TextBox 4"/>
          <p:cNvSpPr txBox="1"/>
          <p:nvPr/>
        </p:nvSpPr>
        <p:spPr>
          <a:xfrm>
            <a:off x="546100" y="2489200"/>
            <a:ext cx="8597900" cy="457200"/>
          </a:xfrm>
          <a:prstGeom prst="rect">
            <a:avLst/>
          </a:prstGeom>
          <a:noFill/>
        </p:spPr>
        <p:txBody>
          <a:bodyPr vert="horz" wrap="none" lIns="0" tIns="0" rIns="0" bIns="0" rtlCol="0">
            <a:spAutoFit/>
          </a:bodyPr>
          <a:lstStyle/>
          <a:p>
            <a:pPr>
              <a:lnSpc>
                <a:spcPts val="2760"/>
              </a:lnSpc>
            </a:pPr>
            <a:r>
              <a:rPr lang="en-CA" sz="2279" smtClean="0">
                <a:solidFill>
                  <a:srgbClr val="006FC0"/>
                </a:solidFill>
                <a:latin typeface="Arial Unicode MS"/>
                <a:cs typeface="Arial Unicode MS"/>
              </a:rPr>
              <a:t></a:t>
            </a:r>
            <a:r>
              <a:rPr lang="en-CA" sz="2400" smtClean="0">
                <a:solidFill>
                  <a:srgbClr val="000000"/>
                </a:solidFill>
                <a:latin typeface="Constantia"/>
                <a:cs typeface="Constantia"/>
              </a:rPr>
              <a:t> This bond is used in the construction of boundary walls.</a:t>
            </a:r>
          </a:p>
          <a:p>
            <a:pPr>
              <a:lnSpc>
                <a:spcPts val="2760"/>
              </a:lnSpc>
            </a:pPr>
            <a:endParaRPr lang="en-CA" sz="2397">
              <a:solidFill>
                <a:srgbClr val="00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457200" y="1041400"/>
            <a:ext cx="8080289" cy="820738"/>
          </a:xfrm>
          <a:prstGeom prst="rect">
            <a:avLst/>
          </a:prstGeom>
          <a:noFill/>
        </p:spPr>
        <p:txBody>
          <a:bodyPr vert="horz" wrap="none" lIns="0" tIns="0" rIns="0" bIns="0" rtlCol="0">
            <a:spAutoFit/>
          </a:bodyPr>
          <a:lstStyle/>
          <a:p>
            <a:pPr>
              <a:lnSpc>
                <a:spcPts val="3220"/>
              </a:lnSpc>
            </a:pPr>
            <a:r>
              <a:rPr lang="en-CA" sz="2805" b="1" dirty="0" smtClean="0">
                <a:solidFill>
                  <a:srgbClr val="04607A"/>
                </a:solidFill>
                <a:latin typeface="Calibri Bold"/>
                <a:cs typeface="Calibri Bold"/>
              </a:rPr>
              <a:t>COMPARISON BETWEEN BRICK MASONRY AND STONE</a:t>
            </a:r>
          </a:p>
          <a:p>
            <a:pPr>
              <a:lnSpc>
                <a:spcPts val="3220"/>
              </a:lnSpc>
            </a:pPr>
            <a:endParaRPr lang="en-CA" sz="2795" dirty="0">
              <a:solidFill>
                <a:srgbClr val="000000"/>
              </a:solidFill>
            </a:endParaRPr>
          </a:p>
        </p:txBody>
      </p:sp>
      <p:sp>
        <p:nvSpPr>
          <p:cNvPr id="3" name="TextBox 3"/>
          <p:cNvSpPr txBox="1"/>
          <p:nvPr/>
        </p:nvSpPr>
        <p:spPr>
          <a:xfrm>
            <a:off x="3683000" y="1460500"/>
            <a:ext cx="1565878" cy="820738"/>
          </a:xfrm>
          <a:prstGeom prst="rect">
            <a:avLst/>
          </a:prstGeom>
          <a:noFill/>
        </p:spPr>
        <p:txBody>
          <a:bodyPr vert="horz" wrap="none" lIns="0" tIns="0" rIns="0" bIns="0" rtlCol="0">
            <a:spAutoFit/>
          </a:bodyPr>
          <a:lstStyle/>
          <a:p>
            <a:pPr>
              <a:lnSpc>
                <a:spcPts val="3220"/>
              </a:lnSpc>
            </a:pPr>
            <a:r>
              <a:rPr lang="en-CA" sz="2808" b="1" dirty="0" smtClean="0">
                <a:solidFill>
                  <a:srgbClr val="04607A"/>
                </a:solidFill>
                <a:latin typeface="Calibri Bold"/>
                <a:cs typeface="Calibri Bold"/>
              </a:rPr>
              <a:t>MASONRY</a:t>
            </a:r>
          </a:p>
          <a:p>
            <a:pPr>
              <a:lnSpc>
                <a:spcPts val="3220"/>
              </a:lnSpc>
            </a:pPr>
            <a:endParaRPr lang="en-CA" sz="2798" dirty="0">
              <a:solidFill>
                <a:srgbClr val="000000"/>
              </a:solidFill>
            </a:endParaRPr>
          </a:p>
        </p:txBody>
      </p:sp>
      <p:sp>
        <p:nvSpPr>
          <p:cNvPr id="4" name="TextBox 4"/>
          <p:cNvSpPr txBox="1"/>
          <p:nvPr/>
        </p:nvSpPr>
        <p:spPr>
          <a:xfrm>
            <a:off x="812800" y="2184400"/>
            <a:ext cx="8331200" cy="1574800"/>
          </a:xfrm>
          <a:prstGeom prst="rect">
            <a:avLst/>
          </a:prstGeom>
          <a:noFill/>
        </p:spPr>
        <p:txBody>
          <a:bodyPr vert="horz" wrap="none" lIns="0" tIns="0" rIns="0" bIns="0" rtlCol="0">
            <a:spAutoFit/>
          </a:bodyPr>
          <a:lstStyle/>
          <a:p>
            <a:pPr>
              <a:lnSpc>
                <a:spcPts val="2865"/>
              </a:lnSpc>
            </a:pPr>
            <a:r>
              <a:rPr lang="en-CA" sz="2400" smtClean="0">
                <a:solidFill>
                  <a:srgbClr val="000000"/>
                </a:solidFill>
                <a:latin typeface="Constantia"/>
                <a:cs typeface="Constantia"/>
              </a:rPr>
              <a:t>(1)</a:t>
            </a:r>
            <a:r>
              <a:rPr lang="en-CA" sz="2410" b="1" smtClean="0">
                <a:solidFill>
                  <a:srgbClr val="000000"/>
                </a:solidFill>
                <a:latin typeface="Constantia Bold"/>
                <a:cs typeface="Constantia Bold"/>
              </a:rPr>
              <a:t> Stone is stronger</a:t>
            </a:r>
            <a:r>
              <a:rPr lang="en-CA" sz="2400" smtClean="0">
                <a:solidFill>
                  <a:srgbClr val="000000"/>
                </a:solidFill>
                <a:latin typeface="Constantia"/>
                <a:cs typeface="Constantia"/>
              </a:rPr>
              <a:t> and more durable than brick and for</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public buildings; it is decidedly more suitable than brick. It</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reflects strength in every inch of it. It is in tune with</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nature. Its color improves and looks more serene with age.</a:t>
            </a:r>
          </a:p>
          <a:p>
            <a:pPr>
              <a:lnSpc>
                <a:spcPts val="2865"/>
              </a:lnSpc>
            </a:pPr>
            <a:endParaRPr lang="en-CA" sz="2400">
              <a:solidFill>
                <a:srgbClr val="000000"/>
              </a:solidFill>
            </a:endParaRPr>
          </a:p>
        </p:txBody>
      </p:sp>
      <p:sp>
        <p:nvSpPr>
          <p:cNvPr id="5" name="TextBox 5"/>
          <p:cNvSpPr txBox="1"/>
          <p:nvPr/>
        </p:nvSpPr>
        <p:spPr>
          <a:xfrm>
            <a:off x="812800" y="3721100"/>
            <a:ext cx="8331200" cy="1206500"/>
          </a:xfrm>
          <a:prstGeom prst="rect">
            <a:avLst/>
          </a:prstGeom>
          <a:noFill/>
        </p:spPr>
        <p:txBody>
          <a:bodyPr vert="horz" wrap="none" lIns="0" tIns="0" rIns="0" bIns="0" rtlCol="0">
            <a:spAutoFit/>
          </a:bodyPr>
          <a:lstStyle/>
          <a:p>
            <a:pPr>
              <a:lnSpc>
                <a:spcPts val="2900"/>
              </a:lnSpc>
            </a:pPr>
            <a:r>
              <a:rPr lang="en-CA" sz="2400" dirty="0" smtClean="0">
                <a:solidFill>
                  <a:srgbClr val="000000"/>
                </a:solidFill>
                <a:latin typeface="Constantia"/>
                <a:cs typeface="Constantia"/>
              </a:rPr>
              <a:t>On the other hand, brick is an artificial product made as a</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copy of stone. It is flimsy material and plastering is only a</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camouflage for its defects.</a:t>
            </a:r>
          </a:p>
          <a:p>
            <a:pPr>
              <a:lnSpc>
                <a:spcPts val="2900"/>
              </a:lnSpc>
            </a:pPr>
            <a:endParaRPr lang="en-CA" sz="2400" dirty="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812800" y="1079500"/>
            <a:ext cx="8331200" cy="1701800"/>
          </a:xfrm>
          <a:prstGeom prst="rect">
            <a:avLst/>
          </a:prstGeom>
          <a:noFill/>
        </p:spPr>
        <p:txBody>
          <a:bodyPr vert="horz" wrap="none" lIns="0" tIns="0" rIns="0" bIns="0" rtlCol="0">
            <a:spAutoFit/>
          </a:bodyPr>
          <a:lstStyle/>
          <a:p>
            <a:pPr>
              <a:lnSpc>
                <a:spcPts val="3165"/>
              </a:lnSpc>
            </a:pPr>
            <a:r>
              <a:rPr lang="en-CA" sz="2400" smtClean="0">
                <a:solidFill>
                  <a:srgbClr val="000000"/>
                </a:solidFill>
                <a:latin typeface="Constantia"/>
                <a:cs typeface="Constantia"/>
              </a:rPr>
              <a:t>(2)</a:t>
            </a:r>
            <a:r>
              <a:rPr lang="en-CA" sz="2410" b="1" smtClean="0">
                <a:solidFill>
                  <a:srgbClr val="000000"/>
                </a:solidFill>
                <a:latin typeface="Constantia Bold"/>
                <a:cs typeface="Constantia Bold"/>
              </a:rPr>
              <a:t>  Stone is water proof</a:t>
            </a:r>
            <a:r>
              <a:rPr lang="en-CA" sz="2400" smtClean="0">
                <a:solidFill>
                  <a:srgbClr val="000000"/>
                </a:solidFill>
                <a:latin typeface="Constantia"/>
                <a:cs typeface="Constantia"/>
              </a:rPr>
              <a:t>. On the other hand, Brick</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absorbs moisture and with dampness certain salts rise in</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the walls from the ground and cause disintegration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bricks.</a:t>
            </a:r>
          </a:p>
          <a:p>
            <a:pPr>
              <a:lnSpc>
                <a:spcPts val="3165"/>
              </a:lnSpc>
            </a:pPr>
            <a:endParaRPr lang="en-CA" sz="2400">
              <a:solidFill>
                <a:srgbClr val="000000"/>
              </a:solidFill>
            </a:endParaRPr>
          </a:p>
        </p:txBody>
      </p:sp>
      <p:sp>
        <p:nvSpPr>
          <p:cNvPr id="3" name="TextBox 3"/>
          <p:cNvSpPr txBox="1"/>
          <p:nvPr/>
        </p:nvSpPr>
        <p:spPr>
          <a:xfrm>
            <a:off x="812800" y="2806700"/>
            <a:ext cx="83312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Especially brick should not be allowed to come in contact</a:t>
            </a:r>
          </a:p>
          <a:p>
            <a:pPr>
              <a:lnSpc>
                <a:spcPts val="2760"/>
              </a:lnSpc>
            </a:pPr>
            <a:endParaRPr lang="en-CA" sz="2400">
              <a:solidFill>
                <a:srgbClr val="000000"/>
              </a:solidFill>
            </a:endParaRPr>
          </a:p>
        </p:txBody>
      </p:sp>
      <p:sp>
        <p:nvSpPr>
          <p:cNvPr id="4" name="TextBox 4"/>
          <p:cNvSpPr txBox="1"/>
          <p:nvPr/>
        </p:nvSpPr>
        <p:spPr>
          <a:xfrm>
            <a:off x="812800" y="3200400"/>
            <a:ext cx="83312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with urine or sewage and in such places it must always be</a:t>
            </a:r>
          </a:p>
          <a:p>
            <a:pPr>
              <a:lnSpc>
                <a:spcPts val="2760"/>
              </a:lnSpc>
            </a:pPr>
            <a:endParaRPr lang="en-CA" sz="2402">
              <a:solidFill>
                <a:srgbClr val="000000"/>
              </a:solidFill>
            </a:endParaRPr>
          </a:p>
        </p:txBody>
      </p:sp>
      <p:sp>
        <p:nvSpPr>
          <p:cNvPr id="5" name="TextBox 5"/>
          <p:cNvSpPr txBox="1"/>
          <p:nvPr/>
        </p:nvSpPr>
        <p:spPr>
          <a:xfrm>
            <a:off x="812800" y="3606800"/>
            <a:ext cx="83312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covered with cement plaster or any other protective coat.</a:t>
            </a:r>
          </a:p>
          <a:p>
            <a:pPr>
              <a:lnSpc>
                <a:spcPts val="2760"/>
              </a:lnSpc>
            </a:pPr>
            <a:endParaRPr lang="en-CA" sz="2400">
              <a:solidFill>
                <a:srgbClr val="000000"/>
              </a:solidFill>
            </a:endParaRPr>
          </a:p>
        </p:txBody>
      </p:sp>
      <p:sp>
        <p:nvSpPr>
          <p:cNvPr id="6" name="TextBox 6"/>
          <p:cNvSpPr txBox="1"/>
          <p:nvPr/>
        </p:nvSpPr>
        <p:spPr>
          <a:xfrm>
            <a:off x="812800" y="4038600"/>
            <a:ext cx="8331200" cy="1308100"/>
          </a:xfrm>
          <a:prstGeom prst="rect">
            <a:avLst/>
          </a:prstGeom>
          <a:noFill/>
        </p:spPr>
        <p:txBody>
          <a:bodyPr vert="horz" wrap="none" lIns="0" tIns="0" rIns="0" bIns="0" rtlCol="0">
            <a:spAutoFit/>
          </a:bodyPr>
          <a:lstStyle/>
          <a:p>
            <a:pPr>
              <a:lnSpc>
                <a:spcPts val="3200"/>
              </a:lnSpc>
            </a:pPr>
            <a:r>
              <a:rPr lang="en-CA" sz="2400" smtClean="0">
                <a:solidFill>
                  <a:srgbClr val="000000"/>
                </a:solidFill>
                <a:latin typeface="Constantia"/>
                <a:cs typeface="Constantia"/>
              </a:rPr>
              <a:t>(3)</a:t>
            </a:r>
            <a:r>
              <a:rPr lang="en-CA" sz="2410" b="1" smtClean="0">
                <a:solidFill>
                  <a:srgbClr val="000000"/>
                </a:solidFill>
                <a:latin typeface="Constantia Bold"/>
                <a:cs typeface="Constantia Bold"/>
              </a:rPr>
              <a:t> Brick offers greater facility for ornamental work in</a:t>
            </a:r>
            <a:r>
              <a:rPr lang="en-CA" sz="2402" smtClean="0">
                <a:solidFill>
                  <a:srgbClr val="000000"/>
                </a:solidFill>
                <a:latin typeface="Times New Roman"/>
              </a:rPr>
              <a:t/>
            </a:r>
            <a:br>
              <a:rPr lang="en-CA" sz="2402" smtClean="0">
                <a:solidFill>
                  <a:srgbClr val="000000"/>
                </a:solidFill>
                <a:latin typeface="Times New Roman"/>
              </a:rPr>
            </a:br>
            <a:r>
              <a:rPr lang="en-CA" sz="2412" b="1" smtClean="0">
                <a:solidFill>
                  <a:srgbClr val="000000"/>
                </a:solidFill>
                <a:latin typeface="Constantia Bold"/>
                <a:cs typeface="Constantia Bold"/>
              </a:rPr>
              <a:t>plaster</a:t>
            </a:r>
            <a:r>
              <a:rPr lang="en-CA" sz="2402" smtClean="0">
                <a:solidFill>
                  <a:srgbClr val="000000"/>
                </a:solidFill>
                <a:latin typeface="Constantia"/>
                <a:cs typeface="Constantia"/>
              </a:rPr>
              <a:t> as a rough shape can first be given to it by means of</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any tool. This is not so in case of stones.</a:t>
            </a:r>
          </a:p>
          <a:p>
            <a:pPr>
              <a:lnSpc>
                <a:spcPts val="3200"/>
              </a:lnSpc>
            </a:pPr>
            <a:endParaRPr lang="en-CA" sz="2400">
              <a:solidFill>
                <a:srgbClr val="000000"/>
              </a:solidFill>
            </a:endParaRPr>
          </a:p>
        </p:txBody>
      </p:sp>
      <p:sp>
        <p:nvSpPr>
          <p:cNvPr id="7" name="TextBox 7"/>
          <p:cNvSpPr txBox="1"/>
          <p:nvPr/>
        </p:nvSpPr>
        <p:spPr>
          <a:xfrm>
            <a:off x="812800" y="5321300"/>
            <a:ext cx="8331200" cy="901700"/>
          </a:xfrm>
          <a:prstGeom prst="rect">
            <a:avLst/>
          </a:prstGeom>
          <a:noFill/>
        </p:spPr>
        <p:txBody>
          <a:bodyPr vert="horz" wrap="none" lIns="0" tIns="0" rIns="0" bIns="0" rtlCol="0">
            <a:spAutoFit/>
          </a:bodyPr>
          <a:lstStyle/>
          <a:p>
            <a:pPr>
              <a:lnSpc>
                <a:spcPts val="3200"/>
              </a:lnSpc>
            </a:pPr>
            <a:r>
              <a:rPr lang="en-CA" sz="2400" smtClean="0">
                <a:solidFill>
                  <a:srgbClr val="000000"/>
                </a:solidFill>
                <a:latin typeface="Constantia"/>
                <a:cs typeface="Constantia"/>
              </a:rPr>
              <a:t>(4)</a:t>
            </a:r>
            <a:r>
              <a:rPr lang="en-CA" sz="2410" b="1" smtClean="0">
                <a:solidFill>
                  <a:srgbClr val="000000"/>
                </a:solidFill>
                <a:latin typeface="Constantia Bold"/>
                <a:cs typeface="Constantia Bold"/>
              </a:rPr>
              <a:t> Plaster does not stick so well to stones</a:t>
            </a:r>
            <a:r>
              <a:rPr lang="en-CA" sz="2400" smtClean="0">
                <a:solidFill>
                  <a:srgbClr val="000000"/>
                </a:solidFill>
                <a:latin typeface="Constantia"/>
                <a:cs typeface="Constantia"/>
              </a:rPr>
              <a:t> as it does to</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brick.</a:t>
            </a:r>
          </a:p>
          <a:p>
            <a:pPr>
              <a:lnSpc>
                <a:spcPts val="32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660400" y="1092200"/>
            <a:ext cx="8483600" cy="838200"/>
          </a:xfrm>
          <a:prstGeom prst="rect">
            <a:avLst/>
          </a:prstGeom>
          <a:noFill/>
        </p:spPr>
        <p:txBody>
          <a:bodyPr vert="horz" wrap="none" lIns="0" tIns="0" rIns="0" bIns="0" rtlCol="0">
            <a:spAutoFit/>
          </a:bodyPr>
          <a:lstStyle/>
          <a:p>
            <a:pPr>
              <a:lnSpc>
                <a:spcPts val="2800"/>
              </a:lnSpc>
            </a:pPr>
            <a:r>
              <a:rPr lang="en-CA" sz="2400" smtClean="0">
                <a:solidFill>
                  <a:srgbClr val="000000"/>
                </a:solidFill>
                <a:latin typeface="Constantia"/>
                <a:cs typeface="Constantia"/>
              </a:rPr>
              <a:t>(5) On account of the regular shape and uniform size of brick,</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a</a:t>
            </a:r>
            <a:r>
              <a:rPr lang="en-CA" sz="2410" b="1" smtClean="0">
                <a:solidFill>
                  <a:srgbClr val="000000"/>
                </a:solidFill>
                <a:latin typeface="Constantia Bold"/>
                <a:cs typeface="Constantia Bold"/>
              </a:rPr>
              <a:t> proper bond can be obtained with comparative ease.</a:t>
            </a:r>
          </a:p>
          <a:p>
            <a:pPr>
              <a:lnSpc>
                <a:spcPts val="2800"/>
              </a:lnSpc>
            </a:pPr>
            <a:endParaRPr lang="en-CA" sz="2400">
              <a:solidFill>
                <a:srgbClr val="000000"/>
              </a:solidFill>
            </a:endParaRPr>
          </a:p>
        </p:txBody>
      </p:sp>
      <p:sp>
        <p:nvSpPr>
          <p:cNvPr id="3" name="TextBox 3"/>
          <p:cNvSpPr txBox="1"/>
          <p:nvPr/>
        </p:nvSpPr>
        <p:spPr>
          <a:xfrm>
            <a:off x="660400" y="1892300"/>
            <a:ext cx="7656904" cy="1115690"/>
          </a:xfrm>
          <a:prstGeom prst="rect">
            <a:avLst/>
          </a:prstGeom>
          <a:noFill/>
        </p:spPr>
        <p:txBody>
          <a:bodyPr vert="horz" wrap="none" lIns="0" tIns="0" rIns="0" bIns="0" rtlCol="0">
            <a:spAutoFit/>
          </a:bodyPr>
          <a:lstStyle/>
          <a:p>
            <a:pPr>
              <a:lnSpc>
                <a:spcPts val="2900"/>
              </a:lnSpc>
            </a:pPr>
            <a:r>
              <a:rPr lang="en-CA" sz="2400" dirty="0" smtClean="0">
                <a:solidFill>
                  <a:srgbClr val="000000"/>
                </a:solidFill>
                <a:latin typeface="Constantia"/>
                <a:cs typeface="Constantia"/>
              </a:rPr>
              <a:t>(6) Due to the</a:t>
            </a:r>
            <a:r>
              <a:rPr lang="en-CA" sz="2410" b="1" dirty="0" smtClean="0">
                <a:solidFill>
                  <a:srgbClr val="000000"/>
                </a:solidFill>
                <a:latin typeface="Constantia Bold"/>
                <a:cs typeface="Constantia Bold"/>
              </a:rPr>
              <a:t> handy size of brick</a:t>
            </a:r>
            <a:r>
              <a:rPr lang="en-CA" sz="2400" dirty="0" smtClean="0">
                <a:solidFill>
                  <a:srgbClr val="000000"/>
                </a:solidFill>
                <a:latin typeface="Constantia"/>
                <a:cs typeface="Constantia"/>
              </a:rPr>
              <a:t>, brick masonry can be</a:t>
            </a:r>
            <a:r>
              <a:rPr lang="en-CA" sz="2400" dirty="0" smtClean="0">
                <a:solidFill>
                  <a:srgbClr val="000000"/>
                </a:solidFill>
                <a:latin typeface="Times New Roman"/>
              </a:rPr>
              <a:t/>
            </a:r>
            <a:br>
              <a:rPr lang="en-CA" sz="2400" dirty="0" smtClean="0">
                <a:solidFill>
                  <a:srgbClr val="000000"/>
                </a:solidFill>
                <a:latin typeface="Times New Roman"/>
              </a:rPr>
            </a:br>
            <a:r>
              <a:rPr lang="en-CA" sz="2400" dirty="0" smtClean="0">
                <a:solidFill>
                  <a:srgbClr val="000000"/>
                </a:solidFill>
                <a:latin typeface="Constantia"/>
                <a:cs typeface="Constantia"/>
              </a:rPr>
              <a:t>more rapidly constructed than stone masonry.</a:t>
            </a:r>
          </a:p>
          <a:p>
            <a:pPr>
              <a:lnSpc>
                <a:spcPts val="2900"/>
              </a:lnSpc>
            </a:pPr>
            <a:endParaRPr lang="en-CA" sz="2400" dirty="0">
              <a:solidFill>
                <a:srgbClr val="000000"/>
              </a:solidFill>
            </a:endParaRPr>
          </a:p>
        </p:txBody>
      </p:sp>
      <p:sp>
        <p:nvSpPr>
          <p:cNvPr id="4" name="TextBox 4"/>
          <p:cNvSpPr txBox="1"/>
          <p:nvPr/>
        </p:nvSpPr>
        <p:spPr>
          <a:xfrm>
            <a:off x="660400" y="2692400"/>
            <a:ext cx="84836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(7)</a:t>
            </a:r>
            <a:r>
              <a:rPr lang="en-CA" sz="2410" b="1" smtClean="0">
                <a:solidFill>
                  <a:srgbClr val="000000"/>
                </a:solidFill>
                <a:latin typeface="Constantia Bold"/>
                <a:cs typeface="Constantia Bold"/>
              </a:rPr>
              <a:t> Brick wall requires a fixed quantity of mortar</a:t>
            </a:r>
            <a:r>
              <a:rPr lang="en-CA" sz="2400" smtClean="0">
                <a:solidFill>
                  <a:srgbClr val="000000"/>
                </a:solidFill>
                <a:latin typeface="Constantia"/>
                <a:cs typeface="Constantia"/>
              </a:rPr>
              <a:t> and</a:t>
            </a:r>
            <a:r>
              <a:rPr lang="en-CA" sz="2402" smtClean="0">
                <a:solidFill>
                  <a:srgbClr val="000000"/>
                </a:solidFill>
                <a:latin typeface="Times New Roman"/>
              </a:rPr>
              <a:t/>
            </a:r>
            <a:br>
              <a:rPr lang="en-CA" sz="2402" smtClean="0">
                <a:solidFill>
                  <a:srgbClr val="000000"/>
                </a:solidFill>
                <a:latin typeface="Times New Roman"/>
              </a:rPr>
            </a:br>
            <a:r>
              <a:rPr lang="en-CA" sz="2402" smtClean="0">
                <a:solidFill>
                  <a:srgbClr val="000000"/>
                </a:solidFill>
                <a:latin typeface="Constantia"/>
                <a:cs typeface="Constantia"/>
              </a:rPr>
              <a:t>even with careless masons, the regular shape of the brick</a:t>
            </a:r>
          </a:p>
          <a:p>
            <a:pPr>
              <a:lnSpc>
                <a:spcPts val="2900"/>
              </a:lnSpc>
            </a:pPr>
            <a:endParaRPr lang="en-CA" sz="2402">
              <a:solidFill>
                <a:srgbClr val="000000"/>
              </a:solidFill>
            </a:endParaRPr>
          </a:p>
        </p:txBody>
      </p:sp>
      <p:sp>
        <p:nvSpPr>
          <p:cNvPr id="5" name="TextBox 5"/>
          <p:cNvSpPr txBox="1"/>
          <p:nvPr/>
        </p:nvSpPr>
        <p:spPr>
          <a:xfrm>
            <a:off x="660400" y="3429000"/>
            <a:ext cx="84836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considerably reduces the possibility of hollows being left in</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the body of the wall. This is not so with some stone walls.</a:t>
            </a:r>
          </a:p>
          <a:p>
            <a:pPr>
              <a:lnSpc>
                <a:spcPts val="2900"/>
              </a:lnSpc>
            </a:pPr>
            <a:endParaRPr lang="en-CA" sz="240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1866900" y="2819400"/>
            <a:ext cx="7277100" cy="698500"/>
          </a:xfrm>
          <a:prstGeom prst="rect">
            <a:avLst/>
          </a:prstGeom>
          <a:noFill/>
        </p:spPr>
        <p:txBody>
          <a:bodyPr vert="horz" wrap="none" lIns="0" tIns="0" rIns="0" bIns="0" rtlCol="0">
            <a:spAutoFit/>
          </a:bodyPr>
          <a:lstStyle/>
          <a:p>
            <a:pPr>
              <a:lnSpc>
                <a:spcPts val="6210"/>
              </a:lnSpc>
            </a:pPr>
            <a:r>
              <a:rPr lang="en-CA" sz="5412" b="1" smtClean="0">
                <a:solidFill>
                  <a:srgbClr val="04607A"/>
                </a:solidFill>
                <a:latin typeface="Calibri Bold"/>
                <a:cs typeface="Calibri Bold"/>
              </a:rPr>
              <a:t>C.COMPOSITE WALL</a:t>
            </a:r>
          </a:p>
          <a:p>
            <a:pPr>
              <a:lnSpc>
                <a:spcPts val="6210"/>
              </a:lnSpc>
            </a:pPr>
            <a:endParaRPr lang="en-CA" sz="5402">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0" name="TextBox 2"/>
          <p:cNvSpPr txBox="1"/>
          <p:nvPr/>
        </p:nvSpPr>
        <p:spPr>
          <a:xfrm>
            <a:off x="2844800" y="1054100"/>
            <a:ext cx="6299200" cy="685800"/>
          </a:xfrm>
          <a:prstGeom prst="rect">
            <a:avLst/>
          </a:prstGeom>
          <a:noFill/>
        </p:spPr>
        <p:txBody>
          <a:bodyPr vert="horz" wrap="none" lIns="0" tIns="0" rIns="0" bIns="0" rtlCol="0">
            <a:spAutoFit/>
          </a:bodyPr>
          <a:lstStyle/>
          <a:p>
            <a:pPr>
              <a:lnSpc>
                <a:spcPts val="4140"/>
              </a:lnSpc>
            </a:pPr>
            <a:r>
              <a:rPr lang="en-CA" sz="3610" b="1" smtClean="0">
                <a:solidFill>
                  <a:srgbClr val="04607A"/>
                </a:solidFill>
                <a:latin typeface="Calibri Bold"/>
                <a:cs typeface="Calibri Bold"/>
              </a:rPr>
              <a:t>COMPOSITE WALL</a:t>
            </a:r>
          </a:p>
          <a:p>
            <a:pPr>
              <a:lnSpc>
                <a:spcPts val="4140"/>
              </a:lnSpc>
            </a:pPr>
            <a:endParaRPr lang="en-CA" sz="3600">
              <a:solidFill>
                <a:srgbClr val="000000"/>
              </a:solidFill>
            </a:endParaRPr>
          </a:p>
        </p:txBody>
      </p:sp>
      <p:sp>
        <p:nvSpPr>
          <p:cNvPr id="3" name="TextBox 3"/>
          <p:cNvSpPr txBox="1"/>
          <p:nvPr/>
        </p:nvSpPr>
        <p:spPr>
          <a:xfrm>
            <a:off x="88900" y="1955800"/>
            <a:ext cx="8948925" cy="1192634"/>
          </a:xfrm>
          <a:prstGeom prst="rect">
            <a:avLst/>
          </a:prstGeom>
          <a:noFill/>
        </p:spPr>
        <p:txBody>
          <a:bodyPr vert="horz" wrap="none" lIns="0" tIns="0" rIns="0" bIns="0" rtlCol="0">
            <a:spAutoFit/>
          </a:bodyPr>
          <a:lstStyle/>
          <a:p>
            <a:pPr>
              <a:lnSpc>
                <a:spcPts val="3100"/>
              </a:lnSpc>
            </a:pPr>
            <a:r>
              <a:rPr lang="en-CA" sz="2471" dirty="0" smtClean="0">
                <a:solidFill>
                  <a:srgbClr val="0AD0D9"/>
                </a:solidFill>
                <a:latin typeface="Arial Unicode MS"/>
                <a:cs typeface="Arial Unicode MS"/>
              </a:rPr>
              <a:t></a:t>
            </a:r>
            <a:r>
              <a:rPr lang="en-CA" sz="2604" dirty="0" smtClean="0">
                <a:solidFill>
                  <a:srgbClr val="000000"/>
                </a:solidFill>
                <a:latin typeface="Constantia"/>
                <a:cs typeface="Constantia"/>
              </a:rPr>
              <a:t>When walls are constructed with two or more types building</a:t>
            </a:r>
            <a:r>
              <a:rPr lang="en-CA" sz="2604" dirty="0" smtClean="0">
                <a:solidFill>
                  <a:srgbClr val="000000"/>
                </a:solidFill>
                <a:latin typeface="Times New Roman"/>
              </a:rPr>
              <a:t/>
            </a:r>
            <a:br>
              <a:rPr lang="en-CA" sz="2604" dirty="0" smtClean="0">
                <a:solidFill>
                  <a:srgbClr val="000000"/>
                </a:solidFill>
                <a:latin typeface="Times New Roman"/>
              </a:rPr>
            </a:br>
            <a:r>
              <a:rPr lang="en-CA" sz="2604" dirty="0" smtClean="0">
                <a:solidFill>
                  <a:srgbClr val="000000"/>
                </a:solidFill>
                <a:latin typeface="Constantia"/>
                <a:cs typeface="Constantia"/>
              </a:rPr>
              <a:t>materials, it is termed as composite masonry.</a:t>
            </a:r>
          </a:p>
          <a:p>
            <a:pPr>
              <a:lnSpc>
                <a:spcPts val="3100"/>
              </a:lnSpc>
            </a:pPr>
            <a:endParaRPr lang="en-CA" sz="2604" dirty="0">
              <a:solidFill>
                <a:srgbClr val="000000"/>
              </a:solidFill>
            </a:endParaRPr>
          </a:p>
        </p:txBody>
      </p:sp>
      <p:sp>
        <p:nvSpPr>
          <p:cNvPr id="4" name="TextBox 4"/>
          <p:cNvSpPr txBox="1"/>
          <p:nvPr/>
        </p:nvSpPr>
        <p:spPr>
          <a:xfrm>
            <a:off x="355600" y="3302000"/>
            <a:ext cx="8043356" cy="1192634"/>
          </a:xfrm>
          <a:prstGeom prst="rect">
            <a:avLst/>
          </a:prstGeom>
          <a:noFill/>
        </p:spPr>
        <p:txBody>
          <a:bodyPr vert="horz" wrap="none" lIns="0" tIns="0" rIns="0" bIns="0" rtlCol="0">
            <a:spAutoFit/>
          </a:bodyPr>
          <a:lstStyle/>
          <a:p>
            <a:pPr indent="640384">
              <a:lnSpc>
                <a:spcPts val="3100"/>
              </a:lnSpc>
            </a:pPr>
            <a:r>
              <a:rPr lang="en-CA" sz="2604" dirty="0" smtClean="0">
                <a:solidFill>
                  <a:srgbClr val="000000"/>
                </a:solidFill>
                <a:latin typeface="Constantia"/>
                <a:cs typeface="Constantia"/>
              </a:rPr>
              <a:t>The composite masonry is adopted due to following</a:t>
            </a:r>
            <a:r>
              <a:rPr lang="en-CA" sz="2604" dirty="0" smtClean="0">
                <a:solidFill>
                  <a:srgbClr val="000000"/>
                </a:solidFill>
                <a:latin typeface="Times New Roman"/>
              </a:rPr>
              <a:t/>
            </a:r>
            <a:br>
              <a:rPr lang="en-CA" sz="2604" dirty="0" smtClean="0">
                <a:solidFill>
                  <a:srgbClr val="000000"/>
                </a:solidFill>
                <a:latin typeface="Times New Roman"/>
              </a:rPr>
            </a:br>
            <a:r>
              <a:rPr lang="en-CA" sz="2604" dirty="0" smtClean="0">
                <a:solidFill>
                  <a:srgbClr val="000000"/>
                </a:solidFill>
                <a:latin typeface="Constantia"/>
                <a:cs typeface="Constantia"/>
              </a:rPr>
              <a:t>reasons:-</a:t>
            </a:r>
          </a:p>
          <a:p>
            <a:pPr>
              <a:lnSpc>
                <a:spcPts val="3100"/>
              </a:lnSpc>
            </a:pPr>
            <a:endParaRPr lang="en-CA" sz="2604" dirty="0">
              <a:solidFill>
                <a:srgbClr val="000000"/>
              </a:solidFill>
            </a:endParaRPr>
          </a:p>
        </p:txBody>
      </p:sp>
      <p:sp>
        <p:nvSpPr>
          <p:cNvPr id="5" name="TextBox 5"/>
          <p:cNvSpPr txBox="1"/>
          <p:nvPr/>
        </p:nvSpPr>
        <p:spPr>
          <a:xfrm>
            <a:off x="1181100" y="4191000"/>
            <a:ext cx="7962900" cy="495300"/>
          </a:xfrm>
          <a:prstGeom prst="rect">
            <a:avLst/>
          </a:prstGeom>
          <a:noFill/>
        </p:spPr>
        <p:txBody>
          <a:bodyPr vert="horz" wrap="none" lIns="0" tIns="0" rIns="0" bIns="0" rtlCol="0">
            <a:spAutoFit/>
          </a:bodyPr>
          <a:lstStyle/>
          <a:p>
            <a:pPr>
              <a:lnSpc>
                <a:spcPts val="2990"/>
              </a:lnSpc>
            </a:pPr>
            <a:r>
              <a:rPr lang="en-CA" sz="2604" smtClean="0">
                <a:solidFill>
                  <a:srgbClr val="04607A"/>
                </a:solidFill>
                <a:latin typeface="Constantia"/>
                <a:cs typeface="Constantia"/>
              </a:rPr>
              <a:t>1. It reduces overall cost of construction.</a:t>
            </a:r>
          </a:p>
          <a:p>
            <a:pPr>
              <a:lnSpc>
                <a:spcPts val="2990"/>
              </a:lnSpc>
            </a:pPr>
            <a:endParaRPr lang="en-CA" sz="2604">
              <a:solidFill>
                <a:srgbClr val="000000"/>
              </a:solidFill>
            </a:endParaRPr>
          </a:p>
        </p:txBody>
      </p:sp>
      <p:sp>
        <p:nvSpPr>
          <p:cNvPr id="6" name="TextBox 6"/>
          <p:cNvSpPr txBox="1"/>
          <p:nvPr/>
        </p:nvSpPr>
        <p:spPr>
          <a:xfrm>
            <a:off x="1181100" y="4660900"/>
            <a:ext cx="7962900" cy="495300"/>
          </a:xfrm>
          <a:prstGeom prst="rect">
            <a:avLst/>
          </a:prstGeom>
          <a:noFill/>
        </p:spPr>
        <p:txBody>
          <a:bodyPr vert="horz" wrap="none" lIns="0" tIns="0" rIns="0" bIns="0" rtlCol="0">
            <a:spAutoFit/>
          </a:bodyPr>
          <a:lstStyle/>
          <a:p>
            <a:pPr>
              <a:lnSpc>
                <a:spcPts val="2990"/>
              </a:lnSpc>
            </a:pPr>
            <a:r>
              <a:rPr lang="en-CA" sz="2606" smtClean="0">
                <a:solidFill>
                  <a:srgbClr val="04607A"/>
                </a:solidFill>
                <a:latin typeface="Constantia"/>
                <a:cs typeface="Constantia"/>
              </a:rPr>
              <a:t>2.It improves the appearance of the structure by</a:t>
            </a:r>
          </a:p>
          <a:p>
            <a:pPr>
              <a:lnSpc>
                <a:spcPts val="2990"/>
              </a:lnSpc>
            </a:pPr>
            <a:endParaRPr lang="en-CA" sz="2606">
              <a:solidFill>
                <a:srgbClr val="000000"/>
              </a:solidFill>
            </a:endParaRPr>
          </a:p>
        </p:txBody>
      </p:sp>
      <p:sp>
        <p:nvSpPr>
          <p:cNvPr id="7" name="TextBox 7"/>
          <p:cNvSpPr txBox="1"/>
          <p:nvPr/>
        </p:nvSpPr>
        <p:spPr>
          <a:xfrm>
            <a:off x="1409700" y="5143500"/>
            <a:ext cx="7734300" cy="495300"/>
          </a:xfrm>
          <a:prstGeom prst="rect">
            <a:avLst/>
          </a:prstGeom>
          <a:noFill/>
        </p:spPr>
        <p:txBody>
          <a:bodyPr vert="horz" wrap="none" lIns="0" tIns="0" rIns="0" bIns="0" rtlCol="0">
            <a:spAutoFit/>
          </a:bodyPr>
          <a:lstStyle/>
          <a:p>
            <a:pPr>
              <a:lnSpc>
                <a:spcPts val="2990"/>
              </a:lnSpc>
            </a:pPr>
            <a:r>
              <a:rPr lang="en-CA" sz="2604" smtClean="0">
                <a:solidFill>
                  <a:srgbClr val="04607A"/>
                </a:solidFill>
                <a:latin typeface="Constantia"/>
                <a:cs typeface="Constantia"/>
              </a:rPr>
              <a:t>concealing the inferior work.</a:t>
            </a:r>
          </a:p>
          <a:p>
            <a:pPr>
              <a:lnSpc>
                <a:spcPts val="2990"/>
              </a:lnSpc>
            </a:pPr>
            <a:endParaRPr lang="en-CA" sz="2604">
              <a:solidFill>
                <a:srgbClr val="000000"/>
              </a:solidFill>
            </a:endParaRPr>
          </a:p>
        </p:txBody>
      </p:sp>
      <p:sp>
        <p:nvSpPr>
          <p:cNvPr id="8" name="TextBox 8"/>
          <p:cNvSpPr txBox="1"/>
          <p:nvPr/>
        </p:nvSpPr>
        <p:spPr>
          <a:xfrm>
            <a:off x="1181100" y="5613400"/>
            <a:ext cx="7962900" cy="495300"/>
          </a:xfrm>
          <a:prstGeom prst="rect">
            <a:avLst/>
          </a:prstGeom>
          <a:noFill/>
        </p:spPr>
        <p:txBody>
          <a:bodyPr vert="horz" wrap="none" lIns="0" tIns="0" rIns="0" bIns="0" rtlCol="0">
            <a:spAutoFit/>
          </a:bodyPr>
          <a:lstStyle/>
          <a:p>
            <a:pPr>
              <a:lnSpc>
                <a:spcPts val="2990"/>
              </a:lnSpc>
            </a:pPr>
            <a:r>
              <a:rPr lang="en-CA" sz="2604" smtClean="0">
                <a:solidFill>
                  <a:srgbClr val="04607A"/>
                </a:solidFill>
                <a:latin typeface="Constantia"/>
                <a:cs typeface="Constantia"/>
              </a:rPr>
              <a:t>3.It makes the use of locally available materials, to</a:t>
            </a:r>
          </a:p>
          <a:p>
            <a:pPr>
              <a:lnSpc>
                <a:spcPts val="2990"/>
              </a:lnSpc>
            </a:pPr>
            <a:endParaRPr lang="en-CA" sz="2604">
              <a:solidFill>
                <a:srgbClr val="000000"/>
              </a:solidFill>
            </a:endParaRPr>
          </a:p>
        </p:txBody>
      </p:sp>
      <p:sp>
        <p:nvSpPr>
          <p:cNvPr id="9" name="TextBox 9"/>
          <p:cNvSpPr txBox="1"/>
          <p:nvPr/>
        </p:nvSpPr>
        <p:spPr>
          <a:xfrm>
            <a:off x="1409700" y="6096000"/>
            <a:ext cx="7734300" cy="495300"/>
          </a:xfrm>
          <a:prstGeom prst="rect">
            <a:avLst/>
          </a:prstGeom>
          <a:noFill/>
        </p:spPr>
        <p:txBody>
          <a:bodyPr vert="horz" wrap="none" lIns="0" tIns="0" rIns="0" bIns="0" rtlCol="0">
            <a:spAutoFit/>
          </a:bodyPr>
          <a:lstStyle/>
          <a:p>
            <a:pPr>
              <a:lnSpc>
                <a:spcPts val="2990"/>
              </a:lnSpc>
            </a:pPr>
            <a:r>
              <a:rPr lang="en-CA" sz="2606" smtClean="0">
                <a:solidFill>
                  <a:srgbClr val="04607A"/>
                </a:solidFill>
                <a:latin typeface="Constantia"/>
                <a:cs typeface="Constantia"/>
              </a:rPr>
              <a:t>obtain optimum economy.</a:t>
            </a:r>
          </a:p>
          <a:p>
            <a:pPr>
              <a:lnSpc>
                <a:spcPts val="2990"/>
              </a:lnSpc>
            </a:pPr>
            <a:endParaRPr lang="en-CA" sz="2606">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546100" y="1308100"/>
            <a:ext cx="8597900" cy="901700"/>
          </a:xfrm>
          <a:prstGeom prst="rect">
            <a:avLst/>
          </a:prstGeom>
          <a:noFill/>
        </p:spPr>
        <p:txBody>
          <a:bodyPr vert="horz" wrap="none" lIns="0" tIns="0" rIns="0" bIns="0" rtlCol="0">
            <a:spAutoFit/>
          </a:bodyPr>
          <a:lstStyle/>
          <a:p>
            <a:pPr>
              <a:lnSpc>
                <a:spcPts val="3200"/>
              </a:lnSpc>
              <a:tabLst>
                <a:tab pos="1828800" algn="l"/>
              </a:tabLst>
            </a:pPr>
            <a:r>
              <a:rPr lang="en-CA" sz="1903" spc="-30" smtClean="0">
                <a:solidFill>
                  <a:srgbClr val="0AD0D9"/>
                </a:solidFill>
                <a:latin typeface="Arial Unicode MS"/>
                <a:cs typeface="Arial Unicode MS"/>
              </a:rPr>
              <a:t></a:t>
            </a:r>
            <a:r>
              <a:rPr lang="en-CA" sz="2604" smtClean="0">
                <a:solidFill>
                  <a:srgbClr val="000000"/>
                </a:solidFill>
                <a:latin typeface="Constantia"/>
                <a:cs typeface="Constantia"/>
              </a:rPr>
              <a:t>	The usual combinations adopted to obtain</a:t>
            </a:r>
            <a:r>
              <a:rPr lang="en-CA" sz="2606" smtClean="0">
                <a:solidFill>
                  <a:srgbClr val="000000"/>
                </a:solidFill>
                <a:latin typeface="Times New Roman"/>
              </a:rPr>
              <a:t/>
            </a:r>
            <a:br>
              <a:rPr lang="en-CA" sz="2606" smtClean="0">
                <a:solidFill>
                  <a:srgbClr val="000000"/>
                </a:solidFill>
                <a:latin typeface="Times New Roman"/>
              </a:rPr>
            </a:br>
            <a:r>
              <a:rPr lang="en-CA" sz="2606" smtClean="0">
                <a:solidFill>
                  <a:srgbClr val="000000"/>
                </a:solidFill>
                <a:latin typeface="Constantia"/>
                <a:cs typeface="Constantia"/>
              </a:rPr>
              <a:t>composite masonary can be listed as below:-</a:t>
            </a:r>
          </a:p>
          <a:p>
            <a:pPr>
              <a:lnSpc>
                <a:spcPts val="3200"/>
              </a:lnSpc>
            </a:pPr>
            <a:endParaRPr lang="en-CA" sz="2606">
              <a:solidFill>
                <a:srgbClr val="000000"/>
              </a:solidFill>
            </a:endParaRPr>
          </a:p>
        </p:txBody>
      </p:sp>
      <p:sp>
        <p:nvSpPr>
          <p:cNvPr id="3" name="TextBox 3"/>
          <p:cNvSpPr txBox="1"/>
          <p:nvPr/>
        </p:nvSpPr>
        <p:spPr>
          <a:xfrm>
            <a:off x="1460500" y="2463800"/>
            <a:ext cx="7683500" cy="495300"/>
          </a:xfrm>
          <a:prstGeom prst="rect">
            <a:avLst/>
          </a:prstGeom>
          <a:noFill/>
        </p:spPr>
        <p:txBody>
          <a:bodyPr vert="horz" wrap="none" lIns="0" tIns="0" rIns="0" bIns="0" rtlCol="0">
            <a:spAutoFit/>
          </a:bodyPr>
          <a:lstStyle/>
          <a:p>
            <a:pPr>
              <a:lnSpc>
                <a:spcPts val="2990"/>
              </a:lnSpc>
            </a:pPr>
            <a:r>
              <a:rPr lang="en-CA" sz="2604" smtClean="0">
                <a:solidFill>
                  <a:srgbClr val="04607A"/>
                </a:solidFill>
                <a:latin typeface="Constantia"/>
                <a:cs typeface="Constantia"/>
              </a:rPr>
              <a:t>1.Stone Facing with brick backing.</a:t>
            </a:r>
          </a:p>
          <a:p>
            <a:pPr>
              <a:lnSpc>
                <a:spcPts val="2990"/>
              </a:lnSpc>
            </a:pPr>
            <a:endParaRPr lang="en-CA" sz="2604">
              <a:solidFill>
                <a:srgbClr val="000000"/>
              </a:solidFill>
            </a:endParaRPr>
          </a:p>
        </p:txBody>
      </p:sp>
      <p:sp>
        <p:nvSpPr>
          <p:cNvPr id="4" name="TextBox 4"/>
          <p:cNvSpPr txBox="1"/>
          <p:nvPr/>
        </p:nvSpPr>
        <p:spPr>
          <a:xfrm>
            <a:off x="1460500" y="2933700"/>
            <a:ext cx="7683500" cy="495300"/>
          </a:xfrm>
          <a:prstGeom prst="rect">
            <a:avLst/>
          </a:prstGeom>
          <a:noFill/>
        </p:spPr>
        <p:txBody>
          <a:bodyPr vert="horz" wrap="none" lIns="0" tIns="0" rIns="0" bIns="0" rtlCol="0">
            <a:spAutoFit/>
          </a:bodyPr>
          <a:lstStyle/>
          <a:p>
            <a:pPr>
              <a:lnSpc>
                <a:spcPts val="2990"/>
              </a:lnSpc>
            </a:pPr>
            <a:r>
              <a:rPr lang="en-CA" sz="2606" smtClean="0">
                <a:solidFill>
                  <a:srgbClr val="04607A"/>
                </a:solidFill>
                <a:latin typeface="Constantia"/>
                <a:cs typeface="Constantia"/>
              </a:rPr>
              <a:t>2 Stone slab Facing with brick baking.</a:t>
            </a:r>
          </a:p>
          <a:p>
            <a:pPr>
              <a:lnSpc>
                <a:spcPts val="2990"/>
              </a:lnSpc>
            </a:pPr>
            <a:endParaRPr lang="en-CA" sz="2606">
              <a:solidFill>
                <a:srgbClr val="000000"/>
              </a:solidFill>
            </a:endParaRPr>
          </a:p>
        </p:txBody>
      </p:sp>
      <p:sp>
        <p:nvSpPr>
          <p:cNvPr id="5" name="TextBox 5"/>
          <p:cNvSpPr txBox="1"/>
          <p:nvPr/>
        </p:nvSpPr>
        <p:spPr>
          <a:xfrm>
            <a:off x="1460500" y="3416300"/>
            <a:ext cx="7683500" cy="495300"/>
          </a:xfrm>
          <a:prstGeom prst="rect">
            <a:avLst/>
          </a:prstGeom>
          <a:noFill/>
        </p:spPr>
        <p:txBody>
          <a:bodyPr vert="horz" wrap="none" lIns="0" tIns="0" rIns="0" bIns="0" rtlCol="0">
            <a:spAutoFit/>
          </a:bodyPr>
          <a:lstStyle/>
          <a:p>
            <a:pPr>
              <a:lnSpc>
                <a:spcPts val="2990"/>
              </a:lnSpc>
            </a:pPr>
            <a:r>
              <a:rPr lang="en-CA" sz="2604" smtClean="0">
                <a:solidFill>
                  <a:srgbClr val="04607A"/>
                </a:solidFill>
                <a:latin typeface="Constantia"/>
                <a:cs typeface="Constantia"/>
              </a:rPr>
              <a:t>3.Brick Facing with concrete baking.</a:t>
            </a:r>
          </a:p>
          <a:p>
            <a:pPr>
              <a:lnSpc>
                <a:spcPts val="2990"/>
              </a:lnSpc>
            </a:pPr>
            <a:endParaRPr lang="en-CA" sz="2604">
              <a:solidFill>
                <a:srgbClr val="000000"/>
              </a:solidFill>
            </a:endParaRPr>
          </a:p>
        </p:txBody>
      </p:sp>
      <p:sp>
        <p:nvSpPr>
          <p:cNvPr id="6" name="TextBox 6"/>
          <p:cNvSpPr txBox="1"/>
          <p:nvPr/>
        </p:nvSpPr>
        <p:spPr>
          <a:xfrm>
            <a:off x="1460500" y="3886200"/>
            <a:ext cx="7683500" cy="495300"/>
          </a:xfrm>
          <a:prstGeom prst="rect">
            <a:avLst/>
          </a:prstGeom>
          <a:noFill/>
        </p:spPr>
        <p:txBody>
          <a:bodyPr vert="horz" wrap="none" lIns="0" tIns="0" rIns="0" bIns="0" rtlCol="0">
            <a:spAutoFit/>
          </a:bodyPr>
          <a:lstStyle/>
          <a:p>
            <a:pPr>
              <a:lnSpc>
                <a:spcPts val="2990"/>
              </a:lnSpc>
            </a:pPr>
            <a:r>
              <a:rPr lang="en-CA" sz="2604" smtClean="0">
                <a:solidFill>
                  <a:srgbClr val="04607A"/>
                </a:solidFill>
                <a:latin typeface="Constantia"/>
                <a:cs typeface="Constantia"/>
              </a:rPr>
              <a:t>4.Ashler facing with brick backing.</a:t>
            </a:r>
          </a:p>
          <a:p>
            <a:pPr>
              <a:lnSpc>
                <a:spcPts val="2990"/>
              </a:lnSpc>
            </a:pPr>
            <a:endParaRPr lang="en-CA" sz="2604">
              <a:solidFill>
                <a:srgbClr val="000000"/>
              </a:solidFill>
            </a:endParaRPr>
          </a:p>
        </p:txBody>
      </p:sp>
      <p:sp>
        <p:nvSpPr>
          <p:cNvPr id="7" name="TextBox 7"/>
          <p:cNvSpPr txBox="1"/>
          <p:nvPr/>
        </p:nvSpPr>
        <p:spPr>
          <a:xfrm>
            <a:off x="1460500" y="4356100"/>
            <a:ext cx="7683500" cy="495300"/>
          </a:xfrm>
          <a:prstGeom prst="rect">
            <a:avLst/>
          </a:prstGeom>
          <a:noFill/>
        </p:spPr>
        <p:txBody>
          <a:bodyPr vert="horz" wrap="none" lIns="0" tIns="0" rIns="0" bIns="0" rtlCol="0">
            <a:spAutoFit/>
          </a:bodyPr>
          <a:lstStyle/>
          <a:p>
            <a:pPr>
              <a:lnSpc>
                <a:spcPts val="2990"/>
              </a:lnSpc>
            </a:pPr>
            <a:r>
              <a:rPr lang="en-CA" sz="2606" smtClean="0">
                <a:solidFill>
                  <a:srgbClr val="04607A"/>
                </a:solidFill>
                <a:latin typeface="Constantia"/>
                <a:cs typeface="Constantia"/>
              </a:rPr>
              <a:t>5.Ashler facing with rubble backing.</a:t>
            </a:r>
          </a:p>
          <a:p>
            <a:pPr>
              <a:lnSpc>
                <a:spcPts val="2990"/>
              </a:lnSpc>
            </a:pPr>
            <a:endParaRPr lang="en-CA" sz="2606">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2374900" y="647700"/>
            <a:ext cx="6769100" cy="457200"/>
          </a:xfrm>
          <a:prstGeom prst="rect">
            <a:avLst/>
          </a:prstGeom>
          <a:noFill/>
        </p:spPr>
        <p:txBody>
          <a:bodyPr vert="horz" wrap="none" lIns="0" tIns="0" rIns="0" bIns="0" rtlCol="0">
            <a:spAutoFit/>
          </a:bodyPr>
          <a:lstStyle/>
          <a:p>
            <a:pPr>
              <a:lnSpc>
                <a:spcPts val="2760"/>
              </a:lnSpc>
            </a:pPr>
            <a:r>
              <a:rPr lang="en-CA" sz="2410" b="1" smtClean="0">
                <a:solidFill>
                  <a:srgbClr val="04607A"/>
                </a:solidFill>
                <a:latin typeface="Constantia Bold"/>
                <a:cs typeface="Constantia Bold"/>
              </a:rPr>
              <a:t>Stone Facing with brick backing</a:t>
            </a:r>
          </a:p>
          <a:p>
            <a:pPr>
              <a:lnSpc>
                <a:spcPts val="2760"/>
              </a:lnSpc>
            </a:pPr>
            <a:endParaRPr lang="en-CA" sz="240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1866900" y="723900"/>
            <a:ext cx="7277100" cy="457200"/>
          </a:xfrm>
          <a:prstGeom prst="rect">
            <a:avLst/>
          </a:prstGeom>
          <a:noFill/>
        </p:spPr>
        <p:txBody>
          <a:bodyPr vert="horz" wrap="none" lIns="0" tIns="0" rIns="0" bIns="0" rtlCol="0">
            <a:spAutoFit/>
          </a:bodyPr>
          <a:lstStyle/>
          <a:p>
            <a:pPr>
              <a:lnSpc>
                <a:spcPts val="2760"/>
              </a:lnSpc>
            </a:pPr>
            <a:r>
              <a:rPr lang="en-CA" sz="2410" b="1" smtClean="0">
                <a:solidFill>
                  <a:srgbClr val="04607A"/>
                </a:solidFill>
                <a:latin typeface="Constantia Bold"/>
                <a:cs typeface="Constantia Bold"/>
              </a:rPr>
              <a:t>Brick Facing with concrete baking.</a:t>
            </a:r>
          </a:p>
          <a:p>
            <a:pPr>
              <a:lnSpc>
                <a:spcPts val="276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2540000" y="2819400"/>
            <a:ext cx="6604000" cy="698500"/>
          </a:xfrm>
          <a:prstGeom prst="rect">
            <a:avLst/>
          </a:prstGeom>
          <a:noFill/>
        </p:spPr>
        <p:txBody>
          <a:bodyPr vert="horz" wrap="none" lIns="0" tIns="0" rIns="0" bIns="0" rtlCol="0">
            <a:spAutoFit/>
          </a:bodyPr>
          <a:lstStyle/>
          <a:p>
            <a:pPr>
              <a:lnSpc>
                <a:spcPts val="6210"/>
              </a:lnSpc>
            </a:pPr>
            <a:r>
              <a:rPr lang="en-CA" sz="5412" b="1" smtClean="0">
                <a:solidFill>
                  <a:srgbClr val="FF0000"/>
                </a:solidFill>
                <a:latin typeface="Calibri Bold"/>
                <a:cs typeface="Calibri Bold"/>
              </a:rPr>
              <a:t>D.CAVITY WALL</a:t>
            </a:r>
          </a:p>
          <a:p>
            <a:pPr>
              <a:lnSpc>
                <a:spcPts val="6210"/>
              </a:lnSpc>
            </a:pPr>
            <a:endParaRPr lang="en-CA" sz="5402">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546100" y="35433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6. QUEEN CLOSER:</a:t>
            </a:r>
          </a:p>
          <a:p>
            <a:pPr>
              <a:lnSpc>
                <a:spcPts val="3220"/>
              </a:lnSpc>
            </a:pPr>
            <a:endParaRPr lang="en-CA" sz="2795">
              <a:solidFill>
                <a:srgbClr val="000000"/>
              </a:solidFill>
            </a:endParaRPr>
          </a:p>
        </p:txBody>
      </p:sp>
      <p:sp>
        <p:nvSpPr>
          <p:cNvPr id="3" name="TextBox 3"/>
          <p:cNvSpPr txBox="1"/>
          <p:nvPr/>
        </p:nvSpPr>
        <p:spPr>
          <a:xfrm>
            <a:off x="546100" y="3949700"/>
            <a:ext cx="8597900" cy="838200"/>
          </a:xfrm>
          <a:prstGeom prst="rect">
            <a:avLst/>
          </a:prstGeom>
          <a:noFill/>
        </p:spPr>
        <p:txBody>
          <a:bodyPr vert="horz" wrap="none" lIns="0" tIns="0" rIns="0" bIns="0" rtlCol="0">
            <a:spAutoFit/>
          </a:bodyPr>
          <a:lstStyle/>
          <a:p>
            <a:pPr indent="914654">
              <a:lnSpc>
                <a:spcPts val="2900"/>
              </a:lnSpc>
            </a:pPr>
            <a:r>
              <a:rPr lang="en-CA" sz="2410" b="1" smtClean="0">
                <a:solidFill>
                  <a:srgbClr val="000000"/>
                </a:solidFill>
                <a:latin typeface="Constantia Bold"/>
                <a:cs typeface="Constantia Bold"/>
              </a:rPr>
              <a:t>Queen closer</a:t>
            </a:r>
            <a:r>
              <a:rPr lang="en-CA" sz="2400" smtClean="0">
                <a:solidFill>
                  <a:srgbClr val="000000"/>
                </a:solidFill>
                <a:latin typeface="Constantia"/>
                <a:cs typeface="Constantia"/>
              </a:rPr>
              <a:t> is a brick, which is half as wide as full</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brick and is made by cutting a whole brick lengthwise into</a:t>
            </a:r>
          </a:p>
          <a:p>
            <a:pPr>
              <a:lnSpc>
                <a:spcPts val="2900"/>
              </a:lnSpc>
            </a:pPr>
            <a:endParaRPr lang="en-CA" sz="2400">
              <a:solidFill>
                <a:srgbClr val="000000"/>
              </a:solidFill>
            </a:endParaRPr>
          </a:p>
        </p:txBody>
      </p:sp>
      <p:sp>
        <p:nvSpPr>
          <p:cNvPr id="4" name="TextBox 4"/>
          <p:cNvSpPr txBox="1"/>
          <p:nvPr/>
        </p:nvSpPr>
        <p:spPr>
          <a:xfrm>
            <a:off x="546100" y="4686300"/>
            <a:ext cx="85979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two portions.</a:t>
            </a:r>
          </a:p>
          <a:p>
            <a:pPr>
              <a:lnSpc>
                <a:spcPts val="2760"/>
              </a:lnSpc>
            </a:pPr>
            <a:endParaRPr lang="en-CA" sz="2402">
              <a:solidFill>
                <a:srgbClr val="000000"/>
              </a:solidFill>
            </a:endParaRPr>
          </a:p>
        </p:txBody>
      </p:sp>
      <p:sp>
        <p:nvSpPr>
          <p:cNvPr id="5" name="TextBox 5"/>
          <p:cNvSpPr txBox="1"/>
          <p:nvPr/>
        </p:nvSpPr>
        <p:spPr>
          <a:xfrm>
            <a:off x="546100" y="5041900"/>
            <a:ext cx="8597900" cy="838200"/>
          </a:xfrm>
          <a:prstGeom prst="rect">
            <a:avLst/>
          </a:prstGeom>
          <a:noFill/>
        </p:spPr>
        <p:txBody>
          <a:bodyPr vert="horz" wrap="none" lIns="0" tIns="0" rIns="0" bIns="0" rtlCol="0">
            <a:spAutoFit/>
          </a:bodyPr>
          <a:lstStyle/>
          <a:p>
            <a:pPr indent="914654">
              <a:lnSpc>
                <a:spcPts val="2900"/>
              </a:lnSpc>
            </a:pPr>
            <a:r>
              <a:rPr lang="en-CA" sz="2400" smtClean="0">
                <a:solidFill>
                  <a:srgbClr val="000000"/>
                </a:solidFill>
                <a:latin typeface="Constantia"/>
                <a:cs typeface="Constantia"/>
              </a:rPr>
              <a:t>These are generally used next to the Quoin header for</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creating bonds in brickwork.</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7" name="TextBox 2"/>
          <p:cNvSpPr txBox="1"/>
          <p:nvPr/>
        </p:nvSpPr>
        <p:spPr>
          <a:xfrm>
            <a:off x="2946400" y="723900"/>
            <a:ext cx="6197600" cy="838200"/>
          </a:xfrm>
          <a:prstGeom prst="rect">
            <a:avLst/>
          </a:prstGeom>
          <a:noFill/>
        </p:spPr>
        <p:txBody>
          <a:bodyPr vert="horz" wrap="none" lIns="0" tIns="0" rIns="0" bIns="0" rtlCol="0">
            <a:spAutoFit/>
          </a:bodyPr>
          <a:lstStyle/>
          <a:p>
            <a:pPr>
              <a:lnSpc>
                <a:spcPts val="5060"/>
              </a:lnSpc>
            </a:pPr>
            <a:r>
              <a:rPr lang="en-CA" sz="4414" b="1" smtClean="0">
                <a:solidFill>
                  <a:srgbClr val="04607A"/>
                </a:solidFill>
                <a:latin typeface="Calibri Bold"/>
                <a:cs typeface="Calibri Bold"/>
              </a:rPr>
              <a:t>CAVITY WALL</a:t>
            </a:r>
          </a:p>
          <a:p>
            <a:pPr>
              <a:lnSpc>
                <a:spcPts val="5060"/>
              </a:lnSpc>
            </a:pPr>
            <a:endParaRPr lang="en-CA" sz="4404">
              <a:solidFill>
                <a:srgbClr val="000000"/>
              </a:solidFill>
            </a:endParaRPr>
          </a:p>
        </p:txBody>
      </p:sp>
      <p:sp>
        <p:nvSpPr>
          <p:cNvPr id="3" name="TextBox 3"/>
          <p:cNvSpPr txBox="1"/>
          <p:nvPr/>
        </p:nvSpPr>
        <p:spPr>
          <a:xfrm>
            <a:off x="381000" y="1460500"/>
            <a:ext cx="8763000" cy="838200"/>
          </a:xfrm>
          <a:prstGeom prst="rect">
            <a:avLst/>
          </a:prstGeom>
          <a:noFill/>
        </p:spPr>
        <p:txBody>
          <a:bodyPr vert="horz" wrap="none" lIns="0" tIns="0" rIns="0" bIns="0" rtlCol="0">
            <a:spAutoFit/>
          </a:bodyPr>
          <a:lstStyle/>
          <a:p>
            <a:pPr>
              <a:lnSpc>
                <a:spcPts val="3000"/>
              </a:lnSpc>
              <a:tabLst>
                <a:tab pos="279400" algn="l"/>
              </a:tabLst>
            </a:pPr>
            <a:r>
              <a:rPr lang="en-CA" sz="1992" smtClean="0">
                <a:solidFill>
                  <a:srgbClr val="0AD0D9"/>
                </a:solidFill>
                <a:latin typeface="Arial Unicode MS"/>
                <a:cs typeface="Arial Unicode MS"/>
              </a:rPr>
              <a:t></a:t>
            </a:r>
            <a:r>
              <a:rPr lang="en-CA" sz="2100" smtClean="0">
                <a:solidFill>
                  <a:srgbClr val="000000"/>
                </a:solidFill>
                <a:latin typeface="Constantia"/>
                <a:cs typeface="Constantia"/>
              </a:rPr>
              <a:t> Cavity walls consist of  two 'skins'</a:t>
            </a:r>
            <a:r>
              <a:rPr lang="en-CA" sz="2100" smtClean="0">
                <a:solidFill>
                  <a:srgbClr val="000000"/>
                </a:solidFill>
                <a:latin typeface="Times New Roman"/>
              </a:rPr>
              <a:t/>
            </a:r>
            <a:br>
              <a:rPr lang="en-CA" sz="2100" smtClean="0">
                <a:solidFill>
                  <a:srgbClr val="000000"/>
                </a:solidFill>
                <a:latin typeface="Times New Roman"/>
              </a:rPr>
            </a:br>
            <a:r>
              <a:rPr lang="en-CA" sz="2100" smtClean="0">
                <a:solidFill>
                  <a:srgbClr val="000000"/>
                </a:solidFill>
                <a:latin typeface="Constantia"/>
                <a:cs typeface="Constantia"/>
              </a:rPr>
              <a:t>	separated by a hollow space.</a:t>
            </a:r>
          </a:p>
          <a:p>
            <a:pPr>
              <a:lnSpc>
                <a:spcPts val="3000"/>
              </a:lnSpc>
            </a:pPr>
            <a:endParaRPr lang="en-CA" sz="2100">
              <a:solidFill>
                <a:srgbClr val="000000"/>
              </a:solidFill>
            </a:endParaRPr>
          </a:p>
        </p:txBody>
      </p:sp>
      <p:sp>
        <p:nvSpPr>
          <p:cNvPr id="4" name="TextBox 4"/>
          <p:cNvSpPr txBox="1"/>
          <p:nvPr/>
        </p:nvSpPr>
        <p:spPr>
          <a:xfrm>
            <a:off x="381000" y="2286000"/>
            <a:ext cx="8763000" cy="838200"/>
          </a:xfrm>
          <a:prstGeom prst="rect">
            <a:avLst/>
          </a:prstGeom>
          <a:noFill/>
        </p:spPr>
        <p:txBody>
          <a:bodyPr vert="horz" wrap="none" lIns="0" tIns="0" rIns="0" bIns="0" rtlCol="0">
            <a:spAutoFit/>
          </a:bodyPr>
          <a:lstStyle/>
          <a:p>
            <a:pPr>
              <a:lnSpc>
                <a:spcPts val="3100"/>
              </a:lnSpc>
              <a:tabLst>
                <a:tab pos="279400" algn="l"/>
              </a:tabLst>
            </a:pPr>
            <a:r>
              <a:rPr lang="en-CA" sz="1992" smtClean="0">
                <a:solidFill>
                  <a:srgbClr val="0AD0D9"/>
                </a:solidFill>
                <a:latin typeface="Arial Unicode MS"/>
                <a:cs typeface="Arial Unicode MS"/>
              </a:rPr>
              <a:t></a:t>
            </a:r>
            <a:r>
              <a:rPr lang="en-CA" sz="2100" smtClean="0">
                <a:solidFill>
                  <a:srgbClr val="000000"/>
                </a:solidFill>
                <a:latin typeface="Constantia"/>
                <a:cs typeface="Constantia"/>
              </a:rPr>
              <a:t> The skins are commonly masonary</a:t>
            </a:r>
            <a:r>
              <a:rPr lang="en-CA" sz="2100" smtClean="0">
                <a:solidFill>
                  <a:srgbClr val="000000"/>
                </a:solidFill>
                <a:latin typeface="Times New Roman"/>
              </a:rPr>
              <a:t/>
            </a:r>
            <a:br>
              <a:rPr lang="en-CA" sz="2100" smtClean="0">
                <a:solidFill>
                  <a:srgbClr val="000000"/>
                </a:solidFill>
                <a:latin typeface="Times New Roman"/>
              </a:rPr>
            </a:br>
            <a:r>
              <a:rPr lang="en-CA" sz="2100" smtClean="0">
                <a:solidFill>
                  <a:srgbClr val="000000"/>
                </a:solidFill>
                <a:latin typeface="Constantia"/>
                <a:cs typeface="Constantia"/>
              </a:rPr>
              <a:t>	such as brick or concrete block.</a:t>
            </a:r>
          </a:p>
          <a:p>
            <a:pPr>
              <a:lnSpc>
                <a:spcPts val="3100"/>
              </a:lnSpc>
            </a:pPr>
            <a:endParaRPr lang="en-CA" sz="2100">
              <a:solidFill>
                <a:srgbClr val="000000"/>
              </a:solidFill>
            </a:endParaRPr>
          </a:p>
        </p:txBody>
      </p:sp>
      <p:sp>
        <p:nvSpPr>
          <p:cNvPr id="5" name="TextBox 5"/>
          <p:cNvSpPr txBox="1"/>
          <p:nvPr/>
        </p:nvSpPr>
        <p:spPr>
          <a:xfrm>
            <a:off x="381000" y="3124200"/>
            <a:ext cx="4377802" cy="1923604"/>
          </a:xfrm>
          <a:prstGeom prst="rect">
            <a:avLst/>
          </a:prstGeom>
          <a:noFill/>
        </p:spPr>
        <p:txBody>
          <a:bodyPr vert="horz" wrap="none" lIns="0" tIns="0" rIns="0" bIns="0" rtlCol="0">
            <a:spAutoFit/>
          </a:bodyPr>
          <a:lstStyle/>
          <a:p>
            <a:pPr>
              <a:lnSpc>
                <a:spcPts val="3030"/>
              </a:lnSpc>
              <a:tabLst>
                <a:tab pos="279400" algn="l"/>
                <a:tab pos="279400" algn="l"/>
                <a:tab pos="279400" algn="l"/>
              </a:tabLst>
            </a:pPr>
            <a:r>
              <a:rPr lang="en-CA" sz="1994" dirty="0" smtClean="0">
                <a:solidFill>
                  <a:srgbClr val="0AD0D9"/>
                </a:solidFill>
                <a:latin typeface="Arial Unicode MS"/>
                <a:cs typeface="Arial Unicode MS"/>
              </a:rPr>
              <a:t></a:t>
            </a:r>
            <a:r>
              <a:rPr lang="en-CA" sz="2102" dirty="0" smtClean="0">
                <a:solidFill>
                  <a:srgbClr val="000000"/>
                </a:solidFill>
                <a:latin typeface="Constantia"/>
                <a:cs typeface="Constantia"/>
              </a:rPr>
              <a:t> masonry is an absorbent material,</a:t>
            </a:r>
            <a:r>
              <a:rPr lang="en-CA" sz="2100" dirty="0" smtClean="0">
                <a:solidFill>
                  <a:srgbClr val="000000"/>
                </a:solidFill>
                <a:latin typeface="Times New Roman"/>
              </a:rPr>
              <a:t/>
            </a:r>
            <a:br>
              <a:rPr lang="en-CA" sz="2100" dirty="0" smtClean="0">
                <a:solidFill>
                  <a:srgbClr val="000000"/>
                </a:solidFill>
                <a:latin typeface="Times New Roman"/>
              </a:rPr>
            </a:br>
            <a:r>
              <a:rPr lang="en-CA" sz="2100" dirty="0" smtClean="0">
                <a:solidFill>
                  <a:srgbClr val="000000"/>
                </a:solidFill>
                <a:latin typeface="Constantia"/>
                <a:cs typeface="Constantia"/>
              </a:rPr>
              <a:t>	and  therefore  will  slowly  draw</a:t>
            </a:r>
            <a:r>
              <a:rPr lang="en-CA" sz="2100" dirty="0" smtClean="0">
                <a:solidFill>
                  <a:srgbClr val="000000"/>
                </a:solidFill>
                <a:latin typeface="Times New Roman"/>
              </a:rPr>
              <a:t/>
            </a:r>
            <a:br>
              <a:rPr lang="en-CA" sz="2100" dirty="0" smtClean="0">
                <a:solidFill>
                  <a:srgbClr val="000000"/>
                </a:solidFill>
                <a:latin typeface="Times New Roman"/>
              </a:rPr>
            </a:br>
            <a:r>
              <a:rPr lang="en-CA" sz="2100" dirty="0" smtClean="0">
                <a:solidFill>
                  <a:srgbClr val="000000"/>
                </a:solidFill>
                <a:latin typeface="Constantia"/>
                <a:cs typeface="Constantia"/>
              </a:rPr>
              <a:t>	rainwater or even humidity into the</a:t>
            </a:r>
            <a:r>
              <a:rPr lang="en-CA" sz="2100" dirty="0" smtClean="0">
                <a:solidFill>
                  <a:srgbClr val="000000"/>
                </a:solidFill>
                <a:latin typeface="Times New Roman"/>
              </a:rPr>
              <a:t/>
            </a:r>
            <a:br>
              <a:rPr lang="en-CA" sz="2100" dirty="0" smtClean="0">
                <a:solidFill>
                  <a:srgbClr val="000000"/>
                </a:solidFill>
                <a:latin typeface="Times New Roman"/>
              </a:rPr>
            </a:br>
            <a:r>
              <a:rPr lang="en-CA" sz="2100" dirty="0" smtClean="0">
                <a:solidFill>
                  <a:srgbClr val="000000"/>
                </a:solidFill>
                <a:latin typeface="Constantia"/>
                <a:cs typeface="Constantia"/>
              </a:rPr>
              <a:t>	wall.</a:t>
            </a:r>
          </a:p>
          <a:p>
            <a:pPr>
              <a:lnSpc>
                <a:spcPts val="3030"/>
              </a:lnSpc>
            </a:pPr>
            <a:endParaRPr lang="en-CA" sz="2100" dirty="0">
              <a:solidFill>
                <a:srgbClr val="000000"/>
              </a:solidFill>
            </a:endParaRPr>
          </a:p>
        </p:txBody>
      </p:sp>
      <p:sp>
        <p:nvSpPr>
          <p:cNvPr id="6" name="TextBox 6"/>
          <p:cNvSpPr txBox="1"/>
          <p:nvPr/>
        </p:nvSpPr>
        <p:spPr>
          <a:xfrm>
            <a:off x="381000" y="4724400"/>
            <a:ext cx="4313168" cy="1538883"/>
          </a:xfrm>
          <a:prstGeom prst="rect">
            <a:avLst/>
          </a:prstGeom>
          <a:noFill/>
        </p:spPr>
        <p:txBody>
          <a:bodyPr vert="horz" wrap="none" lIns="0" tIns="0" rIns="0" bIns="0" rtlCol="0">
            <a:spAutoFit/>
          </a:bodyPr>
          <a:lstStyle/>
          <a:p>
            <a:pPr>
              <a:lnSpc>
                <a:spcPts val="3025"/>
              </a:lnSpc>
              <a:tabLst>
                <a:tab pos="279400" algn="l"/>
                <a:tab pos="279400" algn="l"/>
                <a:tab pos="279400" algn="l"/>
                <a:tab pos="279400" algn="l"/>
              </a:tabLst>
            </a:pPr>
            <a:r>
              <a:rPr lang="en-CA" sz="1992" dirty="0" smtClean="0">
                <a:solidFill>
                  <a:srgbClr val="0AD0D9"/>
                </a:solidFill>
                <a:latin typeface="Arial Unicode MS"/>
                <a:cs typeface="Arial Unicode MS"/>
              </a:rPr>
              <a:t></a:t>
            </a:r>
            <a:r>
              <a:rPr lang="en-CA" sz="2100" dirty="0" smtClean="0">
                <a:solidFill>
                  <a:srgbClr val="000000"/>
                </a:solidFill>
                <a:latin typeface="Constantia"/>
                <a:cs typeface="Constantia"/>
              </a:rPr>
              <a:t> The cavity serves as a way to drain</a:t>
            </a:r>
            <a:r>
              <a:rPr lang="en-CA" sz="2100" dirty="0" smtClean="0">
                <a:solidFill>
                  <a:srgbClr val="000000"/>
                </a:solidFill>
                <a:latin typeface="Times New Roman"/>
              </a:rPr>
              <a:t/>
            </a:r>
            <a:br>
              <a:rPr lang="en-CA" sz="2100" dirty="0" smtClean="0">
                <a:solidFill>
                  <a:srgbClr val="000000"/>
                </a:solidFill>
                <a:latin typeface="Times New Roman"/>
              </a:rPr>
            </a:br>
            <a:r>
              <a:rPr lang="en-CA" sz="2100" dirty="0" smtClean="0">
                <a:solidFill>
                  <a:srgbClr val="000000"/>
                </a:solidFill>
                <a:latin typeface="Constantia"/>
                <a:cs typeface="Constantia"/>
              </a:rPr>
              <a:t>	this water back out through weep</a:t>
            </a:r>
            <a:r>
              <a:rPr lang="en-CA" sz="2100" dirty="0" smtClean="0">
                <a:solidFill>
                  <a:srgbClr val="000000"/>
                </a:solidFill>
                <a:latin typeface="Times New Roman"/>
              </a:rPr>
              <a:t/>
            </a:r>
            <a:br>
              <a:rPr lang="en-CA" sz="2100" dirty="0" smtClean="0">
                <a:solidFill>
                  <a:srgbClr val="000000"/>
                </a:solidFill>
                <a:latin typeface="Times New Roman"/>
              </a:rPr>
            </a:br>
            <a:r>
              <a:rPr lang="en-CA" sz="2100" dirty="0" smtClean="0">
                <a:solidFill>
                  <a:srgbClr val="000000"/>
                </a:solidFill>
                <a:latin typeface="Constantia"/>
                <a:cs typeface="Constantia"/>
              </a:rPr>
              <a:t>	holes at the base of the wall system</a:t>
            </a:r>
            <a:r>
              <a:rPr lang="en-CA" sz="2100" dirty="0" smtClean="0">
                <a:solidFill>
                  <a:srgbClr val="000000"/>
                </a:solidFill>
                <a:latin typeface="Times New Roman"/>
              </a:rPr>
              <a:t/>
            </a:r>
            <a:br>
              <a:rPr lang="en-CA" sz="2100" dirty="0" smtClean="0">
                <a:solidFill>
                  <a:srgbClr val="000000"/>
                </a:solidFill>
                <a:latin typeface="Times New Roman"/>
              </a:rPr>
            </a:br>
            <a:r>
              <a:rPr lang="en-CA" sz="2100" dirty="0" smtClean="0">
                <a:solidFill>
                  <a:srgbClr val="000000"/>
                </a:solidFill>
                <a:latin typeface="Constantia"/>
                <a:cs typeface="Constantia"/>
              </a:rPr>
              <a:t>	or  above  windows</a:t>
            </a:r>
            <a:r>
              <a:rPr lang="en-US" sz="2100" dirty="0">
                <a:solidFill>
                  <a:srgbClr val="000000"/>
                </a:solidFill>
                <a:latin typeface="Constantia"/>
                <a:cs typeface="Constantia"/>
              </a:rPr>
              <a:t>.</a:t>
            </a:r>
            <a:endParaRPr lang="en-CA" sz="2100" dirty="0">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3" name="TextBox 2"/>
          <p:cNvSpPr txBox="1"/>
          <p:nvPr/>
        </p:nvSpPr>
        <p:spPr>
          <a:xfrm>
            <a:off x="1854200" y="1041400"/>
            <a:ext cx="7289800" cy="685800"/>
          </a:xfrm>
          <a:prstGeom prst="rect">
            <a:avLst/>
          </a:prstGeom>
          <a:noFill/>
        </p:spPr>
        <p:txBody>
          <a:bodyPr vert="horz" wrap="none" lIns="0" tIns="0" rIns="0" bIns="0" rtlCol="0">
            <a:spAutoFit/>
          </a:bodyPr>
          <a:lstStyle/>
          <a:p>
            <a:pPr>
              <a:lnSpc>
                <a:spcPts val="4140"/>
              </a:lnSpc>
            </a:pPr>
            <a:r>
              <a:rPr lang="en-CA" sz="3610" b="1" smtClean="0">
                <a:solidFill>
                  <a:srgbClr val="04607A"/>
                </a:solidFill>
                <a:latin typeface="Calibri Bold"/>
                <a:cs typeface="Calibri Bold"/>
              </a:rPr>
              <a:t>MAIN FUNCTIONS OF WALLS</a:t>
            </a:r>
          </a:p>
          <a:p>
            <a:pPr>
              <a:lnSpc>
                <a:spcPts val="4140"/>
              </a:lnSpc>
            </a:pPr>
            <a:endParaRPr lang="en-CA" sz="3600">
              <a:solidFill>
                <a:srgbClr val="000000"/>
              </a:solidFill>
            </a:endParaRPr>
          </a:p>
        </p:txBody>
      </p:sp>
      <p:sp>
        <p:nvSpPr>
          <p:cNvPr id="3" name="TextBox 3"/>
          <p:cNvSpPr txBox="1"/>
          <p:nvPr/>
        </p:nvSpPr>
        <p:spPr>
          <a:xfrm>
            <a:off x="546100" y="1981200"/>
            <a:ext cx="3568700" cy="571500"/>
          </a:xfrm>
          <a:prstGeom prst="rect">
            <a:avLst/>
          </a:prstGeom>
          <a:noFill/>
        </p:spPr>
        <p:txBody>
          <a:bodyPr vert="horz" wrap="none" lIns="0" tIns="0" rIns="0" bIns="0" rtlCol="0">
            <a:spAutoFit/>
          </a:bodyPr>
          <a:lstStyle/>
          <a:p>
            <a:pPr>
              <a:lnSpc>
                <a:spcPts val="3200"/>
              </a:lnSpc>
            </a:pPr>
            <a:r>
              <a:rPr lang="en-CA" sz="2666" smtClean="0">
                <a:solidFill>
                  <a:srgbClr val="0AD0D9"/>
                </a:solidFill>
                <a:latin typeface="Constantia"/>
                <a:cs typeface="Constantia"/>
              </a:rPr>
              <a:t>1.</a:t>
            </a:r>
            <a:r>
              <a:rPr lang="en-CA" sz="2798" smtClean="0">
                <a:solidFill>
                  <a:srgbClr val="000000"/>
                </a:solidFill>
                <a:latin typeface="Constantia"/>
                <a:cs typeface="Constantia"/>
              </a:rPr>
              <a:t> Strength</a:t>
            </a:r>
          </a:p>
          <a:p>
            <a:pPr>
              <a:lnSpc>
                <a:spcPts val="3220"/>
              </a:lnSpc>
            </a:pPr>
            <a:endParaRPr lang="en-CA" sz="2774">
              <a:solidFill>
                <a:srgbClr val="000000"/>
              </a:solidFill>
            </a:endParaRPr>
          </a:p>
        </p:txBody>
      </p:sp>
      <p:sp>
        <p:nvSpPr>
          <p:cNvPr id="4" name="TextBox 4"/>
          <p:cNvSpPr txBox="1"/>
          <p:nvPr/>
        </p:nvSpPr>
        <p:spPr>
          <a:xfrm>
            <a:off x="546100" y="25019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2.</a:t>
            </a:r>
            <a:r>
              <a:rPr lang="en-CA" sz="2795" smtClean="0">
                <a:solidFill>
                  <a:srgbClr val="000000"/>
                </a:solidFill>
                <a:latin typeface="Constantia"/>
                <a:cs typeface="Constantia"/>
              </a:rPr>
              <a:t>Stability</a:t>
            </a:r>
          </a:p>
          <a:p>
            <a:pPr>
              <a:lnSpc>
                <a:spcPts val="3220"/>
              </a:lnSpc>
            </a:pPr>
            <a:endParaRPr lang="en-CA" sz="2771">
              <a:solidFill>
                <a:srgbClr val="000000"/>
              </a:solidFill>
            </a:endParaRPr>
          </a:p>
        </p:txBody>
      </p:sp>
      <p:sp>
        <p:nvSpPr>
          <p:cNvPr id="5" name="TextBox 5"/>
          <p:cNvSpPr txBox="1"/>
          <p:nvPr/>
        </p:nvSpPr>
        <p:spPr>
          <a:xfrm>
            <a:off x="546100" y="30099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3.</a:t>
            </a:r>
            <a:r>
              <a:rPr lang="en-CA" sz="2795" smtClean="0">
                <a:solidFill>
                  <a:srgbClr val="000000"/>
                </a:solidFill>
                <a:latin typeface="Constantia"/>
                <a:cs typeface="Constantia"/>
              </a:rPr>
              <a:t> Weather exclusion</a:t>
            </a:r>
          </a:p>
          <a:p>
            <a:pPr>
              <a:lnSpc>
                <a:spcPts val="3220"/>
              </a:lnSpc>
            </a:pPr>
            <a:endParaRPr lang="en-CA" sz="2782">
              <a:solidFill>
                <a:srgbClr val="000000"/>
              </a:solidFill>
            </a:endParaRPr>
          </a:p>
        </p:txBody>
      </p:sp>
      <p:sp>
        <p:nvSpPr>
          <p:cNvPr id="6" name="TextBox 6"/>
          <p:cNvSpPr txBox="1"/>
          <p:nvPr/>
        </p:nvSpPr>
        <p:spPr>
          <a:xfrm>
            <a:off x="546100" y="35179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4.</a:t>
            </a:r>
            <a:r>
              <a:rPr lang="en-CA" sz="2795" smtClean="0">
                <a:solidFill>
                  <a:srgbClr val="000000"/>
                </a:solidFill>
                <a:latin typeface="Constantia"/>
                <a:cs typeface="Constantia"/>
              </a:rPr>
              <a:t>Thermal Insulation</a:t>
            </a:r>
          </a:p>
          <a:p>
            <a:pPr>
              <a:lnSpc>
                <a:spcPts val="3220"/>
              </a:lnSpc>
            </a:pPr>
            <a:endParaRPr lang="en-CA" sz="2782">
              <a:solidFill>
                <a:srgbClr val="000000"/>
              </a:solidFill>
            </a:endParaRPr>
          </a:p>
        </p:txBody>
      </p:sp>
      <p:sp>
        <p:nvSpPr>
          <p:cNvPr id="7" name="TextBox 7"/>
          <p:cNvSpPr txBox="1"/>
          <p:nvPr/>
        </p:nvSpPr>
        <p:spPr>
          <a:xfrm>
            <a:off x="546100" y="40386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5.</a:t>
            </a:r>
            <a:r>
              <a:rPr lang="en-CA" sz="2795" smtClean="0">
                <a:solidFill>
                  <a:srgbClr val="000000"/>
                </a:solidFill>
                <a:latin typeface="Constantia"/>
                <a:cs typeface="Constantia"/>
              </a:rPr>
              <a:t>Sound Insulation</a:t>
            </a:r>
          </a:p>
          <a:p>
            <a:pPr>
              <a:lnSpc>
                <a:spcPts val="3220"/>
              </a:lnSpc>
            </a:pPr>
            <a:endParaRPr lang="en-CA" sz="2781">
              <a:solidFill>
                <a:srgbClr val="000000"/>
              </a:solidFill>
            </a:endParaRPr>
          </a:p>
        </p:txBody>
      </p:sp>
      <p:sp>
        <p:nvSpPr>
          <p:cNvPr id="8" name="TextBox 8"/>
          <p:cNvSpPr txBox="1"/>
          <p:nvPr/>
        </p:nvSpPr>
        <p:spPr>
          <a:xfrm>
            <a:off x="546100" y="45466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6.</a:t>
            </a:r>
            <a:r>
              <a:rPr lang="en-CA" sz="2795" smtClean="0">
                <a:solidFill>
                  <a:srgbClr val="000000"/>
                </a:solidFill>
                <a:latin typeface="Constantia"/>
                <a:cs typeface="Constantia"/>
              </a:rPr>
              <a:t>Durability</a:t>
            </a:r>
          </a:p>
          <a:p>
            <a:pPr>
              <a:lnSpc>
                <a:spcPts val="3220"/>
              </a:lnSpc>
            </a:pPr>
            <a:endParaRPr lang="en-CA" sz="2773">
              <a:solidFill>
                <a:srgbClr val="000000"/>
              </a:solidFill>
            </a:endParaRPr>
          </a:p>
        </p:txBody>
      </p:sp>
      <p:sp>
        <p:nvSpPr>
          <p:cNvPr id="9" name="TextBox 9"/>
          <p:cNvSpPr txBox="1"/>
          <p:nvPr/>
        </p:nvSpPr>
        <p:spPr>
          <a:xfrm>
            <a:off x="546100" y="50546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7.</a:t>
            </a:r>
            <a:r>
              <a:rPr lang="en-CA" sz="2795" smtClean="0">
                <a:solidFill>
                  <a:srgbClr val="000000"/>
                </a:solidFill>
                <a:latin typeface="Constantia"/>
                <a:cs typeface="Constantia"/>
              </a:rPr>
              <a:t>Fire resistance</a:t>
            </a:r>
          </a:p>
          <a:p>
            <a:pPr>
              <a:lnSpc>
                <a:spcPts val="3220"/>
              </a:lnSpc>
            </a:pPr>
            <a:endParaRPr lang="en-CA" sz="2780">
              <a:solidFill>
                <a:srgbClr val="000000"/>
              </a:solidFill>
            </a:endParaRPr>
          </a:p>
        </p:txBody>
      </p:sp>
      <p:sp>
        <p:nvSpPr>
          <p:cNvPr id="10" name="TextBox 10"/>
          <p:cNvSpPr txBox="1"/>
          <p:nvPr/>
        </p:nvSpPr>
        <p:spPr>
          <a:xfrm>
            <a:off x="546100" y="5575300"/>
            <a:ext cx="3568700" cy="571500"/>
          </a:xfrm>
          <a:prstGeom prst="rect">
            <a:avLst/>
          </a:prstGeom>
          <a:noFill/>
        </p:spPr>
        <p:txBody>
          <a:bodyPr vert="horz" wrap="none" lIns="0" tIns="0" rIns="0" bIns="0" rtlCol="0">
            <a:spAutoFit/>
          </a:bodyPr>
          <a:lstStyle/>
          <a:p>
            <a:pPr>
              <a:lnSpc>
                <a:spcPts val="3200"/>
              </a:lnSpc>
            </a:pPr>
            <a:r>
              <a:rPr lang="en-CA" sz="2663" smtClean="0">
                <a:solidFill>
                  <a:srgbClr val="0AD0D9"/>
                </a:solidFill>
                <a:latin typeface="Constantia"/>
                <a:cs typeface="Constantia"/>
              </a:rPr>
              <a:t>8.</a:t>
            </a:r>
            <a:r>
              <a:rPr lang="en-CA" sz="2795" smtClean="0">
                <a:solidFill>
                  <a:srgbClr val="000000"/>
                </a:solidFill>
                <a:latin typeface="Constantia"/>
                <a:cs typeface="Constantia"/>
              </a:rPr>
              <a:t>Appearance</a:t>
            </a:r>
          </a:p>
          <a:p>
            <a:pPr>
              <a:lnSpc>
                <a:spcPts val="3220"/>
              </a:lnSpc>
            </a:pPr>
            <a:endParaRPr lang="en-CA" sz="2773">
              <a:solidFill>
                <a:srgbClr val="000000"/>
              </a:solidFill>
            </a:endParaRPr>
          </a:p>
        </p:txBody>
      </p:sp>
      <p:sp>
        <p:nvSpPr>
          <p:cNvPr id="11" name="TextBox 11"/>
          <p:cNvSpPr txBox="1"/>
          <p:nvPr/>
        </p:nvSpPr>
        <p:spPr>
          <a:xfrm>
            <a:off x="4229100" y="1739900"/>
            <a:ext cx="4800600" cy="508000"/>
          </a:xfrm>
          <a:prstGeom prst="rect">
            <a:avLst/>
          </a:prstGeom>
          <a:noFill/>
        </p:spPr>
        <p:txBody>
          <a:bodyPr vert="horz" wrap="none" lIns="0" tIns="0" rIns="0" bIns="0" rtlCol="0">
            <a:spAutoFit/>
          </a:bodyPr>
          <a:lstStyle/>
          <a:p>
            <a:pPr>
              <a:lnSpc>
                <a:spcPts val="2700"/>
              </a:lnSpc>
            </a:pPr>
            <a:r>
              <a:rPr lang="en-CA" sz="2402" smtClean="0">
                <a:solidFill>
                  <a:srgbClr val="000000"/>
                </a:solidFill>
                <a:latin typeface="Constantia"/>
                <a:cs typeface="Constantia"/>
              </a:rPr>
              <a:t>Part of a cavity wall with the</a:t>
            </a:r>
          </a:p>
          <a:p>
            <a:pPr>
              <a:lnSpc>
                <a:spcPts val="2760"/>
              </a:lnSpc>
            </a:pPr>
            <a:endParaRPr lang="en-CA" sz="2402">
              <a:solidFill>
                <a:srgbClr val="000000"/>
              </a:solidFill>
            </a:endParaRPr>
          </a:p>
        </p:txBody>
      </p:sp>
      <p:sp>
        <p:nvSpPr>
          <p:cNvPr id="12" name="TextBox 12"/>
          <p:cNvSpPr txBox="1"/>
          <p:nvPr/>
        </p:nvSpPr>
        <p:spPr>
          <a:xfrm>
            <a:off x="4229100" y="2095500"/>
            <a:ext cx="4800600" cy="8636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internal skin removed to</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expose the Insulation.</a:t>
            </a:r>
          </a:p>
          <a:p>
            <a:pPr>
              <a:lnSpc>
                <a:spcPts val="288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8" name="TextBox 2"/>
          <p:cNvSpPr txBox="1"/>
          <p:nvPr/>
        </p:nvSpPr>
        <p:spPr>
          <a:xfrm>
            <a:off x="2032000" y="1016000"/>
            <a:ext cx="7112000" cy="685800"/>
          </a:xfrm>
          <a:prstGeom prst="rect">
            <a:avLst/>
          </a:prstGeom>
          <a:noFill/>
        </p:spPr>
        <p:txBody>
          <a:bodyPr vert="horz" wrap="none" lIns="0" tIns="0" rIns="0" bIns="0" rtlCol="0">
            <a:spAutoFit/>
          </a:bodyPr>
          <a:lstStyle/>
          <a:p>
            <a:pPr>
              <a:lnSpc>
                <a:spcPts val="4140"/>
              </a:lnSpc>
            </a:pPr>
            <a:r>
              <a:rPr lang="en-CA" sz="3612" b="1" smtClean="0">
                <a:solidFill>
                  <a:srgbClr val="04607A"/>
                </a:solidFill>
                <a:latin typeface="Calibri Bold"/>
                <a:cs typeface="Calibri Bold"/>
              </a:rPr>
              <a:t>CAVITY WALL INSULATORS :</a:t>
            </a:r>
          </a:p>
          <a:p>
            <a:pPr>
              <a:lnSpc>
                <a:spcPts val="4140"/>
              </a:lnSpc>
            </a:pPr>
            <a:endParaRPr lang="en-CA" sz="3602">
              <a:solidFill>
                <a:srgbClr val="000000"/>
              </a:solidFill>
            </a:endParaRPr>
          </a:p>
        </p:txBody>
      </p:sp>
      <p:sp>
        <p:nvSpPr>
          <p:cNvPr id="3" name="TextBox 3"/>
          <p:cNvSpPr txBox="1"/>
          <p:nvPr/>
        </p:nvSpPr>
        <p:spPr>
          <a:xfrm>
            <a:off x="546100" y="2171700"/>
            <a:ext cx="8597900" cy="457200"/>
          </a:xfrm>
          <a:prstGeom prst="rect">
            <a:avLst/>
          </a:prstGeom>
          <a:noFill/>
        </p:spPr>
        <p:txBody>
          <a:bodyPr vert="horz" wrap="none" lIns="0" tIns="0" rIns="0" bIns="0" rtlCol="0">
            <a:spAutoFit/>
          </a:bodyPr>
          <a:lstStyle/>
          <a:p>
            <a:pPr>
              <a:lnSpc>
                <a:spcPts val="2760"/>
              </a:lnSpc>
            </a:pPr>
            <a:r>
              <a:rPr lang="en-CA" sz="2279" smtClean="0">
                <a:solidFill>
                  <a:srgbClr val="0AD0D9"/>
                </a:solidFill>
                <a:latin typeface="Arial Unicode MS"/>
                <a:cs typeface="Arial Unicode MS"/>
              </a:rPr>
              <a:t></a:t>
            </a:r>
            <a:r>
              <a:rPr lang="en-CA" sz="2400" smtClean="0">
                <a:solidFill>
                  <a:srgbClr val="000000"/>
                </a:solidFill>
                <a:latin typeface="Constantia"/>
                <a:cs typeface="Constantia"/>
              </a:rPr>
              <a:t> Cavity  wall  insulation  is</a:t>
            </a:r>
          </a:p>
          <a:p>
            <a:pPr>
              <a:lnSpc>
                <a:spcPts val="2760"/>
              </a:lnSpc>
            </a:pPr>
            <a:endParaRPr lang="en-CA" sz="2395">
              <a:solidFill>
                <a:srgbClr val="000000"/>
              </a:solidFill>
            </a:endParaRPr>
          </a:p>
        </p:txBody>
      </p:sp>
      <p:sp>
        <p:nvSpPr>
          <p:cNvPr id="4" name="TextBox 4"/>
          <p:cNvSpPr txBox="1"/>
          <p:nvPr/>
        </p:nvSpPr>
        <p:spPr>
          <a:xfrm>
            <a:off x="812800" y="2514600"/>
            <a:ext cx="83312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used  to  reduce  heat  loss</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through  a  cavity  wall  by</a:t>
            </a:r>
          </a:p>
          <a:p>
            <a:pPr>
              <a:lnSpc>
                <a:spcPts val="2900"/>
              </a:lnSpc>
            </a:pPr>
            <a:endParaRPr lang="en-CA" sz="2400">
              <a:solidFill>
                <a:srgbClr val="000000"/>
              </a:solidFill>
            </a:endParaRPr>
          </a:p>
        </p:txBody>
      </p:sp>
      <p:sp>
        <p:nvSpPr>
          <p:cNvPr id="5" name="TextBox 5"/>
          <p:cNvSpPr txBox="1"/>
          <p:nvPr/>
        </p:nvSpPr>
        <p:spPr>
          <a:xfrm>
            <a:off x="812800" y="3263900"/>
            <a:ext cx="83312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filling  the  air  space  with</a:t>
            </a:r>
          </a:p>
          <a:p>
            <a:pPr>
              <a:lnSpc>
                <a:spcPts val="2760"/>
              </a:lnSpc>
            </a:pPr>
            <a:endParaRPr lang="en-CA" sz="2402">
              <a:solidFill>
                <a:srgbClr val="000000"/>
              </a:solidFill>
            </a:endParaRPr>
          </a:p>
        </p:txBody>
      </p:sp>
      <p:sp>
        <p:nvSpPr>
          <p:cNvPr id="6" name="TextBox 6"/>
          <p:cNvSpPr txBox="1"/>
          <p:nvPr/>
        </p:nvSpPr>
        <p:spPr>
          <a:xfrm>
            <a:off x="812800" y="3619500"/>
            <a:ext cx="83312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material that inhibits heat</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transfer.</a:t>
            </a:r>
          </a:p>
          <a:p>
            <a:pPr>
              <a:lnSpc>
                <a:spcPts val="2900"/>
              </a:lnSpc>
            </a:pPr>
            <a:endParaRPr lang="en-CA" sz="2400">
              <a:solidFill>
                <a:srgbClr val="000000"/>
              </a:solidFill>
            </a:endParaRPr>
          </a:p>
        </p:txBody>
      </p:sp>
      <p:sp>
        <p:nvSpPr>
          <p:cNvPr id="7" name="TextBox 7"/>
          <p:cNvSpPr txBox="1"/>
          <p:nvPr/>
        </p:nvSpPr>
        <p:spPr>
          <a:xfrm>
            <a:off x="546100" y="4419600"/>
            <a:ext cx="8597900" cy="1574800"/>
          </a:xfrm>
          <a:prstGeom prst="rect">
            <a:avLst/>
          </a:prstGeom>
          <a:noFill/>
        </p:spPr>
        <p:txBody>
          <a:bodyPr vert="horz" wrap="none" lIns="0" tIns="0" rIns="0" bIns="0" rtlCol="0">
            <a:spAutoFit/>
          </a:bodyPr>
          <a:lstStyle/>
          <a:p>
            <a:pPr>
              <a:lnSpc>
                <a:spcPts val="2900"/>
              </a:lnSpc>
            </a:pPr>
            <a:r>
              <a:rPr lang="en-CA" sz="2279" smtClean="0">
                <a:solidFill>
                  <a:srgbClr val="0AD0D9"/>
                </a:solidFill>
                <a:latin typeface="Arial Unicode MS"/>
                <a:cs typeface="Arial Unicode MS"/>
              </a:rPr>
              <a:t></a:t>
            </a:r>
            <a:r>
              <a:rPr lang="en-CA" sz="2400" smtClean="0">
                <a:solidFill>
                  <a:srgbClr val="000000"/>
                </a:solidFill>
                <a:latin typeface="Constantia"/>
                <a:cs typeface="Constantia"/>
              </a:rPr>
              <a:t> This is because up to 35%</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of the heat loss from your</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property  is  through  the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walls.</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863600" y="774700"/>
            <a:ext cx="8280400" cy="876300"/>
          </a:xfrm>
          <a:prstGeom prst="rect">
            <a:avLst/>
          </a:prstGeom>
          <a:noFill/>
        </p:spPr>
        <p:txBody>
          <a:bodyPr vert="horz" wrap="none" lIns="0" tIns="0" rIns="0" bIns="0" rtlCol="0">
            <a:spAutoFit/>
          </a:bodyPr>
          <a:lstStyle/>
          <a:p>
            <a:pPr>
              <a:lnSpc>
                <a:spcPts val="3000"/>
              </a:lnSpc>
              <a:tabLst>
                <a:tab pos="2882900" algn="l"/>
              </a:tabLst>
            </a:pPr>
            <a:r>
              <a:rPr lang="en-CA" sz="2505" b="1" smtClean="0">
                <a:solidFill>
                  <a:srgbClr val="04607A"/>
                </a:solidFill>
                <a:latin typeface="Calibri Bold"/>
                <a:cs typeface="Calibri Bold"/>
              </a:rPr>
              <a:t>turn corner of a cavity wall in stretcher bond including wall</a:t>
            </a:r>
            <a:r>
              <a:rPr lang="en-CA" sz="2495" smtClean="0">
                <a:solidFill>
                  <a:srgbClr val="000000"/>
                </a:solidFill>
                <a:latin typeface="Times New Roman"/>
              </a:rPr>
              <a:t/>
            </a:r>
            <a:br>
              <a:rPr lang="en-CA" sz="2495" smtClean="0">
                <a:solidFill>
                  <a:srgbClr val="000000"/>
                </a:solidFill>
                <a:latin typeface="Times New Roman"/>
              </a:rPr>
            </a:br>
            <a:r>
              <a:rPr lang="en-CA" sz="2505" b="1" smtClean="0">
                <a:solidFill>
                  <a:srgbClr val="04607A"/>
                </a:solidFill>
                <a:latin typeface="Calibri Bold"/>
                <a:cs typeface="Calibri Bold"/>
              </a:rPr>
              <a:t>	ties and DPC</a:t>
            </a:r>
          </a:p>
          <a:p>
            <a:pPr>
              <a:lnSpc>
                <a:spcPts val="3000"/>
              </a:lnSpc>
            </a:pPr>
            <a:endParaRPr lang="en-CA" sz="2495">
              <a:solidFill>
                <a:srgbClr val="00000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12700"/>
            <a:ext cx="9144000" cy="6845300"/>
          </a:xfrm>
          <a:prstGeom prst="rect">
            <a:avLst/>
          </a:prstGeom>
        </p:spPr>
      </p:pic>
      <p:sp>
        <p:nvSpPr>
          <p:cNvPr id="6" name="TextBox 2"/>
          <p:cNvSpPr txBox="1"/>
          <p:nvPr/>
        </p:nvSpPr>
        <p:spPr>
          <a:xfrm>
            <a:off x="1473200" y="990600"/>
            <a:ext cx="123432" cy="1051570"/>
          </a:xfrm>
          <a:prstGeom prst="rect">
            <a:avLst/>
          </a:prstGeom>
          <a:noFill/>
        </p:spPr>
        <p:txBody>
          <a:bodyPr vert="horz" wrap="none" lIns="0" tIns="0" rIns="0" bIns="0" rtlCol="0">
            <a:spAutoFit/>
          </a:bodyPr>
          <a:lstStyle/>
          <a:p>
            <a:pPr>
              <a:lnSpc>
                <a:spcPts val="4140"/>
              </a:lnSpc>
            </a:pPr>
            <a:r>
              <a:rPr lang="en-CA" sz="3610" b="1" dirty="0" smtClean="0">
                <a:solidFill>
                  <a:srgbClr val="04607A"/>
                </a:solidFill>
                <a:latin typeface="Calibri Bold"/>
                <a:cs typeface="Calibri Bold"/>
              </a:rPr>
              <a:t>.</a:t>
            </a:r>
          </a:p>
          <a:p>
            <a:pPr>
              <a:lnSpc>
                <a:spcPts val="4140"/>
              </a:lnSpc>
            </a:pPr>
            <a:endParaRPr lang="en-CA" sz="3600" dirty="0">
              <a:solidFill>
                <a:srgbClr val="000000"/>
              </a:solidFill>
            </a:endParaRPr>
          </a:p>
        </p:txBody>
      </p:sp>
      <p:sp>
        <p:nvSpPr>
          <p:cNvPr id="3" name="TextBox 3"/>
          <p:cNvSpPr txBox="1"/>
          <p:nvPr/>
        </p:nvSpPr>
        <p:spPr>
          <a:xfrm>
            <a:off x="467544" y="1844824"/>
            <a:ext cx="8676456" cy="1231106"/>
          </a:xfrm>
          <a:prstGeom prst="rect">
            <a:avLst/>
          </a:prstGeom>
          <a:noFill/>
        </p:spPr>
        <p:txBody>
          <a:bodyPr vert="horz" wrap="square" lIns="0" tIns="0" rIns="0" bIns="0" rtlCol="0">
            <a:spAutoFit/>
          </a:bodyPr>
          <a:lstStyle/>
          <a:p>
            <a:pPr>
              <a:lnSpc>
                <a:spcPts val="3200"/>
              </a:lnSpc>
            </a:pPr>
            <a:r>
              <a:rPr lang="en-CA" sz="2474" dirty="0" smtClean="0">
                <a:solidFill>
                  <a:srgbClr val="0AD0D9"/>
                </a:solidFill>
                <a:latin typeface="Arial Unicode MS"/>
                <a:cs typeface="Arial Unicode MS"/>
              </a:rPr>
              <a:t></a:t>
            </a:r>
            <a:r>
              <a:rPr lang="en-CA" sz="2606" dirty="0" smtClean="0">
                <a:solidFill>
                  <a:srgbClr val="000000"/>
                </a:solidFill>
                <a:latin typeface="Constantia"/>
                <a:cs typeface="Constantia"/>
              </a:rPr>
              <a:t>The moisture cannot enter from outer wall to inner wall ,</a:t>
            </a:r>
            <a:r>
              <a:rPr lang="en-CA" sz="2604" dirty="0" smtClean="0">
                <a:solidFill>
                  <a:srgbClr val="000000"/>
                </a:solidFill>
                <a:latin typeface="Times New Roman"/>
              </a:rPr>
              <a:t/>
            </a:r>
            <a:br>
              <a:rPr lang="en-CA" sz="2604" dirty="0" smtClean="0">
                <a:solidFill>
                  <a:srgbClr val="000000"/>
                </a:solidFill>
                <a:latin typeface="Times New Roman"/>
              </a:rPr>
            </a:br>
            <a:r>
              <a:rPr lang="en-CA" sz="2604" dirty="0" smtClean="0">
                <a:solidFill>
                  <a:srgbClr val="000000"/>
                </a:solidFill>
                <a:latin typeface="Constantia"/>
                <a:cs typeface="Constantia"/>
              </a:rPr>
              <a:t>since there is no direct contact.</a:t>
            </a:r>
          </a:p>
          <a:p>
            <a:pPr>
              <a:lnSpc>
                <a:spcPts val="3200"/>
              </a:lnSpc>
            </a:pPr>
            <a:endParaRPr lang="en-CA" sz="2604" dirty="0">
              <a:solidFill>
                <a:srgbClr val="000000"/>
              </a:solidFill>
            </a:endParaRPr>
          </a:p>
        </p:txBody>
      </p:sp>
      <p:sp>
        <p:nvSpPr>
          <p:cNvPr id="4" name="TextBox 4"/>
          <p:cNvSpPr txBox="1"/>
          <p:nvPr/>
        </p:nvSpPr>
        <p:spPr>
          <a:xfrm>
            <a:off x="381000" y="2501900"/>
            <a:ext cx="8763000" cy="1981200"/>
          </a:xfrm>
          <a:prstGeom prst="rect">
            <a:avLst/>
          </a:prstGeom>
          <a:noFill/>
        </p:spPr>
        <p:txBody>
          <a:bodyPr vert="horz" wrap="none" lIns="0" tIns="0" rIns="0" bIns="0" rtlCol="0">
            <a:spAutoFit/>
          </a:bodyPr>
          <a:lstStyle/>
          <a:p>
            <a:pPr>
              <a:lnSpc>
                <a:spcPts val="3730"/>
              </a:lnSpc>
            </a:pPr>
            <a:r>
              <a:rPr lang="en-CA" sz="2471" smtClean="0">
                <a:solidFill>
                  <a:srgbClr val="0AD0D9"/>
                </a:solidFill>
                <a:latin typeface="Arial Unicode MS"/>
                <a:cs typeface="Arial Unicode MS"/>
              </a:rPr>
              <a:t></a:t>
            </a:r>
            <a:r>
              <a:rPr lang="en-CA" sz="2604" smtClean="0">
                <a:solidFill>
                  <a:srgbClr val="000000"/>
                </a:solidFill>
                <a:latin typeface="Constantia"/>
                <a:cs typeface="Constantia"/>
              </a:rPr>
              <a:t>Provide good insulation against sound.</a:t>
            </a:r>
            <a:r>
              <a:rPr lang="en-CA" sz="2602" smtClean="0">
                <a:solidFill>
                  <a:srgbClr val="000000"/>
                </a:solidFill>
                <a:latin typeface="Times New Roman"/>
              </a:rPr>
              <a:t/>
            </a:r>
            <a:br>
              <a:rPr lang="en-CA" sz="2602" smtClean="0">
                <a:solidFill>
                  <a:srgbClr val="000000"/>
                </a:solidFill>
                <a:latin typeface="Times New Roman"/>
              </a:rPr>
            </a:br>
            <a:r>
              <a:rPr lang="en-CA" sz="2474" smtClean="0">
                <a:solidFill>
                  <a:srgbClr val="0AD0D9"/>
                </a:solidFill>
                <a:latin typeface="Arial Unicode MS"/>
                <a:cs typeface="Arial Unicode MS"/>
              </a:rPr>
              <a:t></a:t>
            </a:r>
            <a:r>
              <a:rPr lang="en-CA" sz="2606" smtClean="0">
                <a:solidFill>
                  <a:srgbClr val="000000"/>
                </a:solidFill>
                <a:latin typeface="Constantia"/>
                <a:cs typeface="Constantia"/>
              </a:rPr>
              <a:t>Protection against efflorescence.</a:t>
            </a:r>
            <a:r>
              <a:rPr lang="en-CA" sz="2600" smtClean="0">
                <a:solidFill>
                  <a:srgbClr val="000000"/>
                </a:solidFill>
                <a:latin typeface="Times New Roman"/>
              </a:rPr>
              <a:t/>
            </a:r>
            <a:br>
              <a:rPr lang="en-CA" sz="2600" smtClean="0">
                <a:solidFill>
                  <a:srgbClr val="000000"/>
                </a:solidFill>
                <a:latin typeface="Times New Roman"/>
              </a:rPr>
            </a:br>
            <a:r>
              <a:rPr lang="en-CA" sz="2471" smtClean="0">
                <a:solidFill>
                  <a:srgbClr val="0AD0D9"/>
                </a:solidFill>
                <a:latin typeface="Arial Unicode MS"/>
                <a:cs typeface="Arial Unicode MS"/>
              </a:rPr>
              <a:t></a:t>
            </a:r>
            <a:r>
              <a:rPr lang="en-CA" sz="2604" smtClean="0">
                <a:solidFill>
                  <a:srgbClr val="000000"/>
                </a:solidFill>
                <a:latin typeface="Constantia"/>
                <a:cs typeface="Constantia"/>
              </a:rPr>
              <a:t>Proves economical during construction.</a:t>
            </a:r>
            <a:r>
              <a:rPr lang="en-CA" sz="2600" smtClean="0">
                <a:solidFill>
                  <a:srgbClr val="000000"/>
                </a:solidFill>
                <a:latin typeface="Times New Roman"/>
              </a:rPr>
              <a:t/>
            </a:r>
            <a:br>
              <a:rPr lang="en-CA" sz="2600" smtClean="0">
                <a:solidFill>
                  <a:srgbClr val="000000"/>
                </a:solidFill>
                <a:latin typeface="Times New Roman"/>
              </a:rPr>
            </a:br>
            <a:r>
              <a:rPr lang="en-CA" sz="2471" smtClean="0">
                <a:solidFill>
                  <a:srgbClr val="0AD0D9"/>
                </a:solidFill>
                <a:latin typeface="Arial Unicode MS"/>
                <a:cs typeface="Arial Unicode MS"/>
              </a:rPr>
              <a:t></a:t>
            </a:r>
            <a:r>
              <a:rPr lang="en-CA" sz="2604" smtClean="0">
                <a:solidFill>
                  <a:srgbClr val="000000"/>
                </a:solidFill>
                <a:latin typeface="Constantia"/>
                <a:cs typeface="Constantia"/>
              </a:rPr>
              <a:t>Load on the foundation is reduced.</a:t>
            </a:r>
          </a:p>
          <a:p>
            <a:pPr>
              <a:lnSpc>
                <a:spcPts val="3730"/>
              </a:lnSpc>
            </a:pPr>
            <a:endParaRPr lang="en-CA" sz="2600">
              <a:solidFill>
                <a:srgbClr val="000000"/>
              </a:solidFill>
            </a:endParaRPr>
          </a:p>
        </p:txBody>
      </p:sp>
      <p:sp>
        <p:nvSpPr>
          <p:cNvPr id="5" name="TextBox 5"/>
          <p:cNvSpPr txBox="1"/>
          <p:nvPr/>
        </p:nvSpPr>
        <p:spPr>
          <a:xfrm>
            <a:off x="385010" y="4470399"/>
            <a:ext cx="8758989" cy="1192634"/>
          </a:xfrm>
          <a:prstGeom prst="rect">
            <a:avLst/>
          </a:prstGeom>
          <a:noFill/>
        </p:spPr>
        <p:txBody>
          <a:bodyPr vert="horz" wrap="square" lIns="0" tIns="0" rIns="0" bIns="0" rtlCol="0">
            <a:spAutoFit/>
          </a:bodyPr>
          <a:lstStyle/>
          <a:p>
            <a:pPr>
              <a:lnSpc>
                <a:spcPts val="3100"/>
              </a:lnSpc>
            </a:pPr>
            <a:r>
              <a:rPr lang="en-CA" sz="2474" dirty="0" smtClean="0">
                <a:solidFill>
                  <a:srgbClr val="0AD0D9"/>
                </a:solidFill>
                <a:latin typeface="Arial Unicode MS"/>
                <a:cs typeface="Arial Unicode MS"/>
              </a:rPr>
              <a:t></a:t>
            </a:r>
            <a:r>
              <a:rPr lang="en-CA" sz="2606" dirty="0" smtClean="0">
                <a:solidFill>
                  <a:srgbClr val="000000"/>
                </a:solidFill>
                <a:latin typeface="Constantia"/>
                <a:cs typeface="Constantia"/>
              </a:rPr>
              <a:t>Reduction of heat transfer ,since air layer between leaves</a:t>
            </a:r>
            <a:r>
              <a:rPr lang="en-CA" sz="2604" dirty="0" smtClean="0">
                <a:solidFill>
                  <a:srgbClr val="000000"/>
                </a:solidFill>
                <a:latin typeface="Times New Roman"/>
              </a:rPr>
              <a:t/>
            </a:r>
            <a:br>
              <a:rPr lang="en-CA" sz="2604" dirty="0" smtClean="0">
                <a:solidFill>
                  <a:srgbClr val="000000"/>
                </a:solidFill>
                <a:latin typeface="Times New Roman"/>
              </a:rPr>
            </a:br>
            <a:r>
              <a:rPr lang="en-CA" sz="2604" dirty="0" smtClean="0">
                <a:solidFill>
                  <a:srgbClr val="000000"/>
                </a:solidFill>
                <a:latin typeface="Constantia"/>
                <a:cs typeface="Constantia"/>
              </a:rPr>
              <a:t>acts as non-conductor of heat.</a:t>
            </a:r>
          </a:p>
          <a:p>
            <a:pPr>
              <a:lnSpc>
                <a:spcPts val="3100"/>
              </a:lnSpc>
            </a:pPr>
            <a:endParaRPr lang="en-CA" sz="2604" dirty="0">
              <a:solidFill>
                <a:srgbClr val="00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3" name="TextBox 2"/>
          <p:cNvSpPr txBox="1"/>
          <p:nvPr/>
        </p:nvSpPr>
        <p:spPr>
          <a:xfrm>
            <a:off x="1866900" y="3009900"/>
            <a:ext cx="7277100" cy="838200"/>
          </a:xfrm>
          <a:prstGeom prst="rect">
            <a:avLst/>
          </a:prstGeom>
          <a:noFill/>
        </p:spPr>
        <p:txBody>
          <a:bodyPr vert="horz" wrap="none" lIns="0" tIns="0" rIns="0" bIns="0" rtlCol="0">
            <a:spAutoFit/>
          </a:bodyPr>
          <a:lstStyle/>
          <a:p>
            <a:pPr>
              <a:lnSpc>
                <a:spcPts val="5060"/>
              </a:lnSpc>
            </a:pPr>
            <a:r>
              <a:rPr lang="en-CA" sz="4416" b="1" smtClean="0">
                <a:solidFill>
                  <a:srgbClr val="FF0000"/>
                </a:solidFill>
                <a:latin typeface="Constantia Bold"/>
                <a:cs typeface="Constantia Bold"/>
              </a:rPr>
              <a:t>D. LINTEL &amp; ARCHES</a:t>
            </a:r>
          </a:p>
          <a:p>
            <a:pPr>
              <a:lnSpc>
                <a:spcPts val="5060"/>
              </a:lnSpc>
            </a:pPr>
            <a:endParaRPr lang="en-CA" sz="4406">
              <a:solidFill>
                <a:srgbClr val="00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39623" y="17419"/>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57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832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95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10" name="TextBox 2"/>
          <p:cNvSpPr txBox="1"/>
          <p:nvPr/>
        </p:nvSpPr>
        <p:spPr>
          <a:xfrm>
            <a:off x="546100" y="11811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7. KING CLOSER:</a:t>
            </a:r>
          </a:p>
          <a:p>
            <a:pPr>
              <a:lnSpc>
                <a:spcPts val="3220"/>
              </a:lnSpc>
            </a:pPr>
            <a:endParaRPr lang="en-CA" sz="2795">
              <a:solidFill>
                <a:srgbClr val="000000"/>
              </a:solidFill>
            </a:endParaRPr>
          </a:p>
        </p:txBody>
      </p:sp>
      <p:sp>
        <p:nvSpPr>
          <p:cNvPr id="3" name="TextBox 3"/>
          <p:cNvSpPr txBox="1"/>
          <p:nvPr/>
        </p:nvSpPr>
        <p:spPr>
          <a:xfrm>
            <a:off x="1460500" y="1701800"/>
            <a:ext cx="7683500" cy="457200"/>
          </a:xfrm>
          <a:prstGeom prst="rect">
            <a:avLst/>
          </a:prstGeom>
          <a:noFill/>
        </p:spPr>
        <p:txBody>
          <a:bodyPr vert="horz" wrap="none" lIns="0" tIns="0" rIns="0" bIns="0" rtlCol="0">
            <a:spAutoFit/>
          </a:bodyPr>
          <a:lstStyle/>
          <a:p>
            <a:pPr>
              <a:lnSpc>
                <a:spcPts val="2760"/>
              </a:lnSpc>
            </a:pPr>
            <a:r>
              <a:rPr lang="en-CA" sz="2402" smtClean="0">
                <a:solidFill>
                  <a:srgbClr val="000000"/>
                </a:solidFill>
                <a:latin typeface="Constantia"/>
                <a:cs typeface="Constantia"/>
              </a:rPr>
              <a:t>A brick, whose one diagonal piece is cut off one corner</a:t>
            </a:r>
          </a:p>
          <a:p>
            <a:pPr>
              <a:lnSpc>
                <a:spcPts val="2760"/>
              </a:lnSpc>
            </a:pPr>
            <a:endParaRPr lang="en-CA" sz="2402">
              <a:solidFill>
                <a:srgbClr val="000000"/>
              </a:solidFill>
            </a:endParaRPr>
          </a:p>
        </p:txBody>
      </p:sp>
      <p:sp>
        <p:nvSpPr>
          <p:cNvPr id="4" name="TextBox 4"/>
          <p:cNvSpPr txBox="1"/>
          <p:nvPr/>
        </p:nvSpPr>
        <p:spPr>
          <a:xfrm>
            <a:off x="812800" y="2057400"/>
            <a:ext cx="8331200" cy="838200"/>
          </a:xfrm>
          <a:prstGeom prst="rect">
            <a:avLst/>
          </a:prstGeom>
          <a:noFill/>
        </p:spPr>
        <p:txBody>
          <a:bodyPr vert="horz" wrap="none" lIns="0" tIns="0" rIns="0" bIns="0" rtlCol="0">
            <a:spAutoFit/>
          </a:bodyPr>
          <a:lstStyle/>
          <a:p>
            <a:pPr>
              <a:lnSpc>
                <a:spcPts val="2900"/>
              </a:lnSpc>
            </a:pPr>
            <a:r>
              <a:rPr lang="en-CA" sz="2400" smtClean="0">
                <a:solidFill>
                  <a:srgbClr val="000000"/>
                </a:solidFill>
                <a:latin typeface="Constantia"/>
                <a:cs typeface="Constantia"/>
              </a:rPr>
              <a:t>by a vertical plane passing through the center of one end to</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the center of one side.</a:t>
            </a:r>
          </a:p>
          <a:p>
            <a:pPr>
              <a:lnSpc>
                <a:spcPts val="2900"/>
              </a:lnSpc>
            </a:pPr>
            <a:endParaRPr lang="en-CA" sz="2400">
              <a:solidFill>
                <a:srgbClr val="000000"/>
              </a:solidFill>
            </a:endParaRPr>
          </a:p>
        </p:txBody>
      </p:sp>
      <p:sp>
        <p:nvSpPr>
          <p:cNvPr id="5" name="TextBox 5"/>
          <p:cNvSpPr txBox="1"/>
          <p:nvPr/>
        </p:nvSpPr>
        <p:spPr>
          <a:xfrm>
            <a:off x="546100" y="2882900"/>
            <a:ext cx="8597900" cy="508000"/>
          </a:xfrm>
          <a:prstGeom prst="rect">
            <a:avLst/>
          </a:prstGeom>
          <a:noFill/>
        </p:spPr>
        <p:txBody>
          <a:bodyPr vert="horz" wrap="none" lIns="0" tIns="0" rIns="0" bIns="0" rtlCol="0">
            <a:spAutoFit/>
          </a:bodyPr>
          <a:lstStyle/>
          <a:p>
            <a:pPr>
              <a:lnSpc>
                <a:spcPts val="3220"/>
              </a:lnSpc>
            </a:pPr>
            <a:r>
              <a:rPr lang="en-CA" sz="2808" b="1" smtClean="0">
                <a:solidFill>
                  <a:srgbClr val="006FC0"/>
                </a:solidFill>
                <a:latin typeface="Calibri Bold"/>
                <a:cs typeface="Calibri Bold"/>
              </a:rPr>
              <a:t>8. BEVELED CLOSER:</a:t>
            </a:r>
          </a:p>
          <a:p>
            <a:pPr>
              <a:lnSpc>
                <a:spcPts val="3220"/>
              </a:lnSpc>
            </a:pPr>
            <a:endParaRPr lang="en-CA" sz="2798">
              <a:solidFill>
                <a:srgbClr val="000000"/>
              </a:solidFill>
            </a:endParaRPr>
          </a:p>
        </p:txBody>
      </p:sp>
      <p:sp>
        <p:nvSpPr>
          <p:cNvPr id="6" name="TextBox 6"/>
          <p:cNvSpPr txBox="1"/>
          <p:nvPr/>
        </p:nvSpPr>
        <p:spPr>
          <a:xfrm>
            <a:off x="812800" y="3378200"/>
            <a:ext cx="8331200" cy="838200"/>
          </a:xfrm>
          <a:prstGeom prst="rect">
            <a:avLst/>
          </a:prstGeom>
          <a:noFill/>
        </p:spPr>
        <p:txBody>
          <a:bodyPr vert="horz" wrap="none" lIns="0" tIns="0" rIns="0" bIns="0" rtlCol="0">
            <a:spAutoFit/>
          </a:bodyPr>
          <a:lstStyle/>
          <a:p>
            <a:pPr indent="640029">
              <a:lnSpc>
                <a:spcPts val="2800"/>
              </a:lnSpc>
            </a:pPr>
            <a:r>
              <a:rPr lang="en-CA" sz="2400" smtClean="0">
                <a:solidFill>
                  <a:srgbClr val="000000"/>
                </a:solidFill>
                <a:latin typeface="Constantia"/>
                <a:cs typeface="Constantia"/>
              </a:rPr>
              <a:t>A brick cut longitudinally along a vertical plane,</a:t>
            </a:r>
            <a:r>
              <a:rPr lang="en-CA" sz="2400" smtClean="0">
                <a:solidFill>
                  <a:srgbClr val="000000"/>
                </a:solidFill>
                <a:latin typeface="Times New Roman"/>
              </a:rPr>
              <a:t/>
            </a:r>
            <a:br>
              <a:rPr lang="en-CA" sz="2400" smtClean="0">
                <a:solidFill>
                  <a:srgbClr val="000000"/>
                </a:solidFill>
                <a:latin typeface="Times New Roman"/>
              </a:rPr>
            </a:br>
            <a:r>
              <a:rPr lang="en-CA" sz="2400" smtClean="0">
                <a:solidFill>
                  <a:srgbClr val="000000"/>
                </a:solidFill>
                <a:latin typeface="Constantia"/>
                <a:cs typeface="Constantia"/>
              </a:rPr>
              <a:t>starting at the middle of one end to the far corner.</a:t>
            </a:r>
          </a:p>
          <a:p>
            <a:pPr>
              <a:lnSpc>
                <a:spcPts val="2800"/>
              </a:lnSpc>
            </a:pPr>
            <a:endParaRPr lang="en-CA" sz="2400">
              <a:solidFill>
                <a:srgbClr val="000000"/>
              </a:solidFill>
            </a:endParaRPr>
          </a:p>
        </p:txBody>
      </p:sp>
      <p:sp>
        <p:nvSpPr>
          <p:cNvPr id="7" name="TextBox 7"/>
          <p:cNvSpPr txBox="1"/>
          <p:nvPr/>
        </p:nvSpPr>
        <p:spPr>
          <a:xfrm>
            <a:off x="1460500" y="4191000"/>
            <a:ext cx="7683500" cy="457200"/>
          </a:xfrm>
          <a:prstGeom prst="rect">
            <a:avLst/>
          </a:prstGeom>
          <a:noFill/>
        </p:spPr>
        <p:txBody>
          <a:bodyPr vert="horz" wrap="none" lIns="0" tIns="0" rIns="0" bIns="0" rtlCol="0">
            <a:spAutoFit/>
          </a:bodyPr>
          <a:lstStyle/>
          <a:p>
            <a:pPr>
              <a:lnSpc>
                <a:spcPts val="2760"/>
              </a:lnSpc>
            </a:pPr>
            <a:r>
              <a:rPr lang="en-CA" sz="2400" smtClean="0">
                <a:solidFill>
                  <a:srgbClr val="000000"/>
                </a:solidFill>
                <a:latin typeface="Constantia"/>
                <a:cs typeface="Constantia"/>
              </a:rPr>
              <a:t>One quarter of the brick is cut off in this way.</a:t>
            </a:r>
          </a:p>
          <a:p>
            <a:pPr>
              <a:lnSpc>
                <a:spcPts val="2760"/>
              </a:lnSpc>
            </a:pPr>
            <a:endParaRPr lang="en-CA" sz="2400">
              <a:solidFill>
                <a:srgbClr val="000000"/>
              </a:solidFill>
            </a:endParaRPr>
          </a:p>
        </p:txBody>
      </p:sp>
      <p:sp>
        <p:nvSpPr>
          <p:cNvPr id="8" name="TextBox 8"/>
          <p:cNvSpPr txBox="1"/>
          <p:nvPr/>
        </p:nvSpPr>
        <p:spPr>
          <a:xfrm>
            <a:off x="546100" y="4648200"/>
            <a:ext cx="8597900" cy="508000"/>
          </a:xfrm>
          <a:prstGeom prst="rect">
            <a:avLst/>
          </a:prstGeom>
          <a:noFill/>
        </p:spPr>
        <p:txBody>
          <a:bodyPr vert="horz" wrap="none" lIns="0" tIns="0" rIns="0" bIns="0" rtlCol="0">
            <a:spAutoFit/>
          </a:bodyPr>
          <a:lstStyle/>
          <a:p>
            <a:pPr>
              <a:lnSpc>
                <a:spcPts val="3220"/>
              </a:lnSpc>
            </a:pPr>
            <a:r>
              <a:rPr lang="en-CA" sz="2808" b="1" smtClean="0">
                <a:solidFill>
                  <a:srgbClr val="006FC0"/>
                </a:solidFill>
                <a:latin typeface="Calibri Bold"/>
                <a:cs typeface="Calibri Bold"/>
              </a:rPr>
              <a:t>9. BULLNOSE :</a:t>
            </a:r>
          </a:p>
          <a:p>
            <a:pPr>
              <a:lnSpc>
                <a:spcPts val="3220"/>
              </a:lnSpc>
            </a:pPr>
            <a:endParaRPr lang="en-CA" sz="2798">
              <a:solidFill>
                <a:srgbClr val="000000"/>
              </a:solidFill>
            </a:endParaRPr>
          </a:p>
        </p:txBody>
      </p:sp>
      <p:sp>
        <p:nvSpPr>
          <p:cNvPr id="9" name="TextBox 9"/>
          <p:cNvSpPr txBox="1"/>
          <p:nvPr/>
        </p:nvSpPr>
        <p:spPr>
          <a:xfrm>
            <a:off x="812800" y="5130800"/>
            <a:ext cx="8331200" cy="838200"/>
          </a:xfrm>
          <a:prstGeom prst="rect">
            <a:avLst/>
          </a:prstGeom>
          <a:noFill/>
        </p:spPr>
        <p:txBody>
          <a:bodyPr vert="horz" wrap="none" lIns="0" tIns="0" rIns="0" bIns="0" rtlCol="0">
            <a:spAutoFit/>
          </a:bodyPr>
          <a:lstStyle/>
          <a:p>
            <a:pPr indent="640029">
              <a:lnSpc>
                <a:spcPts val="2900"/>
              </a:lnSpc>
            </a:pPr>
            <a:r>
              <a:rPr lang="en-CA" sz="2400" smtClean="0">
                <a:solidFill>
                  <a:srgbClr val="000000"/>
                </a:solidFill>
                <a:latin typeface="Constantia"/>
                <a:cs typeface="Constantia"/>
              </a:rPr>
              <a:t>A  brick with rounded corners is called a </a:t>
            </a:r>
            <a:r>
              <a:rPr lang="en-CA" sz="2410" b="1" smtClean="0">
                <a:solidFill>
                  <a:srgbClr val="000000"/>
                </a:solidFill>
                <a:latin typeface="Constantia Bold"/>
                <a:cs typeface="Constantia Bold"/>
              </a:rPr>
              <a:t>“Bull Nose</a:t>
            </a:r>
            <a:r>
              <a:rPr lang="en-CA" sz="2400" smtClean="0">
                <a:solidFill>
                  <a:srgbClr val="000000"/>
                </a:solidFill>
                <a:latin typeface="Times New Roman"/>
              </a:rPr>
              <a:t/>
            </a:r>
            <a:br>
              <a:rPr lang="en-CA" sz="2400" smtClean="0">
                <a:solidFill>
                  <a:srgbClr val="000000"/>
                </a:solidFill>
                <a:latin typeface="Times New Roman"/>
              </a:rPr>
            </a:br>
            <a:r>
              <a:rPr lang="en-CA" sz="2410" b="1" smtClean="0">
                <a:solidFill>
                  <a:srgbClr val="000000"/>
                </a:solidFill>
                <a:latin typeface="Constantia Bold"/>
                <a:cs typeface="Constantia Bold"/>
              </a:rPr>
              <a:t>Brick”</a:t>
            </a:r>
          </a:p>
          <a:p>
            <a:pPr>
              <a:lnSpc>
                <a:spcPts val="2900"/>
              </a:lnSpc>
            </a:pPr>
            <a:endParaRPr lang="en-CA" sz="2400">
              <a:solidFill>
                <a:srgbClr val="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081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379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525344"/>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605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504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77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020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98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25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2115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59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46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88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64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68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30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21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65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35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a:stretch>
            <a:fillRect/>
          </a:stretch>
        </p:blipFill>
        <p:spPr>
          <a:xfrm>
            <a:off x="11612" y="9336"/>
            <a:ext cx="9120776" cy="6840582"/>
          </a:xfrm>
          <a:prstGeom prst="rect">
            <a:avLst/>
          </a:prstGeom>
          <a:noFill/>
          <a:ln>
            <a:noFill/>
          </a:ln>
        </p:spPr>
      </p:pic>
      <p:sp>
        <p:nvSpPr>
          <p:cNvPr id="3" name="Rectangle 2"/>
          <p:cNvSpPr/>
          <p:nvPr/>
        </p:nvSpPr>
        <p:spPr>
          <a:xfrm>
            <a:off x="3491880" y="6453336"/>
            <a:ext cx="252028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889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27063"/>
            <a:ext cx="7467600" cy="430887"/>
          </a:xfrm>
        </p:spPr>
        <p:txBody>
          <a:bodyPr rtlCol="0">
            <a:noAutofit/>
          </a:bodyPr>
          <a:lstStyle/>
          <a:p>
            <a:pPr marL="1309370" eaLnBrk="1" fontAlgn="auto" hangingPunct="1">
              <a:spcBef>
                <a:spcPts val="0"/>
              </a:spcBef>
              <a:spcAft>
                <a:spcPts val="0"/>
              </a:spcAft>
              <a:defRPr/>
            </a:pPr>
            <a:r>
              <a:rPr lang="en-US" sz="3200" b="1" dirty="0" smtClean="0">
                <a:solidFill>
                  <a:srgbClr val="FF0000"/>
                </a:solidFill>
                <a:latin typeface="Times New Roman"/>
                <a:cs typeface="Times New Roman"/>
              </a:rPr>
              <a:t>Lintels</a:t>
            </a:r>
            <a:endParaRPr sz="3200" b="1" dirty="0">
              <a:solidFill>
                <a:srgbClr val="FF0000"/>
              </a:solidFill>
              <a:latin typeface="Times New Roman"/>
              <a:cs typeface="Times New Roman"/>
            </a:endParaRPr>
          </a:p>
        </p:txBody>
      </p:sp>
      <p:sp>
        <p:nvSpPr>
          <p:cNvPr id="3" name="object 3"/>
          <p:cNvSpPr txBox="1"/>
          <p:nvPr/>
        </p:nvSpPr>
        <p:spPr>
          <a:xfrm>
            <a:off x="1089025" y="1706027"/>
            <a:ext cx="7216775" cy="1938992"/>
          </a:xfrm>
          <a:prstGeom prst="rect">
            <a:avLst/>
          </a:prstGeom>
        </p:spPr>
        <p:txBody>
          <a:bodyPr wrap="square" lIns="0" tIns="0" rIns="0" bIns="0">
            <a:spAutoFit/>
          </a:bodyPr>
          <a:lstStyle>
            <a:lvl1pPr marL="50800" indent="-396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90000"/>
              </a:lnSpc>
            </a:pPr>
            <a:r>
              <a:rPr lang="en-US" sz="2000" u="sng" dirty="0" smtClean="0">
                <a:latin typeface="Corbel" panose="020B0503020204020204" pitchFamily="34" charset="0"/>
                <a:ea typeface="Corbel" panose="020B0503020204020204" pitchFamily="34" charset="0"/>
                <a:cs typeface="Corbel" panose="020B0503020204020204" pitchFamily="34" charset="0"/>
              </a:rPr>
              <a:t>Introduction</a:t>
            </a:r>
          </a:p>
          <a:p>
            <a:pPr algn="just">
              <a:lnSpc>
                <a:spcPct val="90000"/>
              </a:lnSpc>
            </a:pPr>
            <a:endParaRPr lang="en-US" sz="2000" dirty="0">
              <a:latin typeface="Corbel" panose="020B0503020204020204" pitchFamily="34" charset="0"/>
              <a:ea typeface="Corbel" panose="020B0503020204020204" pitchFamily="34" charset="0"/>
              <a:cs typeface="Corbel" panose="020B0503020204020204" pitchFamily="34" charset="0"/>
            </a:endParaRPr>
          </a:p>
          <a:p>
            <a:pPr algn="just">
              <a:lnSpc>
                <a:spcPct val="150000"/>
              </a:lnSpc>
            </a:pPr>
            <a:r>
              <a:rPr lang="en-US" sz="2000" dirty="0" smtClean="0">
                <a:latin typeface="Corbel" panose="020B0503020204020204" pitchFamily="34" charset="0"/>
                <a:ea typeface="Corbel" panose="020B0503020204020204" pitchFamily="34" charset="0"/>
                <a:cs typeface="Corbel" panose="020B0503020204020204" pitchFamily="34" charset="0"/>
              </a:rPr>
              <a:t>Openings</a:t>
            </a:r>
            <a:r>
              <a:rPr lang="en-US" sz="2000" dirty="0" smtClean="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invariably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left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wall</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for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provision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of</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doors,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windows,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cupboards,</a:t>
            </a:r>
            <a:r>
              <a:rPr lang="en-US" sz="2000" dirty="0">
                <a:latin typeface="Times New Roman" panose="02020603050405020304" pitchFamily="18" charset="0"/>
                <a:cs typeface="Times New Roman" panose="02020603050405020304" pitchFamily="18" charset="0"/>
              </a:rPr>
              <a:t> </a:t>
            </a:r>
            <a:r>
              <a:rPr lang="en-US" sz="2000" dirty="0" smtClean="0">
                <a:latin typeface="Corbel" panose="020B0503020204020204" pitchFamily="34" charset="0"/>
                <a:ea typeface="Corbel" panose="020B0503020204020204" pitchFamily="34" charset="0"/>
                <a:cs typeface="Corbel" panose="020B0503020204020204" pitchFamily="34" charset="0"/>
              </a:rPr>
              <a:t>wardrobes</a:t>
            </a:r>
            <a:r>
              <a:rPr lang="en-US" sz="2000" dirty="0">
                <a:latin typeface="Corbel" panose="020B0503020204020204" pitchFamily="34" charset="0"/>
                <a:ea typeface="Corbel" panose="020B0503020204020204" pitchFamily="34" charset="0"/>
                <a:cs typeface="Corbel" panose="020B0503020204020204" pitchFamily="34" charset="0"/>
              </a:rPr>
              <a: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etc.</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And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these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openings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bridged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by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provision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of</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lintel.</a:t>
            </a:r>
          </a:p>
        </p:txBody>
      </p:sp>
      <p:sp>
        <p:nvSpPr>
          <p:cNvPr id="4" name="Rectangle 3"/>
          <p:cNvSpPr/>
          <p:nvPr/>
        </p:nvSpPr>
        <p:spPr>
          <a:xfrm>
            <a:off x="1089025" y="3933056"/>
            <a:ext cx="7086600" cy="878895"/>
          </a:xfrm>
          <a:prstGeom prst="rect">
            <a:avLst/>
          </a:prstGeom>
        </p:spPr>
        <p:txBody>
          <a:bodyPr wrap="square">
            <a:spAutoFit/>
          </a:bodyPr>
          <a:lstStyle/>
          <a:p>
            <a:pPr>
              <a:lnSpc>
                <a:spcPct val="150000"/>
              </a:lnSpc>
            </a:pPr>
            <a:r>
              <a:rPr lang="en-US" dirty="0" smtClean="0">
                <a:latin typeface="Corbel" panose="020B0503020204020204" pitchFamily="34" charset="0"/>
                <a:ea typeface="Corbel" panose="020B0503020204020204" pitchFamily="34" charset="0"/>
                <a:cs typeface="Corbel" panose="020B0503020204020204" pitchFamily="34" charset="0"/>
              </a:rPr>
              <a:t>A</a:t>
            </a:r>
            <a:r>
              <a:rPr lang="en-US" dirty="0" smtClean="0">
                <a:latin typeface="Times New Roman" panose="02020603050405020304" pitchFamily="18" charset="0"/>
                <a:cs typeface="Times New Roman" panose="02020603050405020304" pitchFamily="18" charset="0"/>
              </a:rPr>
              <a:t> </a:t>
            </a:r>
            <a:r>
              <a:rPr lang="en-US" b="1" i="1" dirty="0" smtClean="0">
                <a:latin typeface="Corbel" panose="020B0503020204020204" pitchFamily="34" charset="0"/>
                <a:ea typeface="Corbel" panose="020B0503020204020204" pitchFamily="34" charset="0"/>
                <a:cs typeface="Corbel" panose="020B0503020204020204" pitchFamily="34" charset="0"/>
              </a:rPr>
              <a:t>LINTEL</a:t>
            </a:r>
            <a:r>
              <a:rPr lang="en-US" b="1" i="1"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is</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a</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sort</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of</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beam</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which</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is</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equal</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to</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the</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width</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of</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the</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wall</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and</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the</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ends</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of</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which</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are</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built</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into</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the</a:t>
            </a:r>
            <a:r>
              <a:rPr lang="en-US" dirty="0" smtClean="0">
                <a:latin typeface="Times New Roman" panose="02020603050405020304" pitchFamily="18" charset="0"/>
                <a:cs typeface="Times New Roman" panose="02020603050405020304" pitchFamily="18" charset="0"/>
              </a:rPr>
              <a:t> </a:t>
            </a:r>
            <a:r>
              <a:rPr lang="en-US" dirty="0" smtClean="0">
                <a:latin typeface="Corbel" panose="020B0503020204020204" pitchFamily="34" charset="0"/>
                <a:ea typeface="Corbel" panose="020B0503020204020204" pitchFamily="34" charset="0"/>
                <a:cs typeface="Corbel" panose="020B0503020204020204" pitchFamily="34" charset="0"/>
              </a:rPr>
              <a:t>wall.</a:t>
            </a:r>
            <a:endParaRPr lang="en-US" dirty="0">
              <a:latin typeface="Corbel" panose="020B0503020204020204" pitchFamily="34" charset="0"/>
              <a:ea typeface="Corbel" panose="020B0503020204020204" pitchFamily="34" charset="0"/>
              <a:cs typeface="Corbel" panose="020B0503020204020204" pitchFamily="34" charset="0"/>
            </a:endParaRPr>
          </a:p>
        </p:txBody>
      </p:sp>
    </p:spTree>
    <p:extLst>
      <p:ext uri="{BB962C8B-B14F-4D97-AF65-F5344CB8AC3E}">
        <p14:creationId xmlns:p14="http://schemas.microsoft.com/office/powerpoint/2010/main" val="3829838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4" name="TextBox 2"/>
          <p:cNvSpPr txBox="1"/>
          <p:nvPr/>
        </p:nvSpPr>
        <p:spPr>
          <a:xfrm>
            <a:off x="546100" y="1181100"/>
            <a:ext cx="8597900" cy="508000"/>
          </a:xfrm>
          <a:prstGeom prst="rect">
            <a:avLst/>
          </a:prstGeom>
          <a:noFill/>
        </p:spPr>
        <p:txBody>
          <a:bodyPr vert="horz" wrap="none" lIns="0" tIns="0" rIns="0" bIns="0" rtlCol="0">
            <a:spAutoFit/>
          </a:bodyPr>
          <a:lstStyle/>
          <a:p>
            <a:pPr>
              <a:lnSpc>
                <a:spcPts val="3220"/>
              </a:lnSpc>
            </a:pPr>
            <a:r>
              <a:rPr lang="en-CA" sz="2805" b="1" smtClean="0">
                <a:solidFill>
                  <a:srgbClr val="006FC0"/>
                </a:solidFill>
                <a:latin typeface="Calibri Bold"/>
                <a:cs typeface="Calibri Bold"/>
              </a:rPr>
              <a:t>10. FROG</a:t>
            </a:r>
          </a:p>
          <a:p>
            <a:pPr>
              <a:lnSpc>
                <a:spcPts val="3220"/>
              </a:lnSpc>
            </a:pPr>
            <a:endParaRPr lang="en-CA" sz="2795">
              <a:solidFill>
                <a:srgbClr val="000000"/>
              </a:solidFill>
            </a:endParaRPr>
          </a:p>
        </p:txBody>
      </p:sp>
      <p:sp>
        <p:nvSpPr>
          <p:cNvPr id="3" name="TextBox 3"/>
          <p:cNvSpPr txBox="1"/>
          <p:nvPr/>
        </p:nvSpPr>
        <p:spPr>
          <a:xfrm>
            <a:off x="546100" y="1676400"/>
            <a:ext cx="8597900" cy="1409700"/>
          </a:xfrm>
          <a:prstGeom prst="rect">
            <a:avLst/>
          </a:prstGeom>
          <a:noFill/>
        </p:spPr>
        <p:txBody>
          <a:bodyPr vert="horz" wrap="none" lIns="0" tIns="0" rIns="0" bIns="0" rtlCol="0">
            <a:spAutoFit/>
          </a:bodyPr>
          <a:lstStyle/>
          <a:p>
            <a:pPr>
              <a:lnSpc>
                <a:spcPts val="3350"/>
              </a:lnSpc>
            </a:pPr>
            <a:r>
              <a:rPr lang="en-CA" sz="2666" smtClean="0">
                <a:solidFill>
                  <a:srgbClr val="0AD0D9"/>
                </a:solidFill>
                <a:latin typeface="Arial Unicode MS"/>
                <a:cs typeface="Arial Unicode MS"/>
              </a:rPr>
              <a:t></a:t>
            </a:r>
            <a:r>
              <a:rPr lang="en-CA" sz="2808" b="1" smtClean="0">
                <a:solidFill>
                  <a:srgbClr val="000000"/>
                </a:solidFill>
                <a:latin typeface="Constantia Bold"/>
                <a:cs typeface="Constantia Bold"/>
              </a:rPr>
              <a:t>Froged bricks</a:t>
            </a:r>
            <a:r>
              <a:rPr lang="en-CA" sz="2798" smtClean="0">
                <a:solidFill>
                  <a:srgbClr val="000000"/>
                </a:solidFill>
                <a:latin typeface="Constantia"/>
                <a:cs typeface="Constantia"/>
              </a:rPr>
              <a:t> shall have depressions in one or</a:t>
            </a:r>
            <a:r>
              <a:rPr lang="en-CA" sz="2795" smtClean="0">
                <a:solidFill>
                  <a:srgbClr val="000000"/>
                </a:solidFill>
                <a:latin typeface="Times New Roman"/>
              </a:rPr>
              <a:t/>
            </a:r>
            <a:br>
              <a:rPr lang="en-CA" sz="2795" smtClean="0">
                <a:solidFill>
                  <a:srgbClr val="000000"/>
                </a:solidFill>
                <a:latin typeface="Times New Roman"/>
              </a:rPr>
            </a:br>
            <a:r>
              <a:rPr lang="en-CA" sz="2795" smtClean="0">
                <a:solidFill>
                  <a:srgbClr val="000000"/>
                </a:solidFill>
                <a:latin typeface="Constantia"/>
                <a:cs typeface="Constantia"/>
              </a:rPr>
              <a:t>more bed faces but their total volume shall not</a:t>
            </a:r>
            <a:r>
              <a:rPr lang="en-CA" sz="2795" smtClean="0">
                <a:solidFill>
                  <a:srgbClr val="000000"/>
                </a:solidFill>
                <a:latin typeface="Times New Roman"/>
              </a:rPr>
              <a:t/>
            </a:r>
            <a:br>
              <a:rPr lang="en-CA" sz="2795" smtClean="0">
                <a:solidFill>
                  <a:srgbClr val="000000"/>
                </a:solidFill>
                <a:latin typeface="Times New Roman"/>
              </a:rPr>
            </a:br>
            <a:r>
              <a:rPr lang="en-CA" sz="2795" smtClean="0">
                <a:solidFill>
                  <a:srgbClr val="000000"/>
                </a:solidFill>
                <a:latin typeface="Constantia"/>
                <a:cs typeface="Constantia"/>
              </a:rPr>
              <a:t>exceed 20% of gross volume of a brick.</a:t>
            </a:r>
          </a:p>
          <a:p>
            <a:pPr>
              <a:lnSpc>
                <a:spcPts val="3350"/>
              </a:lnSpc>
            </a:pPr>
            <a:endParaRPr lang="en-CA" sz="2795">
              <a:solidFill>
                <a:srgbClr val="00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27063"/>
            <a:ext cx="7467600" cy="760453"/>
          </a:xfrm>
        </p:spPr>
        <p:txBody>
          <a:bodyPr tIns="326379" rtlCol="0">
            <a:normAutofit fontScale="90000"/>
          </a:bodyPr>
          <a:lstStyle/>
          <a:p>
            <a:pPr marL="167640" eaLnBrk="1" fontAlgn="auto" hangingPunct="1">
              <a:spcBef>
                <a:spcPts val="0"/>
              </a:spcBef>
              <a:spcAft>
                <a:spcPts val="0"/>
              </a:spcAft>
              <a:defRPr/>
            </a:pPr>
            <a:r>
              <a:rPr sz="2800" spc="-130" dirty="0" smtClean="0"/>
              <a:t>VA</a:t>
            </a:r>
            <a:r>
              <a:rPr sz="2800" spc="-120" dirty="0" smtClean="0"/>
              <a:t>R</a:t>
            </a:r>
            <a:r>
              <a:rPr sz="2800" spc="-114" dirty="0" smtClean="0"/>
              <a:t>IO</a:t>
            </a:r>
            <a:r>
              <a:rPr sz="2800" spc="-125" dirty="0" smtClean="0"/>
              <a:t>U</a:t>
            </a:r>
            <a:r>
              <a:rPr sz="2800" spc="-25" dirty="0" smtClean="0"/>
              <a:t>S</a:t>
            </a:r>
            <a:r>
              <a:rPr sz="2800" spc="-229" dirty="0" smtClean="0">
                <a:latin typeface="Times New Roman"/>
                <a:cs typeface="Times New Roman"/>
              </a:rPr>
              <a:t> </a:t>
            </a:r>
            <a:r>
              <a:rPr sz="2800" spc="-120" dirty="0" smtClean="0"/>
              <a:t>TYPE</a:t>
            </a:r>
            <a:r>
              <a:rPr sz="2800" spc="-25" dirty="0" smtClean="0"/>
              <a:t>S</a:t>
            </a:r>
            <a:r>
              <a:rPr sz="2800" spc="-204" dirty="0" smtClean="0">
                <a:latin typeface="Times New Roman"/>
                <a:cs typeface="Times New Roman"/>
              </a:rPr>
              <a:t> </a:t>
            </a:r>
            <a:r>
              <a:rPr sz="2800" spc="-120" dirty="0" smtClean="0"/>
              <a:t>O</a:t>
            </a:r>
            <a:r>
              <a:rPr sz="2800" spc="-25" dirty="0" smtClean="0"/>
              <a:t>F</a:t>
            </a:r>
            <a:r>
              <a:rPr sz="2800" spc="-204" dirty="0" smtClean="0">
                <a:latin typeface="Times New Roman"/>
                <a:cs typeface="Times New Roman"/>
              </a:rPr>
              <a:t> </a:t>
            </a:r>
            <a:r>
              <a:rPr sz="2800" spc="-125" dirty="0" smtClean="0"/>
              <a:t>L</a:t>
            </a:r>
            <a:r>
              <a:rPr sz="2800" spc="-120" dirty="0" smtClean="0"/>
              <a:t>INTE</a:t>
            </a:r>
            <a:r>
              <a:rPr sz="2800" spc="-125" dirty="0" smtClean="0"/>
              <a:t>L</a:t>
            </a:r>
            <a:r>
              <a:rPr sz="2800" spc="-25" dirty="0" smtClean="0"/>
              <a:t>S</a:t>
            </a:r>
            <a:endParaRPr sz="2800" spc="-25" dirty="0"/>
          </a:p>
        </p:txBody>
      </p:sp>
      <p:sp>
        <p:nvSpPr>
          <p:cNvPr id="3" name="object 3"/>
          <p:cNvSpPr txBox="1"/>
          <p:nvPr/>
        </p:nvSpPr>
        <p:spPr>
          <a:xfrm>
            <a:off x="909638" y="2547938"/>
            <a:ext cx="7488237" cy="2618024"/>
          </a:xfrm>
          <a:prstGeom prst="rect">
            <a:avLst/>
          </a:prstGeom>
        </p:spPr>
        <p:txBody>
          <a:bodyPr lIns="0" tIns="0" rIns="0" bIns="0">
            <a:spAutoFit/>
          </a:bodyPr>
          <a:lstStyle/>
          <a:p>
            <a:pPr marL="355600" indent="-342900" fontAlgn="auto">
              <a:lnSpc>
                <a:spcPct val="150000"/>
              </a:lnSpc>
              <a:spcBef>
                <a:spcPts val="0"/>
              </a:spcBef>
              <a:spcAft>
                <a:spcPts val="0"/>
              </a:spcAft>
              <a:buClr>
                <a:srgbClr val="D6ECFF"/>
              </a:buClr>
              <a:buSzPct val="94444"/>
              <a:buFont typeface="Wingdings"/>
              <a:buChar char=""/>
              <a:tabLst>
                <a:tab pos="356235" algn="l"/>
              </a:tabLst>
              <a:defRPr/>
            </a:pPr>
            <a:r>
              <a:rPr sz="2000" spc="-5" dirty="0">
                <a:latin typeface="Corbel"/>
                <a:cs typeface="Corbel"/>
              </a:rPr>
              <a:t>1</a:t>
            </a:r>
            <a:r>
              <a:rPr sz="2000" dirty="0">
                <a:latin typeface="Corbel"/>
                <a:cs typeface="Corbel"/>
              </a:rPr>
              <a:t>)</a:t>
            </a:r>
            <a:r>
              <a:rPr sz="2000" spc="-440" dirty="0">
                <a:latin typeface="Times New Roman"/>
                <a:cs typeface="Times New Roman"/>
              </a:rPr>
              <a:t> </a:t>
            </a:r>
            <a:r>
              <a:rPr sz="2000" spc="-20" dirty="0">
                <a:latin typeface="Corbel"/>
                <a:cs typeface="Corbel"/>
              </a:rPr>
              <a:t>TI</a:t>
            </a:r>
            <a:r>
              <a:rPr sz="2000" spc="-15" dirty="0">
                <a:latin typeface="Corbel"/>
                <a:cs typeface="Corbel"/>
              </a:rPr>
              <a:t>M</a:t>
            </a:r>
            <a:r>
              <a:rPr sz="2000" spc="-5" dirty="0">
                <a:latin typeface="Corbel"/>
                <a:cs typeface="Corbel"/>
              </a:rPr>
              <a:t>BE</a:t>
            </a:r>
            <a:r>
              <a:rPr sz="2000" dirty="0">
                <a:latin typeface="Corbel"/>
                <a:cs typeface="Corbel"/>
              </a:rPr>
              <a:t>R</a:t>
            </a:r>
            <a:r>
              <a:rPr sz="2000" spc="-180" dirty="0">
                <a:latin typeface="Times New Roman"/>
                <a:cs typeface="Times New Roman"/>
              </a:rPr>
              <a:t> </a:t>
            </a:r>
            <a:r>
              <a:rPr sz="2000" spc="-15" dirty="0">
                <a:latin typeface="Corbel"/>
                <a:cs typeface="Corbel"/>
              </a:rPr>
              <a:t>LI</a:t>
            </a:r>
            <a:r>
              <a:rPr sz="2000" spc="-20" dirty="0">
                <a:latin typeface="Corbel"/>
                <a:cs typeface="Corbel"/>
              </a:rPr>
              <a:t>N</a:t>
            </a:r>
            <a:r>
              <a:rPr sz="2000" spc="-25" dirty="0">
                <a:latin typeface="Corbel"/>
                <a:cs typeface="Corbel"/>
              </a:rPr>
              <a:t>TELS</a:t>
            </a:r>
            <a:endParaRPr sz="2000" dirty="0">
              <a:latin typeface="Corbel"/>
              <a:cs typeface="Corbel"/>
            </a:endParaRPr>
          </a:p>
          <a:p>
            <a:pPr marL="355600" indent="-342900" fontAlgn="auto">
              <a:lnSpc>
                <a:spcPct val="150000"/>
              </a:lnSpc>
              <a:spcBef>
                <a:spcPts val="695"/>
              </a:spcBef>
              <a:spcAft>
                <a:spcPts val="0"/>
              </a:spcAft>
              <a:buClr>
                <a:srgbClr val="D6ECFF"/>
              </a:buClr>
              <a:buSzPct val="94444"/>
              <a:buFont typeface="Wingdings"/>
              <a:buChar char=""/>
              <a:tabLst>
                <a:tab pos="356235" algn="l"/>
              </a:tabLst>
              <a:defRPr/>
            </a:pPr>
            <a:r>
              <a:rPr sz="2000" spc="-15" dirty="0">
                <a:latin typeface="Corbel"/>
                <a:cs typeface="Corbel"/>
              </a:rPr>
              <a:t>2)</a:t>
            </a:r>
            <a:r>
              <a:rPr sz="2000" spc="-275" dirty="0">
                <a:latin typeface="Times New Roman"/>
                <a:cs typeface="Times New Roman"/>
              </a:rPr>
              <a:t> </a:t>
            </a:r>
            <a:r>
              <a:rPr sz="2000" spc="-20" dirty="0">
                <a:latin typeface="Corbel"/>
                <a:cs typeface="Corbel"/>
              </a:rPr>
              <a:t>S</a:t>
            </a:r>
            <a:r>
              <a:rPr sz="2000" spc="-90" dirty="0">
                <a:latin typeface="Corbel"/>
                <a:cs typeface="Corbel"/>
              </a:rPr>
              <a:t>T</a:t>
            </a:r>
            <a:r>
              <a:rPr sz="2000" spc="-5" dirty="0">
                <a:latin typeface="Corbel"/>
                <a:cs typeface="Corbel"/>
              </a:rPr>
              <a:t>ON</a:t>
            </a:r>
            <a:r>
              <a:rPr sz="2000" dirty="0">
                <a:latin typeface="Corbel"/>
                <a:cs typeface="Corbel"/>
              </a:rPr>
              <a:t>E</a:t>
            </a:r>
            <a:r>
              <a:rPr sz="2000" spc="-180" dirty="0">
                <a:latin typeface="Times New Roman"/>
                <a:cs typeface="Times New Roman"/>
              </a:rPr>
              <a:t> </a:t>
            </a:r>
            <a:r>
              <a:rPr sz="2000" spc="-15" dirty="0">
                <a:latin typeface="Corbel"/>
                <a:cs typeface="Corbel"/>
              </a:rPr>
              <a:t>LI</a:t>
            </a:r>
            <a:r>
              <a:rPr sz="2000" spc="-20" dirty="0">
                <a:latin typeface="Corbel"/>
                <a:cs typeface="Corbel"/>
              </a:rPr>
              <a:t>N</a:t>
            </a:r>
            <a:r>
              <a:rPr sz="2000" spc="-25" dirty="0">
                <a:latin typeface="Corbel"/>
                <a:cs typeface="Corbel"/>
              </a:rPr>
              <a:t>TELS</a:t>
            </a:r>
            <a:endParaRPr sz="2000" dirty="0">
              <a:latin typeface="Corbel"/>
              <a:cs typeface="Corbel"/>
            </a:endParaRPr>
          </a:p>
          <a:p>
            <a:pPr marL="355600" indent="-342900" fontAlgn="auto">
              <a:lnSpc>
                <a:spcPct val="150000"/>
              </a:lnSpc>
              <a:spcBef>
                <a:spcPts val="695"/>
              </a:spcBef>
              <a:spcAft>
                <a:spcPts val="0"/>
              </a:spcAft>
              <a:buClr>
                <a:srgbClr val="D6ECFF"/>
              </a:buClr>
              <a:buSzPct val="94444"/>
              <a:buFont typeface="Wingdings"/>
              <a:buChar char=""/>
              <a:tabLst>
                <a:tab pos="356235" algn="l"/>
              </a:tabLst>
              <a:defRPr/>
            </a:pPr>
            <a:r>
              <a:rPr sz="2000" spc="-5" dirty="0">
                <a:latin typeface="Corbel"/>
                <a:cs typeface="Corbel"/>
              </a:rPr>
              <a:t>3</a:t>
            </a:r>
            <a:r>
              <a:rPr sz="2000" dirty="0">
                <a:latin typeface="Corbel"/>
                <a:cs typeface="Corbel"/>
              </a:rPr>
              <a:t>)</a:t>
            </a:r>
            <a:r>
              <a:rPr sz="2000" spc="-180" dirty="0">
                <a:latin typeface="Times New Roman"/>
                <a:cs typeface="Times New Roman"/>
              </a:rPr>
              <a:t> </a:t>
            </a:r>
            <a:r>
              <a:rPr sz="2000" spc="-5" dirty="0">
                <a:latin typeface="Corbel"/>
                <a:cs typeface="Corbel"/>
              </a:rPr>
              <a:t>BRIC</a:t>
            </a:r>
            <a:r>
              <a:rPr sz="2000" dirty="0">
                <a:latin typeface="Corbel"/>
                <a:cs typeface="Corbel"/>
              </a:rPr>
              <a:t>K</a:t>
            </a:r>
            <a:r>
              <a:rPr sz="2000" spc="-180" dirty="0">
                <a:latin typeface="Times New Roman"/>
                <a:cs typeface="Times New Roman"/>
              </a:rPr>
              <a:t> </a:t>
            </a:r>
            <a:r>
              <a:rPr sz="2000" dirty="0">
                <a:latin typeface="Corbel"/>
                <a:cs typeface="Corbel"/>
              </a:rPr>
              <a:t>LINTELS</a:t>
            </a:r>
          </a:p>
          <a:p>
            <a:pPr marL="355600" indent="-342900" fontAlgn="auto">
              <a:lnSpc>
                <a:spcPct val="150000"/>
              </a:lnSpc>
              <a:spcBef>
                <a:spcPts val="705"/>
              </a:spcBef>
              <a:spcAft>
                <a:spcPts val="0"/>
              </a:spcAft>
              <a:buClr>
                <a:srgbClr val="D6ECFF"/>
              </a:buClr>
              <a:buSzPct val="94444"/>
              <a:buFont typeface="Wingdings"/>
              <a:buChar char=""/>
              <a:tabLst>
                <a:tab pos="356235" algn="l"/>
              </a:tabLst>
              <a:defRPr/>
            </a:pPr>
            <a:r>
              <a:rPr sz="2000" spc="-15" dirty="0">
                <a:latin typeface="Corbel"/>
                <a:cs typeface="Corbel"/>
              </a:rPr>
              <a:t>4)</a:t>
            </a:r>
            <a:r>
              <a:rPr sz="2000" spc="-275" dirty="0">
                <a:latin typeface="Times New Roman"/>
                <a:cs typeface="Times New Roman"/>
              </a:rPr>
              <a:t> </a:t>
            </a:r>
            <a:r>
              <a:rPr sz="2000" spc="-20" dirty="0">
                <a:latin typeface="Corbel"/>
                <a:cs typeface="Corbel"/>
              </a:rPr>
              <a:t>S</a:t>
            </a:r>
            <a:r>
              <a:rPr sz="2000" spc="-10" dirty="0">
                <a:latin typeface="Corbel"/>
                <a:cs typeface="Corbel"/>
              </a:rPr>
              <a:t>T</a:t>
            </a:r>
            <a:r>
              <a:rPr sz="2000" spc="-5" dirty="0">
                <a:latin typeface="Corbel"/>
                <a:cs typeface="Corbel"/>
              </a:rPr>
              <a:t>EE</a:t>
            </a:r>
            <a:r>
              <a:rPr sz="2000" dirty="0">
                <a:latin typeface="Corbel"/>
                <a:cs typeface="Corbel"/>
              </a:rPr>
              <a:t>L</a:t>
            </a:r>
            <a:r>
              <a:rPr sz="2000" spc="-180" dirty="0">
                <a:latin typeface="Times New Roman"/>
                <a:cs typeface="Times New Roman"/>
              </a:rPr>
              <a:t> </a:t>
            </a:r>
            <a:r>
              <a:rPr sz="2000" spc="-15" dirty="0">
                <a:latin typeface="Corbel"/>
                <a:cs typeface="Corbel"/>
              </a:rPr>
              <a:t>LI</a:t>
            </a:r>
            <a:r>
              <a:rPr sz="2000" spc="-20" dirty="0">
                <a:latin typeface="Corbel"/>
                <a:cs typeface="Corbel"/>
              </a:rPr>
              <a:t>N</a:t>
            </a:r>
            <a:r>
              <a:rPr sz="2000" spc="-25" dirty="0">
                <a:latin typeface="Corbel"/>
                <a:cs typeface="Corbel"/>
              </a:rPr>
              <a:t>TELS</a:t>
            </a:r>
            <a:endParaRPr sz="2000" dirty="0">
              <a:latin typeface="Corbel"/>
              <a:cs typeface="Corbel"/>
            </a:endParaRPr>
          </a:p>
          <a:p>
            <a:pPr marL="355600" indent="-342900" fontAlgn="auto">
              <a:lnSpc>
                <a:spcPct val="150000"/>
              </a:lnSpc>
              <a:spcBef>
                <a:spcPts val="700"/>
              </a:spcBef>
              <a:spcAft>
                <a:spcPts val="0"/>
              </a:spcAft>
              <a:buClr>
                <a:srgbClr val="D6ECFF"/>
              </a:buClr>
              <a:buSzPct val="94444"/>
              <a:buFont typeface="Wingdings"/>
              <a:buChar char=""/>
              <a:tabLst>
                <a:tab pos="356235" algn="l"/>
              </a:tabLst>
              <a:defRPr/>
            </a:pPr>
            <a:r>
              <a:rPr sz="2000" spc="-15" dirty="0">
                <a:latin typeface="Corbel"/>
                <a:cs typeface="Corbel"/>
              </a:rPr>
              <a:t>5)</a:t>
            </a:r>
            <a:r>
              <a:rPr sz="2000" spc="-180" dirty="0">
                <a:latin typeface="Times New Roman"/>
                <a:cs typeface="Times New Roman"/>
              </a:rPr>
              <a:t> </a:t>
            </a:r>
            <a:r>
              <a:rPr sz="2000" dirty="0">
                <a:latin typeface="Corbel"/>
                <a:cs typeface="Corbel"/>
              </a:rPr>
              <a:t>REINFOR</a:t>
            </a:r>
            <a:r>
              <a:rPr sz="2000" spc="-5" dirty="0">
                <a:latin typeface="Corbel"/>
                <a:cs typeface="Corbel"/>
              </a:rPr>
              <a:t>CE</a:t>
            </a:r>
            <a:r>
              <a:rPr sz="2000" dirty="0">
                <a:latin typeface="Corbel"/>
                <a:cs typeface="Corbel"/>
              </a:rPr>
              <a:t>D</a:t>
            </a:r>
            <a:r>
              <a:rPr sz="2000" spc="-320" dirty="0">
                <a:latin typeface="Times New Roman"/>
                <a:cs typeface="Times New Roman"/>
              </a:rPr>
              <a:t> </a:t>
            </a:r>
            <a:r>
              <a:rPr sz="2000" spc="-5" dirty="0">
                <a:latin typeface="Corbel"/>
                <a:cs typeface="Corbel"/>
              </a:rPr>
              <a:t>CO</a:t>
            </a:r>
            <a:r>
              <a:rPr sz="2000" spc="5" dirty="0">
                <a:latin typeface="Corbel"/>
                <a:cs typeface="Corbel"/>
              </a:rPr>
              <a:t>N</a:t>
            </a:r>
            <a:r>
              <a:rPr sz="2000" spc="-5" dirty="0">
                <a:latin typeface="Corbel"/>
                <a:cs typeface="Corbel"/>
              </a:rPr>
              <a:t>C</a:t>
            </a:r>
            <a:r>
              <a:rPr sz="2000" spc="10" dirty="0">
                <a:latin typeface="Corbel"/>
                <a:cs typeface="Corbel"/>
              </a:rPr>
              <a:t>R</a:t>
            </a:r>
            <a:r>
              <a:rPr sz="2000" spc="-5" dirty="0">
                <a:latin typeface="Corbel"/>
                <a:cs typeface="Corbel"/>
              </a:rPr>
              <a:t>ET</a:t>
            </a:r>
            <a:r>
              <a:rPr sz="2000" dirty="0">
                <a:latin typeface="Corbel"/>
                <a:cs typeface="Corbel"/>
              </a:rPr>
              <a:t>E</a:t>
            </a:r>
            <a:r>
              <a:rPr sz="2000" spc="-165" dirty="0">
                <a:latin typeface="Times New Roman"/>
                <a:cs typeface="Times New Roman"/>
              </a:rPr>
              <a:t> </a:t>
            </a:r>
            <a:r>
              <a:rPr sz="2000" spc="-20" dirty="0">
                <a:latin typeface="Corbel"/>
                <a:cs typeface="Corbel"/>
              </a:rPr>
              <a:t>LIN</a:t>
            </a:r>
            <a:r>
              <a:rPr sz="2000" spc="-15" dirty="0">
                <a:latin typeface="Corbel"/>
                <a:cs typeface="Corbel"/>
              </a:rPr>
              <a:t>T</a:t>
            </a:r>
            <a:r>
              <a:rPr sz="2000" spc="-25" dirty="0">
                <a:latin typeface="Corbel"/>
                <a:cs typeface="Corbel"/>
              </a:rPr>
              <a:t>ELS</a:t>
            </a:r>
            <a:endParaRPr sz="2000" dirty="0">
              <a:latin typeface="Corbel"/>
              <a:cs typeface="Corbel"/>
            </a:endParaRPr>
          </a:p>
        </p:txBody>
      </p:sp>
    </p:spTree>
    <p:extLst>
      <p:ext uri="{BB962C8B-B14F-4D97-AF65-F5344CB8AC3E}">
        <p14:creationId xmlns:p14="http://schemas.microsoft.com/office/powerpoint/2010/main" val="39432854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rtlCol="0">
            <a:normAutofit/>
          </a:bodyPr>
          <a:lstStyle/>
          <a:p>
            <a:pPr marL="1309370" eaLnBrk="1" fontAlgn="auto" hangingPunct="1">
              <a:spcBef>
                <a:spcPts val="0"/>
              </a:spcBef>
              <a:spcAft>
                <a:spcPts val="0"/>
              </a:spcAft>
              <a:defRPr/>
            </a:pPr>
            <a:r>
              <a:rPr sz="2800" spc="-114" dirty="0"/>
              <a:t>TI</a:t>
            </a:r>
            <a:r>
              <a:rPr sz="2800" spc="-95" dirty="0"/>
              <a:t>M</a:t>
            </a:r>
            <a:r>
              <a:rPr sz="2800" spc="-105" dirty="0"/>
              <a:t>B</a:t>
            </a:r>
            <a:r>
              <a:rPr sz="2800" spc="-125" dirty="0"/>
              <a:t>E</a:t>
            </a:r>
            <a:r>
              <a:rPr sz="2800" dirty="0"/>
              <a:t>R</a:t>
            </a:r>
            <a:r>
              <a:rPr sz="2800" spc="-220" dirty="0">
                <a:latin typeface="Times New Roman"/>
                <a:cs typeface="Times New Roman"/>
              </a:rPr>
              <a:t> </a:t>
            </a:r>
            <a:r>
              <a:rPr sz="2800" spc="-105" dirty="0"/>
              <a:t>L</a:t>
            </a:r>
            <a:r>
              <a:rPr sz="2800" spc="-110" dirty="0"/>
              <a:t>I</a:t>
            </a:r>
            <a:r>
              <a:rPr sz="2800" spc="-125" dirty="0"/>
              <a:t>N</a:t>
            </a:r>
            <a:r>
              <a:rPr sz="2800" spc="-120" dirty="0"/>
              <a:t>T</a:t>
            </a:r>
            <a:r>
              <a:rPr sz="2800" spc="-125" dirty="0"/>
              <a:t>E</a:t>
            </a:r>
            <a:r>
              <a:rPr sz="2800" spc="-105" dirty="0"/>
              <a:t>L</a:t>
            </a:r>
            <a:r>
              <a:rPr sz="2800" spc="-25" dirty="0"/>
              <a:t>S</a:t>
            </a:r>
          </a:p>
        </p:txBody>
      </p:sp>
      <p:sp>
        <p:nvSpPr>
          <p:cNvPr id="3" name="object 3"/>
          <p:cNvSpPr txBox="1"/>
          <p:nvPr/>
        </p:nvSpPr>
        <p:spPr>
          <a:xfrm>
            <a:off x="1274763" y="1419225"/>
            <a:ext cx="7318375" cy="1335622"/>
          </a:xfrm>
          <a:prstGeom prst="rect">
            <a:avLst/>
          </a:prstGeom>
        </p:spPr>
        <p:txBody>
          <a:bodyPr lIns="0" tIns="0" rIns="0" bIns="0">
            <a:spAutoFit/>
          </a:bodyPr>
          <a:lstStyle>
            <a:lvl1pPr marL="141288" indent="-1285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en-US" sz="2000" dirty="0">
                <a:latin typeface="Corbel" panose="020B0503020204020204" pitchFamily="34" charset="0"/>
                <a:ea typeface="Corbel" panose="020B0503020204020204" pitchFamily="34" charset="0"/>
                <a:cs typeface="Corbel" panose="020B0503020204020204" pitchFamily="34" charset="0"/>
              </a:rPr>
              <a:t>Timber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lintels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oldest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types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of</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lintels,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though</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not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commonly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used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now</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days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because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relatively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costlier,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structurally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weak</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and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vulnerable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to</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fire.</a:t>
            </a:r>
          </a:p>
        </p:txBody>
      </p:sp>
      <p:sp>
        <p:nvSpPr>
          <p:cNvPr id="7172" name="object 4"/>
          <p:cNvSpPr>
            <a:spLocks noChangeArrowheads="1"/>
          </p:cNvSpPr>
          <p:nvPr/>
        </p:nvSpPr>
        <p:spPr bwMode="auto">
          <a:xfrm>
            <a:off x="1403648" y="3015192"/>
            <a:ext cx="5943600" cy="32766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16612194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27063"/>
            <a:ext cx="7467600" cy="430887"/>
          </a:xfrm>
        </p:spPr>
        <p:txBody>
          <a:bodyPr rtlCol="0">
            <a:normAutofit fontScale="90000"/>
          </a:bodyPr>
          <a:lstStyle/>
          <a:p>
            <a:pPr marL="1652270" eaLnBrk="1" fontAlgn="auto" hangingPunct="1">
              <a:spcBef>
                <a:spcPts val="0"/>
              </a:spcBef>
              <a:spcAft>
                <a:spcPts val="0"/>
              </a:spcAft>
              <a:defRPr/>
            </a:pPr>
            <a:r>
              <a:rPr sz="2800" spc="-35" dirty="0"/>
              <a:t>A</a:t>
            </a:r>
            <a:r>
              <a:rPr sz="2800" spc="-200" dirty="0">
                <a:latin typeface="Times New Roman"/>
                <a:cs typeface="Times New Roman"/>
              </a:rPr>
              <a:t> </a:t>
            </a:r>
            <a:r>
              <a:rPr sz="2800" spc="-114" dirty="0"/>
              <a:t>TI</a:t>
            </a:r>
            <a:r>
              <a:rPr sz="2800" spc="-95" dirty="0"/>
              <a:t>M</a:t>
            </a:r>
            <a:r>
              <a:rPr sz="2800" spc="-105" dirty="0"/>
              <a:t>B</a:t>
            </a:r>
            <a:r>
              <a:rPr sz="2800" spc="-125" dirty="0"/>
              <a:t>E</a:t>
            </a:r>
            <a:r>
              <a:rPr sz="2800" dirty="0"/>
              <a:t>R</a:t>
            </a:r>
            <a:r>
              <a:rPr sz="2800" spc="-220" dirty="0">
                <a:latin typeface="Times New Roman"/>
                <a:cs typeface="Times New Roman"/>
              </a:rPr>
              <a:t> </a:t>
            </a:r>
            <a:r>
              <a:rPr sz="2800" spc="-105" dirty="0"/>
              <a:t>L</a:t>
            </a:r>
            <a:r>
              <a:rPr sz="2800" spc="-110" dirty="0"/>
              <a:t>I</a:t>
            </a:r>
            <a:r>
              <a:rPr sz="2800" spc="-125" dirty="0"/>
              <a:t>N</a:t>
            </a:r>
            <a:r>
              <a:rPr sz="2800" spc="-120" dirty="0"/>
              <a:t>T</a:t>
            </a:r>
            <a:r>
              <a:rPr sz="2800" spc="-125" dirty="0"/>
              <a:t>E</a:t>
            </a:r>
            <a:r>
              <a:rPr sz="2800" dirty="0"/>
              <a:t>L</a:t>
            </a:r>
          </a:p>
        </p:txBody>
      </p:sp>
      <p:sp>
        <p:nvSpPr>
          <p:cNvPr id="8195" name="object 3"/>
          <p:cNvSpPr>
            <a:spLocks noChangeArrowheads="1"/>
          </p:cNvSpPr>
          <p:nvPr/>
        </p:nvSpPr>
        <p:spPr bwMode="auto">
          <a:xfrm>
            <a:off x="1752600" y="1393825"/>
            <a:ext cx="5791200" cy="43370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16491372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bject 2"/>
          <p:cNvSpPr>
            <a:spLocks/>
          </p:cNvSpPr>
          <p:nvPr/>
        </p:nvSpPr>
        <p:spPr bwMode="auto">
          <a:xfrm>
            <a:off x="0" y="0"/>
            <a:ext cx="365125" cy="6854825"/>
          </a:xfrm>
          <a:custGeom>
            <a:avLst/>
            <a:gdLst>
              <a:gd name="T0" fmla="*/ 0 w 365760"/>
              <a:gd name="T1" fmla="*/ 6854433 h 6854825"/>
              <a:gd name="T2" fmla="*/ 365759 w 365760"/>
              <a:gd name="T3" fmla="*/ 6854433 h 6854825"/>
              <a:gd name="T4" fmla="*/ 365759 w 365760"/>
              <a:gd name="T5" fmla="*/ 0 h 6854825"/>
              <a:gd name="T6" fmla="*/ 0 w 365760"/>
              <a:gd name="T7" fmla="*/ 0 h 6854825"/>
              <a:gd name="T8" fmla="*/ 0 w 365760"/>
              <a:gd name="T9" fmla="*/ 6854433 h 6854825"/>
            </a:gdLst>
            <a:ahLst/>
            <a:cxnLst>
              <a:cxn ang="0">
                <a:pos x="T0" y="T1"/>
              </a:cxn>
              <a:cxn ang="0">
                <a:pos x="T2" y="T3"/>
              </a:cxn>
              <a:cxn ang="0">
                <a:pos x="T4" y="T5"/>
              </a:cxn>
              <a:cxn ang="0">
                <a:pos x="T6" y="T7"/>
              </a:cxn>
              <a:cxn ang="0">
                <a:pos x="T8" y="T9"/>
              </a:cxn>
            </a:cxnLst>
            <a:rect l="0" t="0" r="r" b="b"/>
            <a:pathLst>
              <a:path w="365760" h="6854825">
                <a:moveTo>
                  <a:pt x="0" y="6854433"/>
                </a:moveTo>
                <a:lnTo>
                  <a:pt x="365759" y="6854433"/>
                </a:lnTo>
                <a:lnTo>
                  <a:pt x="365759" y="0"/>
                </a:lnTo>
                <a:lnTo>
                  <a:pt x="0" y="0"/>
                </a:lnTo>
                <a:lnTo>
                  <a:pt x="0" y="6854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219" name="object 3"/>
          <p:cNvSpPr>
            <a:spLocks/>
          </p:cNvSpPr>
          <p:nvPr/>
        </p:nvSpPr>
        <p:spPr bwMode="auto">
          <a:xfrm>
            <a:off x="255588" y="5046663"/>
            <a:ext cx="73025" cy="1692275"/>
          </a:xfrm>
          <a:custGeom>
            <a:avLst/>
            <a:gdLst>
              <a:gd name="T0" fmla="*/ 0 w 73660"/>
              <a:gd name="T1" fmla="*/ 1691639 h 1691640"/>
              <a:gd name="T2" fmla="*/ 73151 w 73660"/>
              <a:gd name="T3" fmla="*/ 1691639 h 1691640"/>
              <a:gd name="T4" fmla="*/ 73151 w 73660"/>
              <a:gd name="T5" fmla="*/ 0 h 1691640"/>
              <a:gd name="T6" fmla="*/ 0 w 73660"/>
              <a:gd name="T7" fmla="*/ 0 h 1691640"/>
              <a:gd name="T8" fmla="*/ 0 w 73660"/>
              <a:gd name="T9" fmla="*/ 1691639 h 1691640"/>
            </a:gdLst>
            <a:ahLst/>
            <a:cxnLst>
              <a:cxn ang="0">
                <a:pos x="T0" y="T1"/>
              </a:cxn>
              <a:cxn ang="0">
                <a:pos x="T2" y="T3"/>
              </a:cxn>
              <a:cxn ang="0">
                <a:pos x="T4" y="T5"/>
              </a:cxn>
              <a:cxn ang="0">
                <a:pos x="T6" y="T7"/>
              </a:cxn>
              <a:cxn ang="0">
                <a:pos x="T8" y="T9"/>
              </a:cxn>
            </a:cxnLst>
            <a:rect l="0" t="0" r="r" b="b"/>
            <a:pathLst>
              <a:path w="73660" h="1691640">
                <a:moveTo>
                  <a:pt x="0" y="1691639"/>
                </a:moveTo>
                <a:lnTo>
                  <a:pt x="73151" y="1691639"/>
                </a:lnTo>
                <a:lnTo>
                  <a:pt x="73151" y="0"/>
                </a:lnTo>
                <a:lnTo>
                  <a:pt x="0" y="0"/>
                </a:lnTo>
                <a:lnTo>
                  <a:pt x="0" y="1691639"/>
                </a:lnTo>
                <a:close/>
              </a:path>
            </a:pathLst>
          </a:custGeom>
          <a:solidFill>
            <a:srgbClr val="EA15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220" name="object 4"/>
          <p:cNvSpPr>
            <a:spLocks/>
          </p:cNvSpPr>
          <p:nvPr/>
        </p:nvSpPr>
        <p:spPr bwMode="auto">
          <a:xfrm>
            <a:off x="255588" y="4797425"/>
            <a:ext cx="73025" cy="228600"/>
          </a:xfrm>
          <a:custGeom>
            <a:avLst/>
            <a:gdLst>
              <a:gd name="T0" fmla="*/ 0 w 73660"/>
              <a:gd name="T1" fmla="*/ 228599 h 228600"/>
              <a:gd name="T2" fmla="*/ 73151 w 73660"/>
              <a:gd name="T3" fmla="*/ 228599 h 228600"/>
              <a:gd name="T4" fmla="*/ 73151 w 73660"/>
              <a:gd name="T5" fmla="*/ 0 h 228600"/>
              <a:gd name="T6" fmla="*/ 0 w 73660"/>
              <a:gd name="T7" fmla="*/ 0 h 228600"/>
              <a:gd name="T8" fmla="*/ 0 w 73660"/>
              <a:gd name="T9" fmla="*/ 228599 h 228600"/>
            </a:gdLst>
            <a:ahLst/>
            <a:cxnLst>
              <a:cxn ang="0">
                <a:pos x="T0" y="T1"/>
              </a:cxn>
              <a:cxn ang="0">
                <a:pos x="T2" y="T3"/>
              </a:cxn>
              <a:cxn ang="0">
                <a:pos x="T4" y="T5"/>
              </a:cxn>
              <a:cxn ang="0">
                <a:pos x="T6" y="T7"/>
              </a:cxn>
              <a:cxn ang="0">
                <a:pos x="T8" y="T9"/>
              </a:cxn>
            </a:cxnLst>
            <a:rect l="0" t="0" r="r" b="b"/>
            <a:pathLst>
              <a:path w="73660" h="228600">
                <a:moveTo>
                  <a:pt x="0" y="228599"/>
                </a:moveTo>
                <a:lnTo>
                  <a:pt x="73151" y="228599"/>
                </a:lnTo>
                <a:lnTo>
                  <a:pt x="73151" y="0"/>
                </a:lnTo>
                <a:lnTo>
                  <a:pt x="0" y="0"/>
                </a:lnTo>
                <a:lnTo>
                  <a:pt x="0" y="228599"/>
                </a:lnTo>
                <a:close/>
              </a:path>
            </a:pathLst>
          </a:custGeom>
          <a:solidFill>
            <a:srgbClr val="FEB80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221" name="object 5"/>
          <p:cNvSpPr>
            <a:spLocks/>
          </p:cNvSpPr>
          <p:nvPr/>
        </p:nvSpPr>
        <p:spPr bwMode="auto">
          <a:xfrm>
            <a:off x="255588" y="4637088"/>
            <a:ext cx="73025" cy="138112"/>
          </a:xfrm>
          <a:custGeom>
            <a:avLst/>
            <a:gdLst>
              <a:gd name="T0" fmla="*/ 0 w 73660"/>
              <a:gd name="T1" fmla="*/ 137159 h 137160"/>
              <a:gd name="T2" fmla="*/ 73151 w 73660"/>
              <a:gd name="T3" fmla="*/ 137159 h 137160"/>
              <a:gd name="T4" fmla="*/ 73151 w 73660"/>
              <a:gd name="T5" fmla="*/ 0 h 137160"/>
              <a:gd name="T6" fmla="*/ 0 w 73660"/>
              <a:gd name="T7" fmla="*/ 0 h 137160"/>
              <a:gd name="T8" fmla="*/ 0 w 73660"/>
              <a:gd name="T9" fmla="*/ 137159 h 137160"/>
            </a:gdLst>
            <a:ahLst/>
            <a:cxnLst>
              <a:cxn ang="0">
                <a:pos x="T0" y="T1"/>
              </a:cxn>
              <a:cxn ang="0">
                <a:pos x="T2" y="T3"/>
              </a:cxn>
              <a:cxn ang="0">
                <a:pos x="T4" y="T5"/>
              </a:cxn>
              <a:cxn ang="0">
                <a:pos x="T6" y="T7"/>
              </a:cxn>
              <a:cxn ang="0">
                <a:pos x="T8" y="T9"/>
              </a:cxn>
            </a:cxnLst>
            <a:rect l="0" t="0" r="r" b="b"/>
            <a:pathLst>
              <a:path w="73660" h="137160">
                <a:moveTo>
                  <a:pt x="0" y="137159"/>
                </a:moveTo>
                <a:lnTo>
                  <a:pt x="73151" y="137159"/>
                </a:lnTo>
                <a:lnTo>
                  <a:pt x="73151" y="0"/>
                </a:lnTo>
                <a:lnTo>
                  <a:pt x="0" y="0"/>
                </a:lnTo>
                <a:lnTo>
                  <a:pt x="0" y="137159"/>
                </a:lnTo>
                <a:close/>
              </a:path>
            </a:pathLst>
          </a:custGeom>
          <a:solidFill>
            <a:srgbClr val="4E5B6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222" name="object 6"/>
          <p:cNvSpPr>
            <a:spLocks/>
          </p:cNvSpPr>
          <p:nvPr/>
        </p:nvSpPr>
        <p:spPr bwMode="auto">
          <a:xfrm>
            <a:off x="255588" y="4541838"/>
            <a:ext cx="73025" cy="74612"/>
          </a:xfrm>
          <a:custGeom>
            <a:avLst/>
            <a:gdLst>
              <a:gd name="T0" fmla="*/ 0 w 73660"/>
              <a:gd name="T1" fmla="*/ 73151 h 73660"/>
              <a:gd name="T2" fmla="*/ 73151 w 73660"/>
              <a:gd name="T3" fmla="*/ 73151 h 73660"/>
              <a:gd name="T4" fmla="*/ 73151 w 73660"/>
              <a:gd name="T5" fmla="*/ 0 h 73660"/>
              <a:gd name="T6" fmla="*/ 0 w 73660"/>
              <a:gd name="T7" fmla="*/ 0 h 73660"/>
              <a:gd name="T8" fmla="*/ 0 w 73660"/>
              <a:gd name="T9" fmla="*/ 73151 h 73660"/>
            </a:gdLst>
            <a:ahLst/>
            <a:cxnLst>
              <a:cxn ang="0">
                <a:pos x="T0" y="T1"/>
              </a:cxn>
              <a:cxn ang="0">
                <a:pos x="T2" y="T3"/>
              </a:cxn>
              <a:cxn ang="0">
                <a:pos x="T4" y="T5"/>
              </a:cxn>
              <a:cxn ang="0">
                <a:pos x="T6" y="T7"/>
              </a:cxn>
              <a:cxn ang="0">
                <a:pos x="T8" y="T9"/>
              </a:cxn>
            </a:cxnLst>
            <a:rect l="0" t="0" r="r" b="b"/>
            <a:pathLst>
              <a:path w="73660" h="73660">
                <a:moveTo>
                  <a:pt x="0" y="73151"/>
                </a:moveTo>
                <a:lnTo>
                  <a:pt x="73151" y="73151"/>
                </a:lnTo>
                <a:lnTo>
                  <a:pt x="73151" y="0"/>
                </a:lnTo>
                <a:lnTo>
                  <a:pt x="0" y="0"/>
                </a:lnTo>
                <a:lnTo>
                  <a:pt x="0" y="73151"/>
                </a:lnTo>
                <a:close/>
              </a:path>
            </a:pathLst>
          </a:custGeom>
          <a:solidFill>
            <a:srgbClr val="EA15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223" name="object 7"/>
          <p:cNvSpPr>
            <a:spLocks/>
          </p:cNvSpPr>
          <p:nvPr/>
        </p:nvSpPr>
        <p:spPr bwMode="auto">
          <a:xfrm>
            <a:off x="331788"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4698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24" name="object 8"/>
          <p:cNvSpPr>
            <a:spLocks/>
          </p:cNvSpPr>
          <p:nvPr/>
        </p:nvSpPr>
        <p:spPr bwMode="auto">
          <a:xfrm>
            <a:off x="282575"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287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25" name="object 9"/>
          <p:cNvSpPr>
            <a:spLocks/>
          </p:cNvSpPr>
          <p:nvPr/>
        </p:nvSpPr>
        <p:spPr bwMode="auto">
          <a:xfrm>
            <a:off x="254000"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104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26" name="object 10"/>
          <p:cNvSpPr>
            <a:spLocks/>
          </p:cNvSpPr>
          <p:nvPr/>
        </p:nvSpPr>
        <p:spPr bwMode="auto">
          <a:xfrm>
            <a:off x="227013"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104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27" name="object 11"/>
          <p:cNvSpPr>
            <a:spLocks noChangeArrowheads="1"/>
          </p:cNvSpPr>
          <p:nvPr/>
        </p:nvSpPr>
        <p:spPr bwMode="auto">
          <a:xfrm>
            <a:off x="838200" y="381000"/>
            <a:ext cx="7620000" cy="59436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13055578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43608" y="1484784"/>
            <a:ext cx="7150100" cy="1808187"/>
          </a:xfrm>
          <a:prstGeom prst="rect">
            <a:avLst/>
          </a:prstGeom>
        </p:spPr>
        <p:txBody>
          <a:bodyPr lIns="0" tIns="0" rIns="0" bIns="0">
            <a:spAutoFit/>
          </a:bodyPr>
          <a:lstStyle>
            <a:lvl1pPr marL="635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ts val="4675"/>
              </a:lnSpc>
            </a:pPr>
            <a:r>
              <a:rPr lang="en-US" sz="2000" dirty="0">
                <a:latin typeface="Corbel" panose="020B0503020204020204" pitchFamily="34" charset="0"/>
                <a:ea typeface="Corbel" panose="020B0503020204020204" pitchFamily="34" charset="0"/>
                <a:cs typeface="Corbel" panose="020B0503020204020204" pitchFamily="34" charset="0"/>
              </a:rPr>
              <a:t>A</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stone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lintel</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consists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of</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a:t>
            </a:r>
            <a:r>
              <a:rPr lang="en-US" sz="2000" dirty="0">
                <a:latin typeface="Times New Roman" panose="02020603050405020304" pitchFamily="18" charset="0"/>
                <a:cs typeface="Times New Roman" panose="02020603050405020304" pitchFamily="18" charset="0"/>
              </a:rPr>
              <a:t> </a:t>
            </a:r>
            <a:r>
              <a:rPr lang="en-US" sz="2000" dirty="0" smtClean="0">
                <a:latin typeface="Corbel" panose="020B0503020204020204" pitchFamily="34" charset="0"/>
                <a:ea typeface="Corbel" panose="020B0503020204020204" pitchFamily="34" charset="0"/>
                <a:cs typeface="Corbel" panose="020B0503020204020204" pitchFamily="34" charset="0"/>
              </a:rPr>
              <a:t>simple stone</a:t>
            </a:r>
            <a:r>
              <a:rPr lang="en-US" sz="2000" dirty="0" smtClean="0">
                <a:latin typeface="Times New Roman" panose="02020603050405020304" pitchFamily="18" charset="0"/>
                <a:cs typeface="Times New Roman" panose="02020603050405020304" pitchFamily="18" charset="0"/>
              </a:rPr>
              <a:t> </a:t>
            </a:r>
            <a:r>
              <a:rPr lang="en-US" sz="2000" dirty="0" smtClean="0">
                <a:latin typeface="Corbel" panose="020B0503020204020204" pitchFamily="34" charset="0"/>
                <a:ea typeface="Corbel" panose="020B0503020204020204" pitchFamily="34" charset="0"/>
                <a:cs typeface="Corbel" panose="020B0503020204020204" pitchFamily="34" charset="0"/>
              </a:rPr>
              <a:t>slab</a:t>
            </a:r>
            <a:r>
              <a:rPr lang="en-US" sz="2000" dirty="0" smtClean="0">
                <a:latin typeface="Times New Roman" panose="02020603050405020304" pitchFamily="18" charset="0"/>
                <a:cs typeface="Times New Roman" panose="02020603050405020304" pitchFamily="18" charset="0"/>
              </a:rPr>
              <a:t> </a:t>
            </a:r>
            <a:r>
              <a:rPr lang="en-US" sz="2000" dirty="0" smtClean="0">
                <a:latin typeface="Corbel" panose="020B0503020204020204" pitchFamily="34" charset="0"/>
                <a:ea typeface="Corbel" panose="020B0503020204020204" pitchFamily="34" charset="0"/>
                <a:cs typeface="Corbel" panose="020B0503020204020204" pitchFamily="34" charset="0"/>
              </a:rPr>
              <a:t>of</a:t>
            </a:r>
            <a:r>
              <a:rPr lang="en-US" sz="2000" dirty="0" smtClean="0">
                <a:latin typeface="Times New Roman" panose="02020603050405020304" pitchFamily="18" charset="0"/>
                <a:cs typeface="Times New Roman" panose="02020603050405020304" pitchFamily="18" charset="0"/>
              </a:rPr>
              <a:t> </a:t>
            </a:r>
            <a:r>
              <a:rPr lang="en-US" sz="2000" dirty="0" smtClean="0">
                <a:latin typeface="Corbel" panose="020B0503020204020204" pitchFamily="34" charset="0"/>
                <a:ea typeface="Corbel" panose="020B0503020204020204" pitchFamily="34" charset="0"/>
                <a:cs typeface="Corbel" panose="020B0503020204020204" pitchFamily="34" charset="0"/>
              </a:rPr>
              <a:t>greater</a:t>
            </a:r>
            <a:r>
              <a:rPr lang="en-US" sz="2000" dirty="0" smtClean="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thickness.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These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used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where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stones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abundantly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available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can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also</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provided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over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openings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brick</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walls.</a:t>
            </a:r>
          </a:p>
        </p:txBody>
      </p:sp>
      <p:sp>
        <p:nvSpPr>
          <p:cNvPr id="4" name="Rectangle 3"/>
          <p:cNvSpPr/>
          <p:nvPr/>
        </p:nvSpPr>
        <p:spPr>
          <a:xfrm>
            <a:off x="3923928" y="692696"/>
            <a:ext cx="1417568" cy="369332"/>
          </a:xfrm>
          <a:prstGeom prst="rect">
            <a:avLst/>
          </a:prstGeom>
        </p:spPr>
        <p:txBody>
          <a:bodyPr wrap="none">
            <a:spAutoFit/>
          </a:bodyPr>
          <a:lstStyle/>
          <a:p>
            <a:r>
              <a:rPr lang="en-US" spc="-120" dirty="0"/>
              <a:t>ST</a:t>
            </a:r>
            <a:r>
              <a:rPr lang="en-US" spc="-100" dirty="0"/>
              <a:t>O</a:t>
            </a:r>
            <a:r>
              <a:rPr lang="en-US" spc="-125" dirty="0"/>
              <a:t>N</a:t>
            </a:r>
            <a:r>
              <a:rPr lang="en-US" spc="-25" dirty="0"/>
              <a:t>E</a:t>
            </a:r>
            <a:r>
              <a:rPr lang="en-US" spc="-215" dirty="0">
                <a:latin typeface="Times New Roman"/>
                <a:cs typeface="Times New Roman"/>
              </a:rPr>
              <a:t> </a:t>
            </a:r>
            <a:r>
              <a:rPr lang="en-US" spc="-100" dirty="0"/>
              <a:t>L</a:t>
            </a:r>
            <a:r>
              <a:rPr lang="en-US" spc="-110" dirty="0"/>
              <a:t>I</a:t>
            </a:r>
            <a:r>
              <a:rPr lang="en-US" spc="-125" dirty="0"/>
              <a:t>N</a:t>
            </a:r>
            <a:r>
              <a:rPr lang="en-US" spc="-120" dirty="0"/>
              <a:t>T</a:t>
            </a:r>
            <a:r>
              <a:rPr lang="en-US" spc="-130" dirty="0"/>
              <a:t>E</a:t>
            </a:r>
            <a:r>
              <a:rPr lang="en-US" spc="-100" dirty="0"/>
              <a:t>L</a:t>
            </a:r>
            <a:r>
              <a:rPr lang="en-US" spc="-20" dirty="0"/>
              <a:t>S</a:t>
            </a:r>
            <a:endParaRPr lang="en-US" dirty="0"/>
          </a:p>
        </p:txBody>
      </p:sp>
    </p:spTree>
    <p:extLst>
      <p:ext uri="{BB962C8B-B14F-4D97-AF65-F5344CB8AC3E}">
        <p14:creationId xmlns:p14="http://schemas.microsoft.com/office/powerpoint/2010/main" val="30724898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rtlCol="0"/>
          <a:lstStyle/>
          <a:p>
            <a:pPr marL="1537970" eaLnBrk="1" fontAlgn="auto" hangingPunct="1">
              <a:spcBef>
                <a:spcPts val="0"/>
              </a:spcBef>
              <a:spcAft>
                <a:spcPts val="0"/>
              </a:spcAft>
              <a:defRPr/>
            </a:pPr>
            <a:r>
              <a:rPr spc="-120" dirty="0"/>
              <a:t>ST</a:t>
            </a:r>
            <a:r>
              <a:rPr spc="-125" dirty="0"/>
              <a:t>ON</a:t>
            </a:r>
            <a:r>
              <a:rPr spc="-25" dirty="0"/>
              <a:t>E</a:t>
            </a:r>
            <a:r>
              <a:rPr spc="-215" dirty="0">
                <a:latin typeface="Times New Roman"/>
                <a:cs typeface="Times New Roman"/>
              </a:rPr>
              <a:t> </a:t>
            </a:r>
            <a:r>
              <a:rPr spc="-105" dirty="0"/>
              <a:t>L</a:t>
            </a:r>
            <a:r>
              <a:rPr spc="-110" dirty="0"/>
              <a:t>I</a:t>
            </a:r>
            <a:r>
              <a:rPr spc="-125" dirty="0"/>
              <a:t>N</a:t>
            </a:r>
            <a:r>
              <a:rPr spc="-120" dirty="0"/>
              <a:t>T</a:t>
            </a:r>
            <a:r>
              <a:rPr spc="-125" dirty="0"/>
              <a:t>E</a:t>
            </a:r>
            <a:r>
              <a:rPr spc="-105" dirty="0"/>
              <a:t>L</a:t>
            </a:r>
            <a:r>
              <a:rPr spc="-25" dirty="0"/>
              <a:t>S</a:t>
            </a:r>
          </a:p>
        </p:txBody>
      </p:sp>
      <p:sp>
        <p:nvSpPr>
          <p:cNvPr id="11267" name="object 3"/>
          <p:cNvSpPr>
            <a:spLocks noChangeArrowheads="1"/>
          </p:cNvSpPr>
          <p:nvPr/>
        </p:nvSpPr>
        <p:spPr bwMode="auto">
          <a:xfrm>
            <a:off x="2057400" y="1524000"/>
            <a:ext cx="5257800" cy="4114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4665244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533400"/>
            <a:ext cx="7391400" cy="1016993"/>
          </a:xfrm>
        </p:spPr>
        <p:txBody>
          <a:bodyPr rtlCol="0">
            <a:normAutofit fontScale="90000"/>
          </a:bodyPr>
          <a:lstStyle/>
          <a:p>
            <a:pPr marL="1652270" algn="just" eaLnBrk="1" fontAlgn="auto" hangingPunct="1">
              <a:lnSpc>
                <a:spcPct val="150000"/>
              </a:lnSpc>
              <a:spcBef>
                <a:spcPts val="0"/>
              </a:spcBef>
              <a:spcAft>
                <a:spcPts val="0"/>
              </a:spcAft>
              <a:defRPr/>
            </a:pPr>
            <a:r>
              <a:rPr lang="en-US" sz="2000" dirty="0">
                <a:latin typeface="Corbel" panose="020B0503020204020204" pitchFamily="34" charset="0"/>
                <a:ea typeface="Corbel" panose="020B0503020204020204" pitchFamily="34" charset="0"/>
                <a:cs typeface="Corbel" panose="020B0503020204020204" pitchFamily="34" charset="0"/>
              </a:rPr>
              <a:t>Brick</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lintels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not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structurally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strong,</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and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used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where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opening</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less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(less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than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1</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meter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and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loads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light.</a:t>
            </a:r>
            <a:endParaRPr sz="2000" spc="-25" dirty="0"/>
          </a:p>
        </p:txBody>
      </p:sp>
      <p:sp>
        <p:nvSpPr>
          <p:cNvPr id="13315" name="object 3"/>
          <p:cNvSpPr>
            <a:spLocks noChangeArrowheads="1"/>
          </p:cNvSpPr>
          <p:nvPr/>
        </p:nvSpPr>
        <p:spPr bwMode="auto">
          <a:xfrm>
            <a:off x="2627784" y="1844824"/>
            <a:ext cx="5562600" cy="3733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34606147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rtlCol="0">
            <a:normAutofit/>
          </a:bodyPr>
          <a:lstStyle/>
          <a:p>
            <a:pPr marL="1766570" eaLnBrk="1" fontAlgn="auto" hangingPunct="1">
              <a:spcBef>
                <a:spcPts val="0"/>
              </a:spcBef>
              <a:spcAft>
                <a:spcPts val="0"/>
              </a:spcAft>
              <a:defRPr/>
            </a:pPr>
            <a:r>
              <a:rPr sz="3200" spc="-120" dirty="0"/>
              <a:t>ST</a:t>
            </a:r>
            <a:r>
              <a:rPr sz="3200" spc="-125" dirty="0"/>
              <a:t>EE</a:t>
            </a:r>
            <a:r>
              <a:rPr sz="3200" dirty="0"/>
              <a:t>L</a:t>
            </a:r>
            <a:r>
              <a:rPr sz="3200" spc="-215" dirty="0">
                <a:latin typeface="Times New Roman"/>
                <a:cs typeface="Times New Roman"/>
              </a:rPr>
              <a:t> </a:t>
            </a:r>
            <a:r>
              <a:rPr sz="3200" spc="-105" dirty="0"/>
              <a:t>L</a:t>
            </a:r>
            <a:r>
              <a:rPr sz="3200" spc="-110" dirty="0"/>
              <a:t>I</a:t>
            </a:r>
            <a:r>
              <a:rPr sz="3200" spc="-125" dirty="0"/>
              <a:t>N</a:t>
            </a:r>
            <a:r>
              <a:rPr sz="3200" spc="-120" dirty="0"/>
              <a:t>T</a:t>
            </a:r>
            <a:r>
              <a:rPr sz="3200" spc="-125" dirty="0"/>
              <a:t>E</a:t>
            </a:r>
            <a:r>
              <a:rPr sz="3200" spc="-105" dirty="0"/>
              <a:t>L</a:t>
            </a:r>
            <a:r>
              <a:rPr sz="3200" spc="-25" dirty="0"/>
              <a:t>S</a:t>
            </a:r>
          </a:p>
        </p:txBody>
      </p:sp>
      <p:sp>
        <p:nvSpPr>
          <p:cNvPr id="3" name="object 3"/>
          <p:cNvSpPr txBox="1"/>
          <p:nvPr/>
        </p:nvSpPr>
        <p:spPr>
          <a:xfrm>
            <a:off x="1404938" y="1414463"/>
            <a:ext cx="7070725" cy="1797287"/>
          </a:xfrm>
          <a:prstGeom prst="rect">
            <a:avLst/>
          </a:prstGeom>
        </p:spPr>
        <p:txBody>
          <a:bodyPr lIns="0" tIns="0" rIns="0" bIns="0">
            <a:spAutoFit/>
          </a:bodyPr>
          <a:lstStyle>
            <a:lvl1pPr marL="12700" indent="269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en-US" sz="2000" dirty="0">
                <a:latin typeface="Corbel" panose="020B0503020204020204" pitchFamily="34" charset="0"/>
                <a:ea typeface="Corbel" panose="020B0503020204020204" pitchFamily="34" charset="0"/>
                <a:cs typeface="Corbel" panose="020B0503020204020204" pitchFamily="34" charset="0"/>
              </a:rPr>
              <a:t>Steel</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lintels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provided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where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opening</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large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and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where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super-imposed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loads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are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also</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heavy.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It</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consists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of</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rolled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steel</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joists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channel</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sections</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either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used</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singly</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in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combination</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of</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two</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or</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three</a:t>
            </a:r>
            <a:r>
              <a:rPr lang="en-US" sz="2000" dirty="0">
                <a:latin typeface="Times New Roman" panose="02020603050405020304" pitchFamily="18" charset="0"/>
                <a:cs typeface="Times New Roman" panose="02020603050405020304" pitchFamily="18" charset="0"/>
              </a:rPr>
              <a:t> </a:t>
            </a:r>
            <a:r>
              <a:rPr lang="en-US" sz="2000" dirty="0">
                <a:latin typeface="Corbel" panose="020B0503020204020204" pitchFamily="34" charset="0"/>
                <a:ea typeface="Corbel" panose="020B0503020204020204" pitchFamily="34" charset="0"/>
                <a:cs typeface="Corbel" panose="020B0503020204020204" pitchFamily="34" charset="0"/>
              </a:rPr>
              <a:t>units.</a:t>
            </a:r>
          </a:p>
        </p:txBody>
      </p:sp>
      <p:sp>
        <p:nvSpPr>
          <p:cNvPr id="14340" name="object 4"/>
          <p:cNvSpPr>
            <a:spLocks noChangeArrowheads="1"/>
          </p:cNvSpPr>
          <p:nvPr/>
        </p:nvSpPr>
        <p:spPr bwMode="auto">
          <a:xfrm>
            <a:off x="3779912" y="3068960"/>
            <a:ext cx="4572000" cy="31242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10315504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rtlCol="0"/>
          <a:lstStyle/>
          <a:p>
            <a:pPr marL="1652270" eaLnBrk="1" fontAlgn="auto" hangingPunct="1">
              <a:spcBef>
                <a:spcPts val="0"/>
              </a:spcBef>
              <a:spcAft>
                <a:spcPts val="0"/>
              </a:spcAft>
              <a:defRPr/>
            </a:pPr>
            <a:r>
              <a:rPr spc="-120" dirty="0"/>
              <a:t>ST</a:t>
            </a:r>
            <a:r>
              <a:rPr spc="-125" dirty="0"/>
              <a:t>EE</a:t>
            </a:r>
            <a:r>
              <a:rPr dirty="0"/>
              <a:t>L</a:t>
            </a:r>
            <a:r>
              <a:rPr spc="-215" dirty="0">
                <a:latin typeface="Times New Roman"/>
                <a:cs typeface="Times New Roman"/>
              </a:rPr>
              <a:t> </a:t>
            </a:r>
            <a:r>
              <a:rPr spc="-105" dirty="0"/>
              <a:t>L</a:t>
            </a:r>
            <a:r>
              <a:rPr spc="-110" dirty="0"/>
              <a:t>I</a:t>
            </a:r>
            <a:r>
              <a:rPr spc="-125" dirty="0"/>
              <a:t>N</a:t>
            </a:r>
            <a:r>
              <a:rPr spc="-120" dirty="0"/>
              <a:t>T</a:t>
            </a:r>
            <a:r>
              <a:rPr spc="-125" dirty="0"/>
              <a:t>E</a:t>
            </a:r>
            <a:r>
              <a:rPr spc="-105" dirty="0"/>
              <a:t>L</a:t>
            </a:r>
            <a:r>
              <a:rPr spc="-25" dirty="0"/>
              <a:t>S</a:t>
            </a:r>
          </a:p>
        </p:txBody>
      </p:sp>
      <p:sp>
        <p:nvSpPr>
          <p:cNvPr id="15363" name="object 3"/>
          <p:cNvSpPr>
            <a:spLocks noChangeArrowheads="1"/>
          </p:cNvSpPr>
          <p:nvPr/>
        </p:nvSpPr>
        <p:spPr bwMode="auto">
          <a:xfrm>
            <a:off x="2743200" y="1828800"/>
            <a:ext cx="4419600" cy="36576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148024478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ject 2"/>
          <p:cNvSpPr>
            <a:spLocks/>
          </p:cNvSpPr>
          <p:nvPr/>
        </p:nvSpPr>
        <p:spPr bwMode="auto">
          <a:xfrm>
            <a:off x="0" y="0"/>
            <a:ext cx="365125" cy="6854825"/>
          </a:xfrm>
          <a:custGeom>
            <a:avLst/>
            <a:gdLst>
              <a:gd name="T0" fmla="*/ 0 w 365760"/>
              <a:gd name="T1" fmla="*/ 6854433 h 6854825"/>
              <a:gd name="T2" fmla="*/ 365759 w 365760"/>
              <a:gd name="T3" fmla="*/ 6854433 h 6854825"/>
              <a:gd name="T4" fmla="*/ 365759 w 365760"/>
              <a:gd name="T5" fmla="*/ 0 h 6854825"/>
              <a:gd name="T6" fmla="*/ 0 w 365760"/>
              <a:gd name="T7" fmla="*/ 0 h 6854825"/>
              <a:gd name="T8" fmla="*/ 0 w 365760"/>
              <a:gd name="T9" fmla="*/ 6854433 h 6854825"/>
            </a:gdLst>
            <a:ahLst/>
            <a:cxnLst>
              <a:cxn ang="0">
                <a:pos x="T0" y="T1"/>
              </a:cxn>
              <a:cxn ang="0">
                <a:pos x="T2" y="T3"/>
              </a:cxn>
              <a:cxn ang="0">
                <a:pos x="T4" y="T5"/>
              </a:cxn>
              <a:cxn ang="0">
                <a:pos x="T6" y="T7"/>
              </a:cxn>
              <a:cxn ang="0">
                <a:pos x="T8" y="T9"/>
              </a:cxn>
            </a:cxnLst>
            <a:rect l="0" t="0" r="r" b="b"/>
            <a:pathLst>
              <a:path w="365760" h="6854825">
                <a:moveTo>
                  <a:pt x="0" y="6854433"/>
                </a:moveTo>
                <a:lnTo>
                  <a:pt x="365759" y="6854433"/>
                </a:lnTo>
                <a:lnTo>
                  <a:pt x="365759" y="0"/>
                </a:lnTo>
                <a:lnTo>
                  <a:pt x="0" y="0"/>
                </a:lnTo>
                <a:lnTo>
                  <a:pt x="0" y="6854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387" name="object 3"/>
          <p:cNvSpPr>
            <a:spLocks/>
          </p:cNvSpPr>
          <p:nvPr/>
        </p:nvSpPr>
        <p:spPr bwMode="auto">
          <a:xfrm>
            <a:off x="255588" y="5046663"/>
            <a:ext cx="73025" cy="1692275"/>
          </a:xfrm>
          <a:custGeom>
            <a:avLst/>
            <a:gdLst>
              <a:gd name="T0" fmla="*/ 0 w 73660"/>
              <a:gd name="T1" fmla="*/ 1691639 h 1691640"/>
              <a:gd name="T2" fmla="*/ 73151 w 73660"/>
              <a:gd name="T3" fmla="*/ 1691639 h 1691640"/>
              <a:gd name="T4" fmla="*/ 73151 w 73660"/>
              <a:gd name="T5" fmla="*/ 0 h 1691640"/>
              <a:gd name="T6" fmla="*/ 0 w 73660"/>
              <a:gd name="T7" fmla="*/ 0 h 1691640"/>
              <a:gd name="T8" fmla="*/ 0 w 73660"/>
              <a:gd name="T9" fmla="*/ 1691639 h 1691640"/>
            </a:gdLst>
            <a:ahLst/>
            <a:cxnLst>
              <a:cxn ang="0">
                <a:pos x="T0" y="T1"/>
              </a:cxn>
              <a:cxn ang="0">
                <a:pos x="T2" y="T3"/>
              </a:cxn>
              <a:cxn ang="0">
                <a:pos x="T4" y="T5"/>
              </a:cxn>
              <a:cxn ang="0">
                <a:pos x="T6" y="T7"/>
              </a:cxn>
              <a:cxn ang="0">
                <a:pos x="T8" y="T9"/>
              </a:cxn>
            </a:cxnLst>
            <a:rect l="0" t="0" r="r" b="b"/>
            <a:pathLst>
              <a:path w="73660" h="1691640">
                <a:moveTo>
                  <a:pt x="0" y="1691639"/>
                </a:moveTo>
                <a:lnTo>
                  <a:pt x="73151" y="1691639"/>
                </a:lnTo>
                <a:lnTo>
                  <a:pt x="73151" y="0"/>
                </a:lnTo>
                <a:lnTo>
                  <a:pt x="0" y="0"/>
                </a:lnTo>
                <a:lnTo>
                  <a:pt x="0" y="1691639"/>
                </a:lnTo>
                <a:close/>
              </a:path>
            </a:pathLst>
          </a:custGeom>
          <a:solidFill>
            <a:srgbClr val="EA15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388" name="object 4"/>
          <p:cNvSpPr>
            <a:spLocks/>
          </p:cNvSpPr>
          <p:nvPr/>
        </p:nvSpPr>
        <p:spPr bwMode="auto">
          <a:xfrm>
            <a:off x="255588" y="4797425"/>
            <a:ext cx="73025" cy="228600"/>
          </a:xfrm>
          <a:custGeom>
            <a:avLst/>
            <a:gdLst>
              <a:gd name="T0" fmla="*/ 0 w 73660"/>
              <a:gd name="T1" fmla="*/ 228599 h 228600"/>
              <a:gd name="T2" fmla="*/ 73151 w 73660"/>
              <a:gd name="T3" fmla="*/ 228599 h 228600"/>
              <a:gd name="T4" fmla="*/ 73151 w 73660"/>
              <a:gd name="T5" fmla="*/ 0 h 228600"/>
              <a:gd name="T6" fmla="*/ 0 w 73660"/>
              <a:gd name="T7" fmla="*/ 0 h 228600"/>
              <a:gd name="T8" fmla="*/ 0 w 73660"/>
              <a:gd name="T9" fmla="*/ 228599 h 228600"/>
            </a:gdLst>
            <a:ahLst/>
            <a:cxnLst>
              <a:cxn ang="0">
                <a:pos x="T0" y="T1"/>
              </a:cxn>
              <a:cxn ang="0">
                <a:pos x="T2" y="T3"/>
              </a:cxn>
              <a:cxn ang="0">
                <a:pos x="T4" y="T5"/>
              </a:cxn>
              <a:cxn ang="0">
                <a:pos x="T6" y="T7"/>
              </a:cxn>
              <a:cxn ang="0">
                <a:pos x="T8" y="T9"/>
              </a:cxn>
            </a:cxnLst>
            <a:rect l="0" t="0" r="r" b="b"/>
            <a:pathLst>
              <a:path w="73660" h="228600">
                <a:moveTo>
                  <a:pt x="0" y="228599"/>
                </a:moveTo>
                <a:lnTo>
                  <a:pt x="73151" y="228599"/>
                </a:lnTo>
                <a:lnTo>
                  <a:pt x="73151" y="0"/>
                </a:lnTo>
                <a:lnTo>
                  <a:pt x="0" y="0"/>
                </a:lnTo>
                <a:lnTo>
                  <a:pt x="0" y="228599"/>
                </a:lnTo>
                <a:close/>
              </a:path>
            </a:pathLst>
          </a:custGeom>
          <a:solidFill>
            <a:srgbClr val="FEB80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389" name="object 5"/>
          <p:cNvSpPr>
            <a:spLocks/>
          </p:cNvSpPr>
          <p:nvPr/>
        </p:nvSpPr>
        <p:spPr bwMode="auto">
          <a:xfrm>
            <a:off x="255588" y="4637088"/>
            <a:ext cx="73025" cy="138112"/>
          </a:xfrm>
          <a:custGeom>
            <a:avLst/>
            <a:gdLst>
              <a:gd name="T0" fmla="*/ 0 w 73660"/>
              <a:gd name="T1" fmla="*/ 137159 h 137160"/>
              <a:gd name="T2" fmla="*/ 73151 w 73660"/>
              <a:gd name="T3" fmla="*/ 137159 h 137160"/>
              <a:gd name="T4" fmla="*/ 73151 w 73660"/>
              <a:gd name="T5" fmla="*/ 0 h 137160"/>
              <a:gd name="T6" fmla="*/ 0 w 73660"/>
              <a:gd name="T7" fmla="*/ 0 h 137160"/>
              <a:gd name="T8" fmla="*/ 0 w 73660"/>
              <a:gd name="T9" fmla="*/ 137159 h 137160"/>
            </a:gdLst>
            <a:ahLst/>
            <a:cxnLst>
              <a:cxn ang="0">
                <a:pos x="T0" y="T1"/>
              </a:cxn>
              <a:cxn ang="0">
                <a:pos x="T2" y="T3"/>
              </a:cxn>
              <a:cxn ang="0">
                <a:pos x="T4" y="T5"/>
              </a:cxn>
              <a:cxn ang="0">
                <a:pos x="T6" y="T7"/>
              </a:cxn>
              <a:cxn ang="0">
                <a:pos x="T8" y="T9"/>
              </a:cxn>
            </a:cxnLst>
            <a:rect l="0" t="0" r="r" b="b"/>
            <a:pathLst>
              <a:path w="73660" h="137160">
                <a:moveTo>
                  <a:pt x="0" y="137159"/>
                </a:moveTo>
                <a:lnTo>
                  <a:pt x="73151" y="137159"/>
                </a:lnTo>
                <a:lnTo>
                  <a:pt x="73151" y="0"/>
                </a:lnTo>
                <a:lnTo>
                  <a:pt x="0" y="0"/>
                </a:lnTo>
                <a:lnTo>
                  <a:pt x="0" y="137159"/>
                </a:lnTo>
                <a:close/>
              </a:path>
            </a:pathLst>
          </a:custGeom>
          <a:solidFill>
            <a:srgbClr val="4E5B6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390" name="object 6"/>
          <p:cNvSpPr>
            <a:spLocks/>
          </p:cNvSpPr>
          <p:nvPr/>
        </p:nvSpPr>
        <p:spPr bwMode="auto">
          <a:xfrm>
            <a:off x="255588" y="4541838"/>
            <a:ext cx="73025" cy="74612"/>
          </a:xfrm>
          <a:custGeom>
            <a:avLst/>
            <a:gdLst>
              <a:gd name="T0" fmla="*/ 0 w 73660"/>
              <a:gd name="T1" fmla="*/ 73151 h 73660"/>
              <a:gd name="T2" fmla="*/ 73151 w 73660"/>
              <a:gd name="T3" fmla="*/ 73151 h 73660"/>
              <a:gd name="T4" fmla="*/ 73151 w 73660"/>
              <a:gd name="T5" fmla="*/ 0 h 73660"/>
              <a:gd name="T6" fmla="*/ 0 w 73660"/>
              <a:gd name="T7" fmla="*/ 0 h 73660"/>
              <a:gd name="T8" fmla="*/ 0 w 73660"/>
              <a:gd name="T9" fmla="*/ 73151 h 73660"/>
            </a:gdLst>
            <a:ahLst/>
            <a:cxnLst>
              <a:cxn ang="0">
                <a:pos x="T0" y="T1"/>
              </a:cxn>
              <a:cxn ang="0">
                <a:pos x="T2" y="T3"/>
              </a:cxn>
              <a:cxn ang="0">
                <a:pos x="T4" y="T5"/>
              </a:cxn>
              <a:cxn ang="0">
                <a:pos x="T6" y="T7"/>
              </a:cxn>
              <a:cxn ang="0">
                <a:pos x="T8" y="T9"/>
              </a:cxn>
            </a:cxnLst>
            <a:rect l="0" t="0" r="r" b="b"/>
            <a:pathLst>
              <a:path w="73660" h="73660">
                <a:moveTo>
                  <a:pt x="0" y="73151"/>
                </a:moveTo>
                <a:lnTo>
                  <a:pt x="73151" y="73151"/>
                </a:lnTo>
                <a:lnTo>
                  <a:pt x="73151" y="0"/>
                </a:lnTo>
                <a:lnTo>
                  <a:pt x="0" y="0"/>
                </a:lnTo>
                <a:lnTo>
                  <a:pt x="0" y="73151"/>
                </a:lnTo>
                <a:close/>
              </a:path>
            </a:pathLst>
          </a:custGeom>
          <a:solidFill>
            <a:srgbClr val="EA15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391" name="object 7"/>
          <p:cNvSpPr>
            <a:spLocks/>
          </p:cNvSpPr>
          <p:nvPr/>
        </p:nvSpPr>
        <p:spPr bwMode="auto">
          <a:xfrm>
            <a:off x="331788"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4698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92" name="object 8"/>
          <p:cNvSpPr>
            <a:spLocks/>
          </p:cNvSpPr>
          <p:nvPr/>
        </p:nvSpPr>
        <p:spPr bwMode="auto">
          <a:xfrm>
            <a:off x="282575"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287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93" name="object 9"/>
          <p:cNvSpPr>
            <a:spLocks/>
          </p:cNvSpPr>
          <p:nvPr/>
        </p:nvSpPr>
        <p:spPr bwMode="auto">
          <a:xfrm>
            <a:off x="254000"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104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94" name="object 10"/>
          <p:cNvSpPr>
            <a:spLocks/>
          </p:cNvSpPr>
          <p:nvPr/>
        </p:nvSpPr>
        <p:spPr bwMode="auto">
          <a:xfrm>
            <a:off x="227013" y="681038"/>
            <a:ext cx="0" cy="365125"/>
          </a:xfrm>
          <a:custGeom>
            <a:avLst/>
            <a:gdLst>
              <a:gd name="T0" fmla="*/ 0 h 365759"/>
              <a:gd name="T1" fmla="*/ 365759 h 365759"/>
            </a:gdLst>
            <a:ahLst/>
            <a:cxnLst>
              <a:cxn ang="0">
                <a:pos x="0" y="T0"/>
              </a:cxn>
              <a:cxn ang="0">
                <a:pos x="0" y="T1"/>
              </a:cxn>
            </a:cxnLst>
            <a:rect l="0" t="0" r="r" b="b"/>
            <a:pathLst>
              <a:path h="365759">
                <a:moveTo>
                  <a:pt x="0" y="0"/>
                </a:moveTo>
                <a:lnTo>
                  <a:pt x="0" y="365759"/>
                </a:lnTo>
              </a:path>
            </a:pathLst>
          </a:custGeom>
          <a:noFill/>
          <a:ln w="104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395" name="object 11"/>
          <p:cNvSpPr>
            <a:spLocks noChangeArrowheads="1"/>
          </p:cNvSpPr>
          <p:nvPr/>
        </p:nvSpPr>
        <p:spPr bwMode="auto">
          <a:xfrm>
            <a:off x="1600200" y="667670"/>
            <a:ext cx="6705600" cy="5108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p>
        </p:txBody>
      </p:sp>
    </p:spTree>
    <p:extLst>
      <p:ext uri="{BB962C8B-B14F-4D97-AF65-F5344CB8AC3E}">
        <p14:creationId xmlns:p14="http://schemas.microsoft.com/office/powerpoint/2010/main" val="3904373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TotalTime>
  <Words>2179</Words>
  <Application>Microsoft Office PowerPoint</Application>
  <PresentationFormat>On-screen Show (4:3)</PresentationFormat>
  <Paragraphs>368</Paragraphs>
  <Slides>104</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104</vt:i4>
      </vt:variant>
    </vt:vector>
  </HeadingPairs>
  <TitlesOfParts>
    <vt:vector size="116" baseType="lpstr">
      <vt:lpstr>Algerian</vt:lpstr>
      <vt:lpstr>Arial</vt:lpstr>
      <vt:lpstr>Arial Unicode MS</vt:lpstr>
      <vt:lpstr>Calibri</vt:lpstr>
      <vt:lpstr>Calibri Bold</vt:lpstr>
      <vt:lpstr>Constantia</vt:lpstr>
      <vt:lpstr>Constantia Bold</vt:lpstr>
      <vt:lpstr>Corbel</vt:lpstr>
      <vt:lpstr>Times New Roman</vt:lpstr>
      <vt:lpstr>Times New Roman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Lintels</vt:lpstr>
      <vt:lpstr>VARIOUS TYPES OF LINTELS</vt:lpstr>
      <vt:lpstr>TIMBER LINTELS</vt:lpstr>
      <vt:lpstr>A TIMBER LINTEL</vt:lpstr>
      <vt:lpstr>PowerPoint Presentation</vt:lpstr>
      <vt:lpstr>PowerPoint Presentation</vt:lpstr>
      <vt:lpstr>STONE LINTELS</vt:lpstr>
      <vt:lpstr>Brick lintels are not structurally strong, and they are used where opening is less (less than 1 meter ) and loads are light.</vt:lpstr>
      <vt:lpstr>STEEL LINTELS</vt:lpstr>
      <vt:lpstr>STEEL LINTELS</vt:lpstr>
      <vt:lpstr>PowerPoint Presentation</vt:lpstr>
      <vt:lpstr>PowerPoint Presentation</vt:lpstr>
      <vt:lpstr>REINFORCED CONCRETE LINTELS Reinforced cement concrete lintels have replaced practically all other types of lintels because of their strength, rigidity, fire resistance, economy and ease in construction. They can be used on any span.</vt:lpstr>
      <vt:lpstr>PowerPoint Presentation</vt:lpstr>
      <vt:lpstr>PowerPoint Presentation</vt:lpstr>
      <vt:lpstr>CONCLUSION</vt:lpstr>
    </vt:vector>
  </TitlesOfParts>
  <Company>Investintech.com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A2E_Engine</dc:creator>
  <cp:lastModifiedBy>zaid khaleel</cp:lastModifiedBy>
  <cp:revision>26</cp:revision>
  <dcterms:created xsi:type="dcterms:W3CDTF">2017-10-24T02:44:12Z</dcterms:created>
  <dcterms:modified xsi:type="dcterms:W3CDTF">2018-10-24T20:53:33Z</dcterms:modified>
</cp:coreProperties>
</file>