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57" r:id="rId4"/>
    <p:sldId id="279" r:id="rId5"/>
    <p:sldId id="277" r:id="rId6"/>
    <p:sldId id="278" r:id="rId7"/>
    <p:sldId id="280" r:id="rId8"/>
    <p:sldId id="281"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86776B-0A7D-4BE4-979C-32190E46A2B2}" type="datetimeFigureOut">
              <a:rPr lang="en-US" smtClean="0"/>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32968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6776B-0A7D-4BE4-979C-32190E46A2B2}" type="datetimeFigureOut">
              <a:rPr lang="en-US" smtClean="0"/>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2865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6776B-0A7D-4BE4-979C-32190E46A2B2}" type="datetimeFigureOut">
              <a:rPr lang="en-US" smtClean="0"/>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158363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6776B-0A7D-4BE4-979C-32190E46A2B2}" type="datetimeFigureOut">
              <a:rPr lang="en-US" smtClean="0"/>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313900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6776B-0A7D-4BE4-979C-32190E46A2B2}" type="datetimeFigureOut">
              <a:rPr lang="en-US" smtClean="0"/>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417022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6776B-0A7D-4BE4-979C-32190E46A2B2}" type="datetimeFigureOut">
              <a:rPr lang="en-US" smtClean="0"/>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382933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86776B-0A7D-4BE4-979C-32190E46A2B2}" type="datetimeFigureOut">
              <a:rPr lang="en-US" smtClean="0"/>
              <a:t>12/25/2018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35240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86776B-0A7D-4BE4-979C-32190E46A2B2}" type="datetimeFigureOut">
              <a:rPr lang="en-US" smtClean="0"/>
              <a:t>12/25/2018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70258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6776B-0A7D-4BE4-979C-32190E46A2B2}" type="datetimeFigureOut">
              <a:rPr lang="en-US" smtClean="0"/>
              <a:t>12/25/2018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85524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6776B-0A7D-4BE4-979C-32190E46A2B2}" type="datetimeFigureOut">
              <a:rPr lang="en-US" smtClean="0"/>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54320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86776B-0A7D-4BE4-979C-32190E46A2B2}" type="datetimeFigureOut">
              <a:rPr lang="en-US" smtClean="0"/>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2556C-0605-4C39-B366-FD72FFE2291E}" type="slidenum">
              <a:rPr lang="en-US" smtClean="0"/>
              <a:t>‹#›</a:t>
            </a:fld>
            <a:endParaRPr lang="en-US"/>
          </a:p>
        </p:txBody>
      </p:sp>
    </p:spTree>
    <p:extLst>
      <p:ext uri="{BB962C8B-B14F-4D97-AF65-F5344CB8AC3E}">
        <p14:creationId xmlns:p14="http://schemas.microsoft.com/office/powerpoint/2010/main" val="371780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6776B-0A7D-4BE4-979C-32190E46A2B2}" type="datetimeFigureOut">
              <a:rPr lang="en-US" smtClean="0"/>
              <a:t>12/25/2018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2556C-0605-4C39-B366-FD72FFE2291E}" type="slidenum">
              <a:rPr lang="en-US" smtClean="0"/>
              <a:t>‹#›</a:t>
            </a:fld>
            <a:endParaRPr lang="en-US"/>
          </a:p>
        </p:txBody>
      </p:sp>
    </p:spTree>
    <p:extLst>
      <p:ext uri="{BB962C8B-B14F-4D97-AF65-F5344CB8AC3E}">
        <p14:creationId xmlns:p14="http://schemas.microsoft.com/office/powerpoint/2010/main" val="174100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116" y="1052737"/>
            <a:ext cx="9277003" cy="5015554"/>
          </a:xfrm>
        </p:spPr>
        <p:txBody>
          <a:bodyPr>
            <a:normAutofit/>
          </a:bodyPr>
          <a:lstStyle/>
          <a:p>
            <a:pPr marL="0" indent="0">
              <a:buNone/>
              <a:defRPr/>
            </a:pPr>
            <a:endParaRPr lang="en-US" dirty="0"/>
          </a:p>
          <a:p>
            <a:pPr marL="0" indent="0">
              <a:buNone/>
              <a:defRPr/>
            </a:pPr>
            <a:endParaRPr lang="en-US" dirty="0"/>
          </a:p>
          <a:p>
            <a:pPr marL="0" indent="0">
              <a:buNone/>
              <a:defRPr/>
            </a:pPr>
            <a:endParaRPr lang="en-US" dirty="0"/>
          </a:p>
          <a:p>
            <a:pPr marL="0" indent="0" algn="ctr">
              <a:buNone/>
              <a:defRPr/>
            </a:pPr>
            <a:r>
              <a:rPr lang="en-US" b="1" dirty="0">
                <a:solidFill>
                  <a:srgbClr val="FF0000"/>
                </a:solidFill>
                <a:latin typeface="Arial" panose="020B0604020202020204" pitchFamily="34" charset="0"/>
                <a:cs typeface="Arial" panose="020B0604020202020204" pitchFamily="34" charset="0"/>
              </a:rPr>
              <a:t>Building Construction Technology I</a:t>
            </a:r>
          </a:p>
          <a:p>
            <a:pPr marL="0" indent="0" algn="ctr">
              <a:buNone/>
              <a:defRPr/>
            </a:pPr>
            <a:r>
              <a:rPr lang="en-US" sz="2000" dirty="0">
                <a:latin typeface="Arial" panose="020B0604020202020204" pitchFamily="34" charset="0"/>
                <a:cs typeface="Arial" panose="020B0604020202020204" pitchFamily="34" charset="0"/>
              </a:rPr>
              <a:t>(Floor slabs)</a:t>
            </a:r>
          </a:p>
          <a:p>
            <a:pPr marL="0" indent="0" algn="ctr">
              <a:buNone/>
              <a:defRPr/>
            </a:pPr>
            <a:endParaRPr lang="en-US" sz="1324" b="1" dirty="0">
              <a:solidFill>
                <a:srgbClr val="000000"/>
              </a:solidFill>
            </a:endParaRPr>
          </a:p>
          <a:p>
            <a:pPr marL="0" indent="0" algn="ctr">
              <a:buNone/>
              <a:defRPr/>
            </a:pPr>
            <a:endParaRPr lang="en-US" sz="1324" b="1" dirty="0">
              <a:solidFill>
                <a:srgbClr val="000000"/>
              </a:solidFill>
            </a:endParaRPr>
          </a:p>
          <a:p>
            <a:pPr marL="0" indent="0" algn="ctr">
              <a:buNone/>
              <a:defRPr/>
            </a:pPr>
            <a:endParaRPr lang="en-US" sz="1324" b="1" dirty="0">
              <a:solidFill>
                <a:srgbClr val="000000"/>
              </a:solidFill>
            </a:endParaRPr>
          </a:p>
          <a:p>
            <a:pPr marL="0" indent="0" algn="ctr">
              <a:buNone/>
              <a:defRPr/>
            </a:pPr>
            <a:endParaRPr lang="en-US" sz="1324" b="1" dirty="0">
              <a:solidFill>
                <a:srgbClr val="000000"/>
              </a:solidFill>
            </a:endParaRPr>
          </a:p>
          <a:p>
            <a:pPr marL="0" indent="0" algn="ctr">
              <a:buNone/>
              <a:defRPr/>
            </a:pPr>
            <a:r>
              <a:rPr lang="en-US" sz="1600" b="1" dirty="0">
                <a:solidFill>
                  <a:srgbClr val="000000"/>
                </a:solidFill>
                <a:latin typeface="Arial" panose="020B0604020202020204" pitchFamily="34" charset="0"/>
                <a:cs typeface="Arial" panose="020B0604020202020204" pitchFamily="34" charset="0"/>
              </a:rPr>
              <a:t>Department of Architectural Engineering/2</a:t>
            </a:r>
            <a:r>
              <a:rPr lang="en-US" sz="1600" b="1" baseline="30000" dirty="0">
                <a:solidFill>
                  <a:srgbClr val="000000"/>
                </a:solidFill>
                <a:latin typeface="Arial" panose="020B0604020202020204" pitchFamily="34" charset="0"/>
                <a:cs typeface="Arial" panose="020B0604020202020204" pitchFamily="34" charset="0"/>
              </a:rPr>
              <a:t>nd</a:t>
            </a:r>
            <a:r>
              <a:rPr lang="en-US" sz="1600" b="1" dirty="0">
                <a:solidFill>
                  <a:srgbClr val="000000"/>
                </a:solidFill>
                <a:latin typeface="Arial" panose="020B0604020202020204" pitchFamily="34" charset="0"/>
                <a:cs typeface="Arial" panose="020B0604020202020204" pitchFamily="34" charset="0"/>
              </a:rPr>
              <a:t>  stage</a:t>
            </a:r>
          </a:p>
          <a:p>
            <a:pPr marL="0" indent="0" algn="ctr">
              <a:buNone/>
              <a:defRPr/>
            </a:pPr>
            <a:r>
              <a:rPr lang="en-US" sz="1600" b="1" dirty="0">
                <a:solidFill>
                  <a:srgbClr val="000000"/>
                </a:solidFill>
                <a:latin typeface="Arial" panose="020B0604020202020204" pitchFamily="34" charset="0"/>
                <a:cs typeface="Arial" panose="020B0604020202020204" pitchFamily="34" charset="0"/>
              </a:rPr>
              <a:t>Dr. Zaid Al Hamdany</a:t>
            </a:r>
          </a:p>
          <a:p>
            <a:pPr>
              <a:defRPr/>
            </a:pPr>
            <a:endParaRPr lang="en-US" sz="2383" b="1" dirty="0"/>
          </a:p>
          <a:p>
            <a:pPr marL="0" indent="0">
              <a:buNone/>
              <a:defRPr/>
            </a:pPr>
            <a:endParaRPr lang="en-US" dirty="0"/>
          </a:p>
        </p:txBody>
      </p:sp>
    </p:spTree>
    <p:extLst>
      <p:ext uri="{BB962C8B-B14F-4D97-AF65-F5344CB8AC3E}">
        <p14:creationId xmlns:p14="http://schemas.microsoft.com/office/powerpoint/2010/main" val="122513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869" y="1008591"/>
            <a:ext cx="7551464" cy="5035584"/>
          </a:xfrm>
          <a:prstGeom prst="rect">
            <a:avLst/>
          </a:prstGeom>
        </p:spPr>
      </p:pic>
      <p:sp>
        <p:nvSpPr>
          <p:cNvPr id="5" name="TextBox 4"/>
          <p:cNvSpPr txBox="1"/>
          <p:nvPr/>
        </p:nvSpPr>
        <p:spPr>
          <a:xfrm>
            <a:off x="1457498" y="459971"/>
            <a:ext cx="3181004" cy="646331"/>
          </a:xfrm>
          <a:prstGeom prst="rect">
            <a:avLst/>
          </a:prstGeom>
          <a:noFill/>
        </p:spPr>
        <p:txBody>
          <a:bodyPr wrap="square" rtlCol="0">
            <a:spAutoFit/>
          </a:bodyPr>
          <a:lstStyle/>
          <a:p>
            <a:r>
              <a:rPr lang="en-US" b="1" i="1" u="sng" dirty="0">
                <a:solidFill>
                  <a:srgbClr val="FF0000"/>
                </a:solidFill>
              </a:rPr>
              <a:t>Floating </a:t>
            </a:r>
            <a:r>
              <a:rPr lang="en-US" b="1" i="1" u="sng" dirty="0" err="1">
                <a:solidFill>
                  <a:srgbClr val="FF0000"/>
                </a:solidFill>
              </a:rPr>
              <a:t>gorund</a:t>
            </a:r>
            <a:r>
              <a:rPr lang="en-US" b="1" i="1" u="sng" dirty="0">
                <a:solidFill>
                  <a:srgbClr val="FF0000"/>
                </a:solidFill>
              </a:rPr>
              <a:t> floor finish</a:t>
            </a:r>
          </a:p>
          <a:p>
            <a:endParaRPr lang="en-US" dirty="0"/>
          </a:p>
        </p:txBody>
      </p:sp>
    </p:spTree>
    <p:extLst>
      <p:ext uri="{BB962C8B-B14F-4D97-AF65-F5344CB8AC3E}">
        <p14:creationId xmlns:p14="http://schemas.microsoft.com/office/powerpoint/2010/main" val="86827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931"/>
            <a:ext cx="10515600" cy="5852160"/>
          </a:xfrm>
        </p:spPr>
        <p:txBody>
          <a:bodyPr/>
          <a:lstStyle/>
          <a:p>
            <a:pPr marL="0" indent="0">
              <a:buNone/>
            </a:pPr>
            <a:r>
              <a:rPr lang="en-US" sz="2400" b="1" i="1" u="sng" dirty="0">
                <a:solidFill>
                  <a:srgbClr val="FF0000"/>
                </a:solidFill>
              </a:rPr>
              <a:t>SUSPENDED GROUND FLOOR</a:t>
            </a:r>
            <a:endParaRPr lang="en-US" dirty="0"/>
          </a:p>
          <a:p>
            <a:pPr marL="0" indent="0" algn="just">
              <a:lnSpc>
                <a:spcPct val="150000"/>
              </a:lnSpc>
              <a:buNone/>
            </a:pPr>
            <a:r>
              <a:rPr lang="en-US" sz="2000" dirty="0">
                <a:latin typeface="Arial" panose="020B0604020202020204" pitchFamily="34" charset="0"/>
                <a:cs typeface="Arial" panose="020B0604020202020204" pitchFamily="34" charset="0"/>
              </a:rPr>
              <a:t>A ground floor need to be suspended under the following conditions:</a:t>
            </a:r>
          </a:p>
          <a:p>
            <a:pPr marL="0" indent="0" algn="just">
              <a:lnSpc>
                <a:spcPct val="150000"/>
              </a:lnSpc>
              <a:buNone/>
            </a:pPr>
            <a:r>
              <a:rPr lang="en-US" sz="2000" dirty="0">
                <a:latin typeface="Arial" panose="020B0604020202020204" pitchFamily="34" charset="0"/>
                <a:cs typeface="Arial" panose="020B0604020202020204" pitchFamily="34" charset="0"/>
              </a:rPr>
              <a:t>a) domestic buildings on sloping sites where more than 600mm depth of infill would be required</a:t>
            </a:r>
          </a:p>
          <a:p>
            <a:pPr marL="0" indent="0" algn="just">
              <a:lnSpc>
                <a:spcPct val="150000"/>
              </a:lnSpc>
              <a:buNone/>
            </a:pPr>
            <a:r>
              <a:rPr lang="en-US" sz="2000" dirty="0">
                <a:latin typeface="Arial" panose="020B0604020202020204" pitchFamily="34" charset="0"/>
                <a:cs typeface="Arial" panose="020B0604020202020204" pitchFamily="34" charset="0"/>
              </a:rPr>
              <a:t>b) where the bearing capacity and nature of the ground different from one part to another</a:t>
            </a:r>
          </a:p>
          <a:p>
            <a:pPr marL="0" indent="0" algn="just">
              <a:lnSpc>
                <a:spcPct val="150000"/>
              </a:lnSpc>
              <a:buNone/>
            </a:pPr>
            <a:r>
              <a:rPr lang="en-US" sz="2000" dirty="0">
                <a:latin typeface="Arial" panose="020B0604020202020204" pitchFamily="34" charset="0"/>
                <a:cs typeface="Arial" panose="020B0604020202020204" pitchFamily="34" charset="0"/>
              </a:rPr>
              <a:t>c) where the ground is shrinkable clay, expansive material or unstable soil type.</a:t>
            </a:r>
          </a:p>
          <a:p>
            <a:pPr marL="0" indent="0" algn="just">
              <a:lnSpc>
                <a:spcPct val="150000"/>
              </a:lnSpc>
              <a:buNone/>
            </a:pPr>
            <a:r>
              <a:rPr lang="en-US" sz="2000" dirty="0">
                <a:latin typeface="Arial" panose="020B0604020202020204" pitchFamily="34" charset="0"/>
                <a:cs typeface="Arial" panose="020B0604020202020204" pitchFamily="34" charset="0"/>
              </a:rPr>
              <a:t>Suspended floors / slab is fixed some distance above the ground. There are 2 types of suspended ground floor such as:</a:t>
            </a:r>
          </a:p>
          <a:p>
            <a:pPr marL="0" indent="0" algn="just">
              <a:lnSpc>
                <a:spcPct val="150000"/>
              </a:lnSpc>
              <a:buNone/>
            </a:pPr>
            <a:r>
              <a:rPr lang="en-US" sz="2000" dirty="0">
                <a:latin typeface="Arial" panose="020B0604020202020204" pitchFamily="34" charset="0"/>
                <a:cs typeface="Arial" panose="020B0604020202020204" pitchFamily="34" charset="0"/>
              </a:rPr>
              <a:t>a) Suspended timber ground floors</a:t>
            </a:r>
          </a:p>
          <a:p>
            <a:pPr marL="0" indent="0" algn="just">
              <a:lnSpc>
                <a:spcPct val="150000"/>
              </a:lnSpc>
              <a:buNone/>
            </a:pPr>
            <a:r>
              <a:rPr lang="en-US" sz="2000" dirty="0">
                <a:latin typeface="Arial" panose="020B0604020202020204" pitchFamily="34" charset="0"/>
                <a:cs typeface="Arial" panose="020B0604020202020204" pitchFamily="34" charset="0"/>
              </a:rPr>
              <a:t>b) Suspended precast concrete floors</a:t>
            </a:r>
          </a:p>
        </p:txBody>
      </p:sp>
    </p:spTree>
    <p:extLst>
      <p:ext uri="{BB962C8B-B14F-4D97-AF65-F5344CB8AC3E}">
        <p14:creationId xmlns:p14="http://schemas.microsoft.com/office/powerpoint/2010/main" val="154835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7498" y="538163"/>
            <a:ext cx="8853251" cy="5638800"/>
          </a:xfrm>
          <a:prstGeom prst="rect">
            <a:avLst/>
          </a:prstGeom>
        </p:spPr>
      </p:pic>
    </p:spTree>
    <p:extLst>
      <p:ext uri="{BB962C8B-B14F-4D97-AF65-F5344CB8AC3E}">
        <p14:creationId xmlns:p14="http://schemas.microsoft.com/office/powerpoint/2010/main" val="54574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0" y="454025"/>
            <a:ext cx="7311549" cy="5722938"/>
          </a:xfrm>
        </p:spPr>
      </p:pic>
      <p:sp>
        <p:nvSpPr>
          <p:cNvPr id="5" name="TextBox 4"/>
          <p:cNvSpPr txBox="1"/>
          <p:nvPr/>
        </p:nvSpPr>
        <p:spPr>
          <a:xfrm>
            <a:off x="1967345" y="465513"/>
            <a:ext cx="370193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Suspended precast concrete floor</a:t>
            </a:r>
          </a:p>
        </p:txBody>
      </p:sp>
    </p:spTree>
    <p:extLst>
      <p:ext uri="{BB962C8B-B14F-4D97-AF65-F5344CB8AC3E}">
        <p14:creationId xmlns:p14="http://schemas.microsoft.com/office/powerpoint/2010/main" val="251898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931"/>
            <a:ext cx="10515600" cy="5656032"/>
          </a:xfrm>
        </p:spPr>
        <p:txBody>
          <a:bodyPr>
            <a:normAutofit/>
          </a:bodyPr>
          <a:lstStyle/>
          <a:p>
            <a:pPr marL="0" indent="0">
              <a:buNone/>
            </a:pPr>
            <a:r>
              <a:rPr lang="en-US" b="1" i="1" u="sng" dirty="0">
                <a:solidFill>
                  <a:srgbClr val="FF0000"/>
                </a:solidFill>
              </a:rPr>
              <a:t>Suspended upper floor</a:t>
            </a:r>
          </a:p>
          <a:p>
            <a:pPr marL="0" indent="0" algn="just">
              <a:lnSpc>
                <a:spcPct val="150000"/>
              </a:lnSpc>
              <a:buNone/>
            </a:pPr>
            <a:r>
              <a:rPr lang="en-US" sz="2400" dirty="0"/>
              <a:t>A suspended floor is a floor slab where its perimeter is, or at least two of its opposite edges are, supported on walls, beams or columns that carry its self weight and imposed loading. </a:t>
            </a:r>
          </a:p>
          <a:p>
            <a:pPr marL="0" indent="0" algn="just">
              <a:lnSpc>
                <a:spcPct val="150000"/>
              </a:lnSpc>
              <a:buNone/>
            </a:pPr>
            <a:r>
              <a:rPr lang="en-US" sz="2400" b="1" i="1" dirty="0">
                <a:solidFill>
                  <a:schemeClr val="tx2"/>
                </a:solidFill>
              </a:rPr>
              <a:t>Types of upper floors:</a:t>
            </a:r>
          </a:p>
          <a:p>
            <a:pPr marL="0" indent="0" algn="just">
              <a:lnSpc>
                <a:spcPct val="150000"/>
              </a:lnSpc>
              <a:buNone/>
            </a:pPr>
            <a:r>
              <a:rPr lang="en-US" sz="2400" dirty="0"/>
              <a:t>1. Reinforced Concrete floors</a:t>
            </a:r>
          </a:p>
          <a:p>
            <a:r>
              <a:rPr lang="en-US" sz="2400" dirty="0"/>
              <a:t>Flat Slab</a:t>
            </a:r>
          </a:p>
          <a:p>
            <a:r>
              <a:rPr lang="en-US" sz="2400" dirty="0"/>
              <a:t>Waffle Slab </a:t>
            </a:r>
          </a:p>
          <a:p>
            <a:r>
              <a:rPr lang="en-US" sz="2400" dirty="0"/>
              <a:t>Beam Floor Slab</a:t>
            </a:r>
          </a:p>
        </p:txBody>
      </p:sp>
    </p:spTree>
    <p:extLst>
      <p:ext uri="{BB962C8B-B14F-4D97-AF65-F5344CB8AC3E}">
        <p14:creationId xmlns:p14="http://schemas.microsoft.com/office/powerpoint/2010/main" val="81842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5142"/>
            <a:ext cx="10515600" cy="5561821"/>
          </a:xfrm>
        </p:spPr>
        <p:txBody>
          <a:bodyPr>
            <a:normAutofit/>
          </a:bodyPr>
          <a:lstStyle/>
          <a:p>
            <a:pPr marL="0" indent="0" algn="just">
              <a:lnSpc>
                <a:spcPct val="150000"/>
              </a:lnSpc>
              <a:buNone/>
            </a:pPr>
            <a:r>
              <a:rPr lang="en-US" sz="2000" b="1" i="1" u="sng" dirty="0">
                <a:solidFill>
                  <a:schemeClr val="tx2"/>
                </a:solidFill>
                <a:latin typeface="Arial" panose="020B0604020202020204" pitchFamily="34" charset="0"/>
                <a:cs typeface="Arial" panose="020B0604020202020204" pitchFamily="34" charset="0"/>
              </a:rPr>
              <a:t>Flat slab: </a:t>
            </a:r>
            <a:r>
              <a:rPr lang="en-US" sz="1800" dirty="0">
                <a:latin typeface="Arial" panose="020B0604020202020204" pitchFamily="34" charset="0"/>
                <a:cs typeface="Arial" panose="020B0604020202020204" pitchFamily="34" charset="0"/>
              </a:rPr>
              <a:t>A flat slab is a two-way reinforced concrete slab that usually does not have beams and girders, and the loads are transferred directly to the supporting concrete columns.</a:t>
            </a:r>
          </a:p>
          <a:p>
            <a:pPr marL="0" indent="0" algn="just">
              <a:lnSpc>
                <a:spcPct val="150000"/>
              </a:lnSpc>
              <a:buNone/>
            </a:pPr>
            <a:r>
              <a:rPr lang="en-US" sz="20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69" y="1923867"/>
            <a:ext cx="8418021" cy="4587724"/>
          </a:xfrm>
          <a:prstGeom prst="rect">
            <a:avLst/>
          </a:prstGeom>
        </p:spPr>
      </p:pic>
    </p:spTree>
    <p:extLst>
      <p:ext uri="{BB962C8B-B14F-4D97-AF65-F5344CB8AC3E}">
        <p14:creationId xmlns:p14="http://schemas.microsoft.com/office/powerpoint/2010/main" val="388912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5696989"/>
          </a:xfrm>
        </p:spPr>
        <p:txBody>
          <a:bodyPr>
            <a:normAutofit fontScale="85000" lnSpcReduction="20000"/>
          </a:bodyPr>
          <a:lstStyle/>
          <a:p>
            <a:pPr marL="0" indent="0">
              <a:buNone/>
            </a:pPr>
            <a:r>
              <a:rPr lang="en-US" sz="2400" b="1" dirty="0">
                <a:solidFill>
                  <a:schemeClr val="tx2"/>
                </a:solidFill>
              </a:rPr>
              <a:t>Advantages and Disadvantages of Flat Slabs</a:t>
            </a:r>
          </a:p>
          <a:p>
            <a:pPr marL="0" indent="0" algn="just">
              <a:lnSpc>
                <a:spcPct val="150000"/>
              </a:lnSpc>
              <a:buNone/>
            </a:pPr>
            <a:r>
              <a:rPr lang="en-US" sz="2000" b="1" dirty="0">
                <a:effectLst/>
                <a:latin typeface="Arial" panose="020B0604020202020204" pitchFamily="34" charset="0"/>
                <a:cs typeface="Arial" panose="020B0604020202020204" pitchFamily="34" charset="0"/>
              </a:rPr>
              <a:t>Advantages:</a:t>
            </a:r>
            <a:endParaRPr lang="en-US" sz="2000" dirty="0">
              <a:effectLst/>
              <a:latin typeface="Arial" panose="020B0604020202020204" pitchFamily="34" charset="0"/>
              <a:cs typeface="Arial" panose="020B0604020202020204" pitchFamily="34" charset="0"/>
            </a:endParaRPr>
          </a:p>
          <a:p>
            <a:pPr algn="just">
              <a:lnSpc>
                <a:spcPct val="150000"/>
              </a:lnSpc>
            </a:pPr>
            <a:r>
              <a:rPr lang="en-US" sz="2000" dirty="0">
                <a:effectLst/>
                <a:latin typeface="Arial" panose="020B0604020202020204" pitchFamily="34" charset="0"/>
                <a:cs typeface="Arial" panose="020B0604020202020204" pitchFamily="34" charset="0"/>
              </a:rPr>
              <a:t>Require simple </a:t>
            </a:r>
            <a:r>
              <a:rPr lang="en-US" sz="2000" dirty="0">
                <a:latin typeface="Arial" panose="020B0604020202020204" pitchFamily="34" charset="0"/>
                <a:cs typeface="Arial" panose="020B0604020202020204" pitchFamily="34" charset="0"/>
              </a:rPr>
              <a:t>formworks</a:t>
            </a:r>
            <a:endParaRPr lang="en-US" sz="2000" dirty="0">
              <a:effectLst/>
              <a:latin typeface="Arial" panose="020B0604020202020204" pitchFamily="34" charset="0"/>
              <a:cs typeface="Arial" panose="020B0604020202020204" pitchFamily="34" charset="0"/>
            </a:endParaRPr>
          </a:p>
          <a:p>
            <a:pPr algn="just">
              <a:lnSpc>
                <a:spcPct val="150000"/>
              </a:lnSpc>
            </a:pPr>
            <a:r>
              <a:rPr lang="en-US" sz="2000" dirty="0">
                <a:effectLst/>
                <a:latin typeface="Arial" panose="020B0604020202020204" pitchFamily="34" charset="0"/>
                <a:cs typeface="Arial" panose="020B0604020202020204" pitchFamily="34" charset="0"/>
              </a:rPr>
              <a:t>No </a:t>
            </a:r>
            <a:r>
              <a:rPr lang="en-US" sz="2000" dirty="0">
                <a:latin typeface="Arial" panose="020B0604020202020204" pitchFamily="34" charset="0"/>
                <a:cs typeface="Arial" panose="020B0604020202020204" pitchFamily="34" charset="0"/>
              </a:rPr>
              <a:t>beams</a:t>
            </a:r>
            <a:r>
              <a:rPr lang="en-US" sz="2000" dirty="0">
                <a:effectLst/>
                <a:latin typeface="Arial" panose="020B0604020202020204" pitchFamily="34" charset="0"/>
                <a:cs typeface="Arial" panose="020B0604020202020204" pitchFamily="34" charset="0"/>
              </a:rPr>
              <a:t>—simplifying under-floor services outside the drops</a:t>
            </a:r>
          </a:p>
          <a:p>
            <a:pPr algn="just">
              <a:lnSpc>
                <a:spcPct val="150000"/>
              </a:lnSpc>
            </a:pPr>
            <a:r>
              <a:rPr lang="en-US" sz="2000" dirty="0">
                <a:effectLst/>
                <a:latin typeface="Arial" panose="020B0604020202020204" pitchFamily="34" charset="0"/>
                <a:cs typeface="Arial" panose="020B0604020202020204" pitchFamily="34" charset="0"/>
              </a:rPr>
              <a:t>Have a minimum structural depth</a:t>
            </a:r>
          </a:p>
          <a:p>
            <a:pPr algn="just">
              <a:lnSpc>
                <a:spcPct val="150000"/>
              </a:lnSpc>
            </a:pPr>
            <a:r>
              <a:rPr lang="en-US" sz="2000" dirty="0">
                <a:effectLst/>
                <a:latin typeface="Arial" panose="020B0604020202020204" pitchFamily="34" charset="0"/>
                <a:cs typeface="Arial" panose="020B0604020202020204" pitchFamily="34" charset="0"/>
              </a:rPr>
              <a:t>Usually do not require shear </a:t>
            </a:r>
            <a:r>
              <a:rPr lang="en-US" sz="2000" dirty="0">
                <a:latin typeface="Arial" panose="020B0604020202020204" pitchFamily="34" charset="0"/>
                <a:cs typeface="Arial" panose="020B0604020202020204" pitchFamily="34" charset="0"/>
              </a:rPr>
              <a:t>reinforcement </a:t>
            </a:r>
            <a:r>
              <a:rPr lang="en-US" sz="2000" dirty="0">
                <a:effectLst/>
                <a:latin typeface="Arial" panose="020B0604020202020204" pitchFamily="34" charset="0"/>
                <a:cs typeface="Arial" panose="020B0604020202020204" pitchFamily="34" charset="0"/>
              </a:rPr>
              <a:t>at the columns.</a:t>
            </a:r>
          </a:p>
          <a:p>
            <a:pPr marL="0" indent="0" algn="just">
              <a:lnSpc>
                <a:spcPct val="150000"/>
              </a:lnSpc>
              <a:buNone/>
            </a:pPr>
            <a:r>
              <a:rPr lang="en-US" sz="2000" b="1" dirty="0">
                <a:effectLst/>
                <a:latin typeface="Arial" panose="020B0604020202020204" pitchFamily="34" charset="0"/>
                <a:cs typeface="Arial" panose="020B0604020202020204" pitchFamily="34" charset="0"/>
              </a:rPr>
              <a:t>Disadvantages:</a:t>
            </a:r>
            <a:endParaRPr lang="en-US" sz="2000" dirty="0">
              <a:effectLst/>
              <a:latin typeface="Arial" panose="020B0604020202020204" pitchFamily="34" charset="0"/>
              <a:cs typeface="Arial" panose="020B0604020202020204" pitchFamily="34" charset="0"/>
            </a:endParaRPr>
          </a:p>
          <a:p>
            <a:pPr algn="just">
              <a:lnSpc>
                <a:spcPct val="150000"/>
              </a:lnSpc>
            </a:pPr>
            <a:r>
              <a:rPr lang="en-US" sz="2000" dirty="0">
                <a:effectLst/>
                <a:latin typeface="Arial" panose="020B0604020202020204" pitchFamily="34" charset="0"/>
                <a:cs typeface="Arial" panose="020B0604020202020204" pitchFamily="34" charset="0"/>
              </a:rPr>
              <a:t>Cover Medium spans</a:t>
            </a:r>
          </a:p>
          <a:p>
            <a:pPr algn="just">
              <a:lnSpc>
                <a:spcPct val="150000"/>
              </a:lnSpc>
            </a:pPr>
            <a:r>
              <a:rPr lang="en-US" sz="2000" dirty="0">
                <a:effectLst/>
                <a:latin typeface="Arial" panose="020B0604020202020204" pitchFamily="34" charset="0"/>
                <a:cs typeface="Arial" panose="020B0604020202020204" pitchFamily="34" charset="0"/>
              </a:rPr>
              <a:t>Generally not suitable for supporting brittle (masonry) partitions</a:t>
            </a:r>
          </a:p>
          <a:p>
            <a:pPr algn="just">
              <a:lnSpc>
                <a:spcPct val="150000"/>
              </a:lnSpc>
            </a:pPr>
            <a:r>
              <a:rPr lang="en-US" sz="2000" dirty="0">
                <a:effectLst/>
                <a:latin typeface="Arial" panose="020B0604020202020204" pitchFamily="34" charset="0"/>
                <a:cs typeface="Arial" panose="020B0604020202020204" pitchFamily="34" charset="0"/>
              </a:rPr>
              <a:t>Drop panels may interfere with larger mechanical ducting</a:t>
            </a:r>
          </a:p>
          <a:p>
            <a:pPr algn="just">
              <a:lnSpc>
                <a:spcPct val="150000"/>
              </a:lnSpc>
            </a:pPr>
            <a:r>
              <a:rPr lang="en-US" sz="2000" dirty="0">
                <a:latin typeface="Arial" panose="020B0604020202020204" pitchFamily="34" charset="0"/>
                <a:cs typeface="Arial" panose="020B0604020202020204" pitchFamily="34" charset="0"/>
              </a:rPr>
              <a:t>Vertical penetrations</a:t>
            </a:r>
            <a:r>
              <a:rPr lang="en-US" sz="2000" dirty="0">
                <a:effectLst/>
                <a:latin typeface="Arial" panose="020B0604020202020204" pitchFamily="34" charset="0"/>
                <a:cs typeface="Arial" panose="020B0604020202020204" pitchFamily="34" charset="0"/>
              </a:rPr>
              <a:t> need to be avoided at the area around the columns</a:t>
            </a:r>
          </a:p>
          <a:p>
            <a:pPr algn="just">
              <a:lnSpc>
                <a:spcPct val="150000"/>
              </a:lnSpc>
            </a:pPr>
            <a:r>
              <a:rPr lang="en-US" sz="2000" dirty="0">
                <a:effectLst/>
                <a:latin typeface="Arial" panose="020B0604020202020204" pitchFamily="34" charset="0"/>
                <a:cs typeface="Arial" panose="020B0604020202020204" pitchFamily="34" charset="0"/>
              </a:rPr>
              <a:t>For reinforced flat slabs, deflection at the middle strip may be critical.</a:t>
            </a:r>
          </a:p>
          <a:p>
            <a:pPr marL="0" indent="0" algn="just">
              <a:lnSpc>
                <a:spcPct val="150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23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5142"/>
            <a:ext cx="10515600" cy="5561821"/>
          </a:xfrm>
        </p:spPr>
        <p:txBody>
          <a:bodyPr/>
          <a:lstStyle/>
          <a:p>
            <a:pPr marL="0" indent="0" algn="just">
              <a:lnSpc>
                <a:spcPct val="150000"/>
              </a:lnSpc>
              <a:buNone/>
            </a:pPr>
            <a:r>
              <a:rPr lang="en-US" sz="2000" b="1" i="1" u="sng" dirty="0">
                <a:solidFill>
                  <a:schemeClr val="tx2"/>
                </a:solidFill>
              </a:rPr>
              <a:t>Beam floor slab: </a:t>
            </a:r>
            <a:r>
              <a:rPr lang="en-US" sz="2000" dirty="0">
                <a:effectLst/>
                <a:latin typeface="Arial" panose="020B0604020202020204" pitchFamily="34" charset="0"/>
                <a:cs typeface="Arial" panose="020B0604020202020204" pitchFamily="34" charset="0"/>
              </a:rPr>
              <a:t>This system consists of beams framing into columns and supporting slabs spanning between the beams. It is a very traditional system. The relatively deep beams provide a stiff floor capable of long spans, and able to resist lateral loads. However, the complications of beam formwork, co-ordination of services, and overall depth of floor have led to a decrease in the popularity of this type of floor.</a:t>
            </a:r>
          </a:p>
          <a:p>
            <a:pPr marL="0" indent="0" algn="just">
              <a:lnSpc>
                <a:spcPct val="150000"/>
              </a:lnSpc>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429" y="3216350"/>
            <a:ext cx="7266476" cy="2616530"/>
          </a:xfrm>
          <a:prstGeom prst="rect">
            <a:avLst/>
          </a:prstGeom>
        </p:spPr>
      </p:pic>
    </p:spTree>
    <p:extLst>
      <p:ext uri="{BB962C8B-B14F-4D97-AF65-F5344CB8AC3E}">
        <p14:creationId xmlns:p14="http://schemas.microsoft.com/office/powerpoint/2010/main" val="249128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556"/>
            <a:ext cx="10515600" cy="5885411"/>
          </a:xfrm>
        </p:spPr>
        <p:txBody>
          <a:bodyPr/>
          <a:lstStyle/>
          <a:p>
            <a:pPr marL="0" indent="0">
              <a:buNone/>
            </a:pPr>
            <a:r>
              <a:rPr lang="en-US" sz="2400" b="1" i="1" u="sng" dirty="0">
                <a:solidFill>
                  <a:schemeClr val="tx2"/>
                </a:solidFill>
              </a:rPr>
              <a:t>Waffle slab</a:t>
            </a:r>
          </a:p>
          <a:p>
            <a:pPr algn="just">
              <a:lnSpc>
                <a:spcPct val="150000"/>
              </a:lnSpc>
            </a:pPr>
            <a:r>
              <a:rPr lang="en-US" sz="2000" dirty="0">
                <a:latin typeface="Arial" panose="020B0604020202020204" pitchFamily="34" charset="0"/>
                <a:cs typeface="Arial" panose="020B0604020202020204" pitchFamily="34" charset="0"/>
              </a:rPr>
              <a:t>Used as alternative to an in-site flat slab or a beam and slab suspended floor this is because it requires less concrete</a:t>
            </a:r>
          </a:p>
          <a:p>
            <a:pPr algn="just">
              <a:lnSpc>
                <a:spcPct val="150000"/>
              </a:lnSpc>
            </a:pPr>
            <a:r>
              <a:rPr lang="en-US" sz="2000" dirty="0">
                <a:latin typeface="Arial" panose="020B0604020202020204" pitchFamily="34" charset="0"/>
                <a:cs typeface="Arial" panose="020B0604020202020204" pitchFamily="34" charset="0"/>
              </a:rPr>
              <a:t>less reinforcement and can be used to reduce the number of beams and columns required with the resultant savings on foundations.</a:t>
            </a:r>
          </a:p>
          <a:p>
            <a:pPr algn="just">
              <a:lnSpc>
                <a:spcPct val="150000"/>
              </a:lnSpc>
            </a:pPr>
            <a:r>
              <a:rPr lang="en-US" sz="2000" dirty="0">
                <a:latin typeface="Arial" panose="020B0604020202020204" pitchFamily="34" charset="0"/>
                <a:cs typeface="Arial" panose="020B0604020202020204" pitchFamily="34" charset="0"/>
              </a:rPr>
              <a:t>Molds are very strong, lightweight &amp; capable of supporting all the normal loads encountered in building works.</a:t>
            </a:r>
          </a:p>
          <a:p>
            <a:pPr algn="just">
              <a:lnSpc>
                <a:spcPct val="150000"/>
              </a:lnSpc>
            </a:pPr>
            <a:r>
              <a:rPr lang="en-US" sz="2000" dirty="0">
                <a:latin typeface="Arial" panose="020B0604020202020204" pitchFamily="34" charset="0"/>
                <a:cs typeface="Arial" panose="020B0604020202020204" pitchFamily="34" charset="0"/>
              </a:rPr>
              <a:t>Spans &gt;10 m</a:t>
            </a:r>
          </a:p>
          <a:p>
            <a:pPr algn="just">
              <a:lnSpc>
                <a:spcPct val="150000"/>
              </a:lnSpc>
            </a:pPr>
            <a:r>
              <a:rPr lang="en-US" sz="2000" dirty="0">
                <a:latin typeface="Arial" panose="020B0604020202020204" pitchFamily="34" charset="0"/>
                <a:cs typeface="Arial" panose="020B0604020202020204" pitchFamily="34" charset="0"/>
              </a:rPr>
              <a:t>Use prefabricated standard forms</a:t>
            </a:r>
          </a:p>
          <a:p>
            <a:pPr algn="just">
              <a:lnSpc>
                <a:spcPct val="150000"/>
              </a:lnSpc>
            </a:pPr>
            <a:r>
              <a:rPr lang="en-US" sz="2000" dirty="0">
                <a:latin typeface="Arial" panose="020B0604020202020204" pitchFamily="34" charset="0"/>
                <a:cs typeface="Arial" panose="020B0604020202020204" pitchFamily="34" charset="0"/>
              </a:rPr>
              <a:t>special molds are placed at certain distance</a:t>
            </a:r>
          </a:p>
          <a:p>
            <a:pPr algn="just">
              <a:lnSpc>
                <a:spcPct val="150000"/>
              </a:lnSpc>
            </a:pPr>
            <a:r>
              <a:rPr lang="en-US" sz="2000" dirty="0">
                <a:latin typeface="Arial" panose="020B0604020202020204" pitchFamily="34" charset="0"/>
                <a:cs typeface="Arial" panose="020B0604020202020204" pitchFamily="34" charset="0"/>
              </a:rPr>
              <a:t>skilled workers are needed &amp; need less steel</a:t>
            </a:r>
          </a:p>
        </p:txBody>
      </p:sp>
    </p:spTree>
    <p:extLst>
      <p:ext uri="{BB962C8B-B14F-4D97-AF65-F5344CB8AC3E}">
        <p14:creationId xmlns:p14="http://schemas.microsoft.com/office/powerpoint/2010/main" val="277295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139" y="1402081"/>
            <a:ext cx="7568003" cy="3714143"/>
          </a:xfrm>
        </p:spPr>
      </p:pic>
    </p:spTree>
    <p:extLst>
      <p:ext uri="{BB962C8B-B14F-4D97-AF65-F5344CB8AC3E}">
        <p14:creationId xmlns:p14="http://schemas.microsoft.com/office/powerpoint/2010/main" val="316154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6319" y="482138"/>
            <a:ext cx="10518371" cy="5674822"/>
          </a:xfrm>
        </p:spPr>
        <p:txBody>
          <a:bodyPr>
            <a:normAutofit lnSpcReduction="10000"/>
          </a:bodyPr>
          <a:lstStyle/>
          <a:p>
            <a:pPr algn="l"/>
            <a:r>
              <a:rPr lang="en-US" b="1" i="1" u="sng" dirty="0">
                <a:solidFill>
                  <a:srgbClr val="FF0000"/>
                </a:solidFill>
              </a:rPr>
              <a:t>Introduction</a:t>
            </a:r>
          </a:p>
          <a:p>
            <a:pPr algn="just">
              <a:lnSpc>
                <a:spcPct val="150000"/>
              </a:lnSpc>
            </a:pPr>
            <a:r>
              <a:rPr lang="en-US" sz="2000" dirty="0">
                <a:latin typeface="Arial" panose="020B0604020202020204" pitchFamily="34" charset="0"/>
                <a:cs typeface="Arial" panose="020B0604020202020204" pitchFamily="34" charset="0"/>
              </a:rPr>
              <a:t>Floors are the horizontal elements which divide the building into different levels for the purpose of creating more accommodation within a restricted space one above the other and provide support for the occupants, furniture and equipment of a building.</a:t>
            </a:r>
          </a:p>
          <a:p>
            <a:pPr algn="just">
              <a:lnSpc>
                <a:spcPct val="150000"/>
              </a:lnSpc>
            </a:pPr>
            <a:r>
              <a:rPr lang="en-US" sz="2000" dirty="0">
                <a:latin typeface="Arial" panose="020B0604020202020204" pitchFamily="34" charset="0"/>
                <a:cs typeface="Arial" panose="020B0604020202020204" pitchFamily="34" charset="0"/>
              </a:rPr>
              <a:t>The floor of a building immediately above the ground is known as ground floor. All other floors which are above the ground floor are known as the upper floors. The floors of the first story is known as the first floor and that of the second story is known as the second floor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etc. In case, part of the building is constructed below the ground level, or the building has the basement, the floor is known as basement floor.</a:t>
            </a:r>
          </a:p>
          <a:p>
            <a:pPr algn="just">
              <a:lnSpc>
                <a:spcPct val="150000"/>
              </a:lnSpc>
            </a:pPr>
            <a:r>
              <a:rPr lang="en-US" sz="2000" dirty="0">
                <a:latin typeface="Arial" panose="020B0604020202020204" pitchFamily="34" charset="0"/>
                <a:cs typeface="Arial" panose="020B0604020202020204" pitchFamily="34" charset="0"/>
              </a:rPr>
              <a:t>Every floor has a structural component: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the sub-floor, which is a structural component to impart strength and stability to support the super-imposed loads and  (ii) floor covering  or flooring consisting of suitable floor finish.</a:t>
            </a:r>
          </a:p>
        </p:txBody>
      </p:sp>
    </p:spTree>
    <p:extLst>
      <p:ext uri="{BB962C8B-B14F-4D97-AF65-F5344CB8AC3E}">
        <p14:creationId xmlns:p14="http://schemas.microsoft.com/office/powerpoint/2010/main" val="381670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741324"/>
          </a:xfrm>
        </p:spPr>
        <p:txBody>
          <a:bodyPr>
            <a:normAutofit lnSpcReduction="10000"/>
          </a:bodyPr>
          <a:lstStyle/>
          <a:p>
            <a:pPr marL="0" indent="0">
              <a:buNone/>
            </a:pPr>
            <a:r>
              <a:rPr lang="en-US" dirty="0"/>
              <a:t>2. Precast concrete floors</a:t>
            </a:r>
          </a:p>
          <a:p>
            <a:pPr marL="0" indent="0" algn="just">
              <a:lnSpc>
                <a:spcPct val="150000"/>
              </a:lnSpc>
              <a:buNone/>
            </a:pPr>
            <a:r>
              <a:rPr lang="en-US" sz="2000" b="1" dirty="0">
                <a:latin typeface="Arial" panose="020B0604020202020204" pitchFamily="34" charset="0"/>
                <a:cs typeface="Arial" panose="020B0604020202020204" pitchFamily="34" charset="0"/>
              </a:rPr>
              <a:t>Precast concrete</a:t>
            </a:r>
            <a:r>
              <a:rPr lang="en-US" sz="2000" dirty="0">
                <a:latin typeface="Arial" panose="020B0604020202020204" pitchFamily="34" charset="0"/>
                <a:cs typeface="Arial" panose="020B0604020202020204" pitchFamily="34" charset="0"/>
              </a:rPr>
              <a:t> is a construction product produced by casting concrete in a reusable mold or "form" which is then cured in a controlled environment, transported to the construction site and lifted into place ("tilt up"). In contrast, standard concrete is poured into site-specific forms and cured on site.</a:t>
            </a:r>
          </a:p>
          <a:p>
            <a:pPr marL="0" indent="0">
              <a:lnSpc>
                <a:spcPct val="150000"/>
              </a:lnSpc>
              <a:buNone/>
            </a:pPr>
            <a:r>
              <a:rPr lang="en-US" sz="2000" dirty="0">
                <a:latin typeface="Arial" panose="020B0604020202020204" pitchFamily="34" charset="0"/>
                <a:cs typeface="Arial" panose="020B0604020202020204" pitchFamily="34" charset="0"/>
              </a:rPr>
              <a:t>Advantages of Precast Concrete floor is:</a:t>
            </a:r>
          </a:p>
          <a:p>
            <a:pPr marL="0" indent="0">
              <a:lnSpc>
                <a:spcPct val="150000"/>
              </a:lnSpc>
              <a:buNone/>
            </a:pPr>
            <a:r>
              <a:rPr lang="en-US" sz="2000" dirty="0">
                <a:latin typeface="Arial" panose="020B0604020202020204" pitchFamily="34" charset="0"/>
                <a:cs typeface="Arial" panose="020B0604020202020204" pitchFamily="34" charset="0"/>
              </a:rPr>
              <a:t>a) Doesn’t need formwork</a:t>
            </a:r>
          </a:p>
          <a:p>
            <a:pPr marL="0" indent="0">
              <a:lnSpc>
                <a:spcPct val="150000"/>
              </a:lnSpc>
              <a:buNone/>
            </a:pPr>
            <a:r>
              <a:rPr lang="en-US" sz="2000" dirty="0">
                <a:latin typeface="Arial" panose="020B0604020202020204" pitchFamily="34" charset="0"/>
                <a:cs typeface="Arial" panose="020B0604020202020204" pitchFamily="34" charset="0"/>
              </a:rPr>
              <a:t>b) Time taken for concrete to cure in the formwork can be eliminated</a:t>
            </a:r>
          </a:p>
          <a:p>
            <a:pPr marL="0" indent="0">
              <a:lnSpc>
                <a:spcPct val="150000"/>
              </a:lnSpc>
              <a:buNone/>
            </a:pPr>
            <a:r>
              <a:rPr lang="en-US" sz="2000" dirty="0">
                <a:latin typeface="Arial" panose="020B0604020202020204" pitchFamily="34" charset="0"/>
                <a:cs typeface="Arial" panose="020B0604020202020204" pitchFamily="34" charset="0"/>
              </a:rPr>
              <a:t>c) Better quality control</a:t>
            </a:r>
          </a:p>
          <a:p>
            <a:pPr marL="0" indent="0">
              <a:lnSpc>
                <a:spcPct val="150000"/>
              </a:lnSpc>
              <a:buNone/>
            </a:pPr>
            <a:r>
              <a:rPr lang="en-US" sz="2000" dirty="0">
                <a:latin typeface="Arial" panose="020B0604020202020204" pitchFamily="34" charset="0"/>
                <a:cs typeface="Arial" panose="020B0604020202020204" pitchFamily="34" charset="0"/>
              </a:rPr>
              <a:t>d) Doesn’t need many workers as in in-situ concrete construction</a:t>
            </a:r>
          </a:p>
          <a:p>
            <a:pPr marL="0" indent="0">
              <a:lnSpc>
                <a:spcPct val="150000"/>
              </a:lnSpc>
              <a:buNone/>
            </a:pPr>
            <a:r>
              <a:rPr lang="en-US" sz="2000" dirty="0">
                <a:latin typeface="Arial" panose="020B0604020202020204" pitchFamily="34" charset="0"/>
                <a:cs typeface="Arial" panose="020B0604020202020204" pitchFamily="34" charset="0"/>
              </a:rPr>
              <a:t>e) fast completion of construction project</a:t>
            </a:r>
          </a:p>
        </p:txBody>
      </p:sp>
    </p:spTree>
    <p:extLst>
      <p:ext uri="{BB962C8B-B14F-4D97-AF65-F5344CB8AC3E}">
        <p14:creationId xmlns:p14="http://schemas.microsoft.com/office/powerpoint/2010/main" val="316558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Autofit/>
          </a:bodyPr>
          <a:lstStyle/>
          <a:p>
            <a:pPr marL="0" indent="0">
              <a:lnSpc>
                <a:spcPct val="150000"/>
              </a:lnSpc>
              <a:buNone/>
            </a:pPr>
            <a:r>
              <a:rPr lang="en-US" sz="1800" dirty="0">
                <a:latin typeface="Arial" panose="020B0604020202020204" pitchFamily="34" charset="0"/>
                <a:cs typeface="Arial" panose="020B0604020202020204" pitchFamily="34" charset="0"/>
              </a:rPr>
              <a:t>long spans available with precast concrete flooring systems reduce the number of secondary beam required and maximize the column free space.</a:t>
            </a:r>
          </a:p>
          <a:p>
            <a:pPr marL="0" indent="0">
              <a:lnSpc>
                <a:spcPct val="150000"/>
              </a:lnSpc>
              <a:buNone/>
            </a:pPr>
            <a:r>
              <a:rPr lang="en-US" sz="1800" dirty="0">
                <a:latin typeface="Arial" panose="020B0604020202020204" pitchFamily="34" charset="0"/>
                <a:cs typeface="Arial" panose="020B0604020202020204" pitchFamily="34" charset="0"/>
              </a:rPr>
              <a:t>Fire resistance ratings normally between 1 &amp; 2 hours.</a:t>
            </a:r>
          </a:p>
          <a:p>
            <a:pPr marL="0" indent="0">
              <a:lnSpc>
                <a:spcPct val="150000"/>
              </a:lnSpc>
              <a:buNone/>
            </a:pPr>
            <a:r>
              <a:rPr lang="en-US" sz="1800" dirty="0">
                <a:latin typeface="Arial" panose="020B0604020202020204" pitchFamily="34" charset="0"/>
                <a:cs typeface="Arial" panose="020B0604020202020204" pitchFamily="34" charset="0"/>
              </a:rPr>
              <a:t>Among the things that need to be considered before considering any system of precast concrete flooring are:</a:t>
            </a:r>
          </a:p>
          <a:p>
            <a:pPr>
              <a:lnSpc>
                <a:spcPct val="150000"/>
              </a:lnSpc>
            </a:pPr>
            <a:r>
              <a:rPr lang="en-US" sz="1800" dirty="0">
                <a:latin typeface="Arial" panose="020B0604020202020204" pitchFamily="34" charset="0"/>
                <a:cs typeface="Arial" panose="020B0604020202020204" pitchFamily="34" charset="0"/>
              </a:rPr>
              <a:t>a) maximum span              f) Sound insulation</a:t>
            </a:r>
          </a:p>
          <a:p>
            <a:pPr>
              <a:lnSpc>
                <a:spcPct val="150000"/>
              </a:lnSpc>
            </a:pPr>
            <a:r>
              <a:rPr lang="en-US" sz="1800" dirty="0">
                <a:latin typeface="Arial" panose="020B0604020202020204" pitchFamily="34" charset="0"/>
                <a:cs typeface="Arial" panose="020B0604020202020204" pitchFamily="34" charset="0"/>
              </a:rPr>
              <a:t>b) nature of support         g) Thermal insulation</a:t>
            </a:r>
          </a:p>
          <a:p>
            <a:pPr>
              <a:lnSpc>
                <a:spcPct val="150000"/>
              </a:lnSpc>
            </a:pPr>
            <a:r>
              <a:rPr lang="en-US" sz="1800" dirty="0">
                <a:latin typeface="Arial" panose="020B0604020202020204" pitchFamily="34" charset="0"/>
                <a:cs typeface="Arial" panose="020B0604020202020204" pitchFamily="34" charset="0"/>
              </a:rPr>
              <a:t>properties</a:t>
            </a:r>
          </a:p>
          <a:p>
            <a:pPr>
              <a:lnSpc>
                <a:spcPct val="150000"/>
              </a:lnSpc>
            </a:pPr>
            <a:r>
              <a:rPr lang="en-US" sz="1800" dirty="0">
                <a:latin typeface="Arial" panose="020B0604020202020204" pitchFamily="34" charset="0"/>
                <a:cs typeface="Arial" panose="020B0604020202020204" pitchFamily="34" charset="0"/>
              </a:rPr>
              <a:t>c) weight of units               h) Fire resistance of units</a:t>
            </a:r>
          </a:p>
          <a:p>
            <a:pPr>
              <a:lnSpc>
                <a:spcPct val="150000"/>
              </a:lnSpc>
            </a:pPr>
            <a:r>
              <a:rPr lang="en-US" sz="1800" dirty="0">
                <a:latin typeface="Arial" panose="020B0604020202020204" pitchFamily="34" charset="0"/>
                <a:cs typeface="Arial" panose="020B0604020202020204" pitchFamily="34" charset="0"/>
              </a:rPr>
              <a:t>d) thickness of units          </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Speed of construction</a:t>
            </a:r>
          </a:p>
          <a:p>
            <a:pPr>
              <a:lnSpc>
                <a:spcPct val="150000"/>
              </a:lnSpc>
            </a:pPr>
            <a:r>
              <a:rPr lang="en-US" sz="1800" dirty="0">
                <a:latin typeface="Arial" panose="020B0604020202020204" pitchFamily="34" charset="0"/>
                <a:cs typeface="Arial" panose="020B0604020202020204" pitchFamily="34" charset="0"/>
              </a:rPr>
              <a:t>e) Amount of temporary support required</a:t>
            </a:r>
          </a:p>
        </p:txBody>
      </p:sp>
    </p:spTree>
    <p:extLst>
      <p:ext uri="{BB962C8B-B14F-4D97-AF65-F5344CB8AC3E}">
        <p14:creationId xmlns:p14="http://schemas.microsoft.com/office/powerpoint/2010/main" val="7918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771" y="690230"/>
            <a:ext cx="5040284" cy="24408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771" y="3308465"/>
            <a:ext cx="5040284" cy="2804160"/>
          </a:xfrm>
          <a:prstGeom prst="rect">
            <a:avLst/>
          </a:prstGeom>
        </p:spPr>
      </p:pic>
    </p:spTree>
    <p:extLst>
      <p:ext uri="{BB962C8B-B14F-4D97-AF65-F5344CB8AC3E}">
        <p14:creationId xmlns:p14="http://schemas.microsoft.com/office/powerpoint/2010/main" val="760990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4058"/>
            <a:ext cx="10515600" cy="5572905"/>
          </a:xfrm>
        </p:spPr>
        <p:txBody>
          <a:bodyPr>
            <a:normAutofit fontScale="92500" lnSpcReduction="10000"/>
          </a:bodyPr>
          <a:lstStyle/>
          <a:p>
            <a:pPr marL="0" indent="0">
              <a:buNone/>
            </a:pPr>
            <a:r>
              <a:rPr lang="en-US" dirty="0"/>
              <a:t>3. Timber floors</a:t>
            </a:r>
          </a:p>
          <a:p>
            <a:pPr marL="0" indent="0" algn="just">
              <a:lnSpc>
                <a:spcPct val="150000"/>
              </a:lnSpc>
              <a:buNone/>
            </a:pPr>
            <a:r>
              <a:rPr lang="en-US" sz="2200" dirty="0">
                <a:latin typeface="Arial" panose="020B0604020202020204" pitchFamily="34" charset="0"/>
                <a:cs typeface="Arial" panose="020B0604020202020204" pitchFamily="34" charset="0"/>
              </a:rPr>
              <a:t>A floor above ground level that is made from timber joists spanning between walls or beams.</a:t>
            </a:r>
          </a:p>
          <a:p>
            <a:pPr marL="0" indent="0" algn="just">
              <a:lnSpc>
                <a:spcPct val="150000"/>
              </a:lnSpc>
              <a:buNone/>
            </a:pPr>
            <a:r>
              <a:rPr lang="en-US" sz="2200" dirty="0">
                <a:latin typeface="Arial" panose="020B0604020202020204" pitchFamily="34" charset="0"/>
                <a:cs typeface="Arial" panose="020B0604020202020204" pitchFamily="34" charset="0"/>
              </a:rPr>
              <a:t>The usual type of timber floor consists of a single system of joists to which the floor boarding and other coverings are secured together with the ceiling material secured to the underside. This type of floor is suitable for domestic property and small commercial premises.</a:t>
            </a:r>
          </a:p>
          <a:p>
            <a:pPr marL="0" indent="0" algn="just">
              <a:lnSpc>
                <a:spcPct val="150000"/>
              </a:lnSpc>
              <a:buNone/>
            </a:pPr>
            <a:r>
              <a:rPr lang="en-US" sz="2200" dirty="0">
                <a:latin typeface="Arial" panose="020B0604020202020204" pitchFamily="34" charset="0"/>
                <a:cs typeface="Arial" panose="020B0604020202020204" pitchFamily="34" charset="0"/>
              </a:rPr>
              <a:t>However, where the span of the joists exceeds about 5 m or the load to be placed on the floors is heavy, the size of joists required would involve an uneconomical use of timber. In such cases the surveyor will no doubt find that the difficulty has been overcome by installing a double floor, that is, dividing the length of the room into bays by means of timber beams or rolled steel joists.</a:t>
            </a:r>
          </a:p>
          <a:p>
            <a:pPr marL="0" indent="0" algn="just">
              <a:lnSpc>
                <a:spcPct val="150000"/>
              </a:lnSpc>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1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389"/>
            <a:ext cx="10515600" cy="5661574"/>
          </a:xfrm>
        </p:spPr>
        <p:txBody>
          <a:bodyPr>
            <a:normAutofit/>
          </a:bodyPr>
          <a:lstStyle/>
          <a:p>
            <a:pPr marL="0" indent="0" algn="just">
              <a:lnSpc>
                <a:spcPct val="150000"/>
              </a:lnSpc>
              <a:buNone/>
            </a:pPr>
            <a:r>
              <a:rPr lang="en-US" sz="2000" dirty="0">
                <a:latin typeface="Arial" panose="020B0604020202020204" pitchFamily="34" charset="0"/>
                <a:cs typeface="Arial" panose="020B0604020202020204" pitchFamily="34" charset="0"/>
              </a:rPr>
              <a:t>Timber upper floors are supported in the following ways:</a:t>
            </a:r>
          </a:p>
          <a:p>
            <a:pPr algn="just">
              <a:lnSpc>
                <a:spcPct val="150000"/>
              </a:lnSpc>
            </a:pPr>
            <a:r>
              <a:rPr lang="en-US" sz="2000" dirty="0">
                <a:latin typeface="Arial" panose="020B0604020202020204" pitchFamily="34" charset="0"/>
                <a:cs typeface="Arial" panose="020B0604020202020204" pitchFamily="34" charset="0"/>
              </a:rPr>
              <a:t>Joists bear directly on the wall.</a:t>
            </a:r>
          </a:p>
          <a:p>
            <a:pPr algn="just">
              <a:lnSpc>
                <a:spcPct val="150000"/>
              </a:lnSpc>
            </a:pPr>
            <a:r>
              <a:rPr lang="en-US" sz="2000" dirty="0">
                <a:latin typeface="Arial" panose="020B0604020202020204" pitchFamily="34" charset="0"/>
                <a:cs typeface="Arial" panose="020B0604020202020204" pitchFamily="34" charset="0"/>
              </a:rPr>
              <a:t>Joists rest on a timber wall plate built into the wall.</a:t>
            </a:r>
          </a:p>
          <a:p>
            <a:pPr algn="just">
              <a:lnSpc>
                <a:spcPct val="150000"/>
              </a:lnSpc>
            </a:pPr>
            <a:r>
              <a:rPr lang="en-US" sz="2000" dirty="0">
                <a:latin typeface="Arial" panose="020B0604020202020204" pitchFamily="34" charset="0"/>
                <a:cs typeface="Arial" panose="020B0604020202020204" pitchFamily="34" charset="0"/>
              </a:rPr>
              <a:t>Joists supported on a mild steel (MS) or wrought iron (WI) bearing bar built into the wall.</a:t>
            </a:r>
          </a:p>
          <a:p>
            <a:pPr algn="just">
              <a:lnSpc>
                <a:spcPct val="150000"/>
              </a:lnSpc>
            </a:pPr>
            <a:r>
              <a:rPr lang="en-US" sz="2000" dirty="0">
                <a:latin typeface="Arial" panose="020B0604020202020204" pitchFamily="34" charset="0"/>
                <a:cs typeface="Arial" panose="020B0604020202020204" pitchFamily="34" charset="0"/>
              </a:rPr>
              <a:t>Joists may rest on a wall plate supported on WI or MS corbels built into the wall and are usually spaced at about 700 mm center to center.</a:t>
            </a:r>
          </a:p>
          <a:p>
            <a:pPr algn="just">
              <a:lnSpc>
                <a:spcPct val="150000"/>
              </a:lnSpc>
            </a:pPr>
            <a:r>
              <a:rPr lang="en-US" sz="2000" dirty="0">
                <a:latin typeface="Arial" panose="020B0604020202020204" pitchFamily="34" charset="0"/>
                <a:cs typeface="Arial" panose="020B0604020202020204" pitchFamily="34" charset="0"/>
              </a:rPr>
              <a:t>In more modern properties the joists are supported on galvanized steel hangers. This method is useful where the joists derive their support from a party wall.</a:t>
            </a:r>
          </a:p>
        </p:txBody>
      </p:sp>
    </p:spTree>
    <p:extLst>
      <p:ext uri="{BB962C8B-B14F-4D97-AF65-F5344CB8AC3E}">
        <p14:creationId xmlns:p14="http://schemas.microsoft.com/office/powerpoint/2010/main" val="70436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172" y="1083064"/>
            <a:ext cx="6504882" cy="4646344"/>
          </a:xfrm>
        </p:spPr>
      </p:pic>
    </p:spTree>
    <p:extLst>
      <p:ext uri="{BB962C8B-B14F-4D97-AF65-F5344CB8AC3E}">
        <p14:creationId xmlns:p14="http://schemas.microsoft.com/office/powerpoint/2010/main" val="282727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4832" y="868582"/>
            <a:ext cx="7347065" cy="5120339"/>
          </a:xfrm>
        </p:spPr>
      </p:pic>
    </p:spTree>
    <p:extLst>
      <p:ext uri="{BB962C8B-B14F-4D97-AF65-F5344CB8AC3E}">
        <p14:creationId xmlns:p14="http://schemas.microsoft.com/office/powerpoint/2010/main" val="1385472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801" y="1006778"/>
            <a:ext cx="6919653" cy="4889888"/>
          </a:xfrm>
        </p:spPr>
      </p:pic>
    </p:spTree>
    <p:extLst>
      <p:ext uri="{BB962C8B-B14F-4D97-AF65-F5344CB8AC3E}">
        <p14:creationId xmlns:p14="http://schemas.microsoft.com/office/powerpoint/2010/main" val="277068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900" y="802481"/>
            <a:ext cx="6934200" cy="5200650"/>
          </a:xfrm>
        </p:spPr>
      </p:pic>
    </p:spTree>
    <p:extLst>
      <p:ext uri="{BB962C8B-B14F-4D97-AF65-F5344CB8AC3E}">
        <p14:creationId xmlns:p14="http://schemas.microsoft.com/office/powerpoint/2010/main" val="406508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4004" y="950018"/>
            <a:ext cx="6945667" cy="4320251"/>
          </a:xfrm>
        </p:spPr>
      </p:pic>
      <p:sp>
        <p:nvSpPr>
          <p:cNvPr id="5" name="TextBox 4"/>
          <p:cNvSpPr txBox="1"/>
          <p:nvPr/>
        </p:nvSpPr>
        <p:spPr>
          <a:xfrm>
            <a:off x="1435331" y="288175"/>
            <a:ext cx="2815244" cy="461665"/>
          </a:xfrm>
          <a:prstGeom prst="rect">
            <a:avLst/>
          </a:prstGeom>
          <a:noFill/>
        </p:spPr>
        <p:txBody>
          <a:bodyPr wrap="square" rtlCol="0">
            <a:spAutoFit/>
          </a:bodyPr>
          <a:lstStyle/>
          <a:p>
            <a:r>
              <a:rPr lang="en-US" sz="2400" b="1" i="1" u="sng" dirty="0">
                <a:solidFill>
                  <a:srgbClr val="FF0000"/>
                </a:solidFill>
              </a:rPr>
              <a:t>Types of floors.</a:t>
            </a:r>
          </a:p>
        </p:txBody>
      </p:sp>
    </p:spTree>
    <p:extLst>
      <p:ext uri="{BB962C8B-B14F-4D97-AF65-F5344CB8AC3E}">
        <p14:creationId xmlns:p14="http://schemas.microsoft.com/office/powerpoint/2010/main" val="129495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846"/>
            <a:ext cx="10515600" cy="5962997"/>
          </a:xfrm>
        </p:spPr>
        <p:txBody>
          <a:bodyPr>
            <a:normAutofit fontScale="32500" lnSpcReduction="20000"/>
          </a:bodyPr>
          <a:lstStyle/>
          <a:p>
            <a:pPr marL="0" indent="0">
              <a:buNone/>
            </a:pPr>
            <a:r>
              <a:rPr lang="en-US" sz="5000" b="1" i="1" u="sng" dirty="0">
                <a:solidFill>
                  <a:srgbClr val="FF0000"/>
                </a:solidFill>
                <a:latin typeface="Arial" panose="020B0604020202020204" pitchFamily="34" charset="0"/>
                <a:cs typeface="Arial" panose="020B0604020202020204" pitchFamily="34" charset="0"/>
              </a:rPr>
              <a:t>Ground floors</a:t>
            </a:r>
          </a:p>
          <a:p>
            <a:pPr marL="0" indent="0">
              <a:lnSpc>
                <a:spcPct val="120000"/>
              </a:lnSpc>
              <a:buNone/>
            </a:pPr>
            <a:r>
              <a:rPr lang="en-US" sz="5500" b="1" i="1" dirty="0">
                <a:solidFill>
                  <a:schemeClr val="tx2"/>
                </a:solidFill>
              </a:rPr>
              <a:t>Characteristics</a:t>
            </a:r>
          </a:p>
          <a:p>
            <a:pPr algn="just">
              <a:lnSpc>
                <a:spcPct val="120000"/>
              </a:lnSpc>
            </a:pPr>
            <a:r>
              <a:rPr lang="en-US" sz="5500" dirty="0">
                <a:latin typeface="Arial" panose="020B0604020202020204" pitchFamily="34" charset="0"/>
                <a:cs typeface="Arial" panose="020B0604020202020204" pitchFamily="34" charset="0"/>
              </a:rPr>
              <a:t>Simple design</a:t>
            </a:r>
          </a:p>
          <a:p>
            <a:pPr algn="just">
              <a:lnSpc>
                <a:spcPct val="120000"/>
              </a:lnSpc>
            </a:pPr>
            <a:r>
              <a:rPr lang="en-US" sz="5500" dirty="0">
                <a:latin typeface="Arial" panose="020B0604020202020204" pitchFamily="34" charset="0"/>
                <a:cs typeface="Arial" panose="020B0604020202020204" pitchFamily="34" charset="0"/>
              </a:rPr>
              <a:t> Load will be supported by the ground</a:t>
            </a:r>
          </a:p>
          <a:p>
            <a:pPr algn="just">
              <a:lnSpc>
                <a:spcPct val="120000"/>
              </a:lnSpc>
            </a:pPr>
            <a:r>
              <a:rPr lang="en-US" sz="5500" dirty="0">
                <a:latin typeface="Arial" panose="020B0604020202020204" pitchFamily="34" charset="0"/>
                <a:cs typeface="Arial" panose="020B0604020202020204" pitchFamily="34" charset="0"/>
              </a:rPr>
              <a:t> Less problem related to distance of span</a:t>
            </a:r>
          </a:p>
          <a:p>
            <a:pPr algn="just">
              <a:lnSpc>
                <a:spcPct val="120000"/>
              </a:lnSpc>
            </a:pPr>
            <a:r>
              <a:rPr lang="en-US" sz="5500" dirty="0">
                <a:latin typeface="Arial" panose="020B0604020202020204" pitchFamily="34" charset="0"/>
                <a:cs typeface="Arial" panose="020B0604020202020204" pitchFamily="34" charset="0"/>
              </a:rPr>
              <a:t> Choice to construct solid floor or suspended ground floor will depends on nature of the building and site condition</a:t>
            </a:r>
          </a:p>
          <a:p>
            <a:pPr marL="0" indent="0" algn="just">
              <a:lnSpc>
                <a:spcPct val="120000"/>
              </a:lnSpc>
              <a:buNone/>
            </a:pPr>
            <a:r>
              <a:rPr lang="en-US" sz="5500" b="1" i="1" dirty="0">
                <a:solidFill>
                  <a:schemeClr val="tx2"/>
                </a:solidFill>
                <a:latin typeface="Arial" panose="020B0604020202020204" pitchFamily="34" charset="0"/>
                <a:cs typeface="Arial" panose="020B0604020202020204" pitchFamily="34" charset="0"/>
              </a:rPr>
              <a:t>Design considerations</a:t>
            </a:r>
          </a:p>
          <a:p>
            <a:pPr marL="0" indent="0" algn="just">
              <a:lnSpc>
                <a:spcPct val="120000"/>
              </a:lnSpc>
              <a:buNone/>
            </a:pPr>
            <a:r>
              <a:rPr lang="en-US" sz="5500" dirty="0">
                <a:latin typeface="Arial" panose="020B0604020202020204" pitchFamily="34" charset="0"/>
                <a:cs typeface="Arial" panose="020B0604020202020204" pitchFamily="34" charset="0"/>
              </a:rPr>
              <a:t>Among the design function that need to be taken in consideration for construction of ground floor slab is:</a:t>
            </a:r>
          </a:p>
          <a:p>
            <a:pPr algn="just">
              <a:lnSpc>
                <a:spcPct val="120000"/>
              </a:lnSpc>
            </a:pPr>
            <a:r>
              <a:rPr lang="en-US" sz="5500" dirty="0">
                <a:latin typeface="Arial" panose="020B0604020202020204" pitchFamily="34" charset="0"/>
                <a:cs typeface="Arial" panose="020B0604020202020204" pitchFamily="34" charset="0"/>
              </a:rPr>
              <a:t>The provision of a uniform, level surface</a:t>
            </a:r>
          </a:p>
          <a:p>
            <a:pPr algn="just">
              <a:lnSpc>
                <a:spcPct val="120000"/>
              </a:lnSpc>
            </a:pPr>
            <a:r>
              <a:rPr lang="en-US" sz="5500" dirty="0">
                <a:latin typeface="Arial" panose="020B0604020202020204" pitchFamily="34" charset="0"/>
                <a:cs typeface="Arial" panose="020B0604020202020204" pitchFamily="34" charset="0"/>
              </a:rPr>
              <a:t>Sufficient strength and stability</a:t>
            </a:r>
          </a:p>
          <a:p>
            <a:pPr algn="just">
              <a:lnSpc>
                <a:spcPct val="120000"/>
              </a:lnSpc>
            </a:pPr>
            <a:r>
              <a:rPr lang="en-US" sz="5500" dirty="0">
                <a:latin typeface="Arial" panose="020B0604020202020204" pitchFamily="34" charset="0"/>
                <a:cs typeface="Arial" panose="020B0604020202020204" pitchFamily="34" charset="0"/>
              </a:rPr>
              <a:t>Exclusion of dampness from inside of building</a:t>
            </a:r>
          </a:p>
          <a:p>
            <a:pPr algn="just">
              <a:lnSpc>
                <a:spcPct val="120000"/>
              </a:lnSpc>
            </a:pPr>
            <a:r>
              <a:rPr lang="en-US" sz="5500" dirty="0">
                <a:latin typeface="Arial" panose="020B0604020202020204" pitchFamily="34" charset="0"/>
                <a:cs typeface="Arial" panose="020B0604020202020204" pitchFamily="34" charset="0"/>
              </a:rPr>
              <a:t>Thermal insulation </a:t>
            </a:r>
          </a:p>
          <a:p>
            <a:pPr algn="just">
              <a:lnSpc>
                <a:spcPct val="120000"/>
              </a:lnSpc>
            </a:pPr>
            <a:r>
              <a:rPr lang="en-US" sz="5500" dirty="0">
                <a:latin typeface="Arial" panose="020B0604020202020204" pitchFamily="34" charset="0"/>
                <a:cs typeface="Arial" panose="020B0604020202020204" pitchFamily="34" charset="0"/>
              </a:rPr>
              <a:t>Resistance to fire</a:t>
            </a:r>
          </a:p>
        </p:txBody>
      </p:sp>
    </p:spTree>
    <p:extLst>
      <p:ext uri="{BB962C8B-B14F-4D97-AF65-F5344CB8AC3E}">
        <p14:creationId xmlns:p14="http://schemas.microsoft.com/office/powerpoint/2010/main" val="8873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531" y="245268"/>
            <a:ext cx="9786938" cy="6367463"/>
          </a:xfrm>
          <a:prstGeom prst="rect">
            <a:avLst/>
          </a:prstGeom>
        </p:spPr>
      </p:pic>
    </p:spTree>
    <p:extLst>
      <p:ext uri="{BB962C8B-B14F-4D97-AF65-F5344CB8AC3E}">
        <p14:creationId xmlns:p14="http://schemas.microsoft.com/office/powerpoint/2010/main" val="384135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881" y="516731"/>
            <a:ext cx="9520238" cy="5824538"/>
          </a:xfrm>
          <a:prstGeom prst="rect">
            <a:avLst/>
          </a:prstGeom>
        </p:spPr>
      </p:pic>
    </p:spTree>
    <p:extLst>
      <p:ext uri="{BB962C8B-B14F-4D97-AF65-F5344CB8AC3E}">
        <p14:creationId xmlns:p14="http://schemas.microsoft.com/office/powerpoint/2010/main" val="385554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6720"/>
            <a:ext cx="10515600" cy="5750243"/>
          </a:xfrm>
        </p:spPr>
        <p:txBody>
          <a:bodyPr>
            <a:normAutofit/>
          </a:bodyPr>
          <a:lstStyle/>
          <a:p>
            <a:pPr marL="0" indent="0">
              <a:buNone/>
            </a:pPr>
            <a:r>
              <a:rPr lang="en-US" b="1" i="1" u="sng" dirty="0">
                <a:solidFill>
                  <a:srgbClr val="FF0000"/>
                </a:solidFill>
              </a:rPr>
              <a:t>Floating ground floor.</a:t>
            </a:r>
          </a:p>
          <a:p>
            <a:pPr marL="0" indent="0">
              <a:buNone/>
            </a:pPr>
            <a:endParaRPr lang="en-US" sz="2000" b="1" dirty="0">
              <a:solidFill>
                <a:schemeClr val="tx2"/>
              </a:solidFill>
            </a:endParaRPr>
          </a:p>
          <a:p>
            <a:pPr marL="0" indent="0" algn="just">
              <a:lnSpc>
                <a:spcPct val="150000"/>
              </a:lnSpc>
              <a:buNone/>
            </a:pPr>
            <a:r>
              <a:rPr lang="en-US" sz="2000" b="1" dirty="0">
                <a:solidFill>
                  <a:schemeClr val="tx2"/>
                </a:solidFill>
                <a:latin typeface="Arial" panose="020B0604020202020204" pitchFamily="34" charset="0"/>
                <a:cs typeface="Arial" panose="020B0604020202020204" pitchFamily="34" charset="0"/>
              </a:rPr>
              <a:t>Characteristics:</a:t>
            </a:r>
          </a:p>
          <a:p>
            <a:pPr algn="just">
              <a:lnSpc>
                <a:spcPct val="150000"/>
              </a:lnSpc>
            </a:pPr>
            <a:r>
              <a:rPr lang="en-US" sz="2000" dirty="0">
                <a:latin typeface="Arial" panose="020B0604020202020204" pitchFamily="34" charset="0"/>
                <a:cs typeface="Arial" panose="020B0604020202020204" pitchFamily="34" charset="0"/>
              </a:rPr>
              <a:t>Constructed using concrete</a:t>
            </a:r>
          </a:p>
          <a:p>
            <a:pPr algn="just">
              <a:lnSpc>
                <a:spcPct val="150000"/>
              </a:lnSpc>
            </a:pPr>
            <a:r>
              <a:rPr lang="en-US" sz="2000" dirty="0">
                <a:latin typeface="Arial" panose="020B0604020202020204" pitchFamily="34" charset="0"/>
                <a:cs typeface="Arial" panose="020B0604020202020204" pitchFamily="34" charset="0"/>
              </a:rPr>
              <a:t>Doesn’t use timber so there will be no decay</a:t>
            </a:r>
          </a:p>
          <a:p>
            <a:pPr algn="just">
              <a:lnSpc>
                <a:spcPct val="150000"/>
              </a:lnSpc>
            </a:pPr>
            <a:r>
              <a:rPr lang="en-US" sz="2000" dirty="0">
                <a:latin typeface="Arial" panose="020B0604020202020204" pitchFamily="34" charset="0"/>
                <a:cs typeface="Arial" panose="020B0604020202020204" pitchFamily="34" charset="0"/>
              </a:rPr>
              <a:t>Solid floor need other finishing</a:t>
            </a:r>
            <a:endParaRPr lang="en-US" sz="20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n-US" sz="2000" b="1" dirty="0">
                <a:solidFill>
                  <a:schemeClr val="tx2"/>
                </a:solidFill>
                <a:latin typeface="Arial" panose="020B0604020202020204" pitchFamily="34" charset="0"/>
                <a:cs typeface="Arial" panose="020B0604020202020204" pitchFamily="34" charset="0"/>
              </a:rPr>
              <a:t>Construction Of floating floor:</a:t>
            </a:r>
          </a:p>
          <a:p>
            <a:pPr marL="0" indent="0" algn="just">
              <a:lnSpc>
                <a:spcPct val="150000"/>
              </a:lnSpc>
              <a:buNone/>
            </a:pPr>
            <a:r>
              <a:rPr lang="en-US" sz="2000" dirty="0">
                <a:latin typeface="Arial" panose="020B0604020202020204" pitchFamily="34" charset="0"/>
                <a:cs typeface="Arial" panose="020B0604020202020204" pitchFamily="34" charset="0"/>
              </a:rPr>
              <a:t>1) Clear the construction area</a:t>
            </a:r>
          </a:p>
          <a:p>
            <a:pPr marL="0" indent="0" algn="just">
              <a:lnSpc>
                <a:spcPct val="150000"/>
              </a:lnSpc>
              <a:buNone/>
            </a:pPr>
            <a:r>
              <a:rPr lang="en-US" sz="2000" dirty="0">
                <a:latin typeface="Arial" panose="020B0604020202020204" pitchFamily="34" charset="0"/>
                <a:cs typeface="Arial" panose="020B0604020202020204" pitchFamily="34" charset="0"/>
              </a:rPr>
              <a:t>2) Remove topsoil / unsuitable material (225 mm)</a:t>
            </a:r>
          </a:p>
          <a:p>
            <a:pPr marL="0" indent="0" algn="just">
              <a:lnSpc>
                <a:spcPct val="150000"/>
              </a:lnSpc>
              <a:buNone/>
            </a:pPr>
            <a:r>
              <a:rPr lang="en-US" sz="2000" dirty="0">
                <a:latin typeface="Arial" panose="020B0604020202020204" pitchFamily="34" charset="0"/>
                <a:cs typeface="Arial" panose="020B0604020202020204" pitchFamily="34" charset="0"/>
              </a:rPr>
              <a:t>3) Compact and level the soil</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5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3345"/>
            <a:ext cx="10515600" cy="5863244"/>
          </a:xfrm>
        </p:spPr>
        <p:txBody>
          <a:bodyPr>
            <a:normAutofit lnSpcReduction="10000"/>
          </a:bodyPr>
          <a:lstStyle/>
          <a:p>
            <a:pPr marL="0" indent="0" algn="just">
              <a:lnSpc>
                <a:spcPct val="150000"/>
              </a:lnSpc>
              <a:buNone/>
            </a:pPr>
            <a:r>
              <a:rPr lang="en-US" sz="2000" dirty="0">
                <a:latin typeface="Arial" panose="020B0604020202020204" pitchFamily="34" charset="0"/>
                <a:cs typeface="Arial" panose="020B0604020202020204" pitchFamily="34" charset="0"/>
              </a:rPr>
              <a:t>4) Place hardcore and compact it.</a:t>
            </a:r>
          </a:p>
          <a:p>
            <a:pPr marL="0" indent="0" algn="just">
              <a:lnSpc>
                <a:spcPct val="150000"/>
              </a:lnSpc>
              <a:buNone/>
            </a:pPr>
            <a:r>
              <a:rPr lang="en-US" sz="2000" dirty="0">
                <a:latin typeface="Arial" panose="020B0604020202020204" pitchFamily="34" charset="0"/>
                <a:cs typeface="Arial" panose="020B0604020202020204" pitchFamily="34" charset="0"/>
              </a:rPr>
              <a:t>Hardcore plays the role to fill in any small pockets that have formed during over site excavation in order to provide a firm base for placing concrete bed and to help spread any point loads over a greater area.</a:t>
            </a:r>
          </a:p>
          <a:p>
            <a:pPr marL="0" indent="0" algn="just">
              <a:lnSpc>
                <a:spcPct val="150000"/>
              </a:lnSpc>
              <a:buNone/>
            </a:pPr>
            <a:r>
              <a:rPr lang="en-US" sz="2000" dirty="0">
                <a:latin typeface="Arial" panose="020B0604020202020204" pitchFamily="34" charset="0"/>
                <a:cs typeface="Arial" panose="020B0604020202020204" pitchFamily="34" charset="0"/>
              </a:rPr>
              <a:t>5) Place Damp Proof Membrane</a:t>
            </a:r>
          </a:p>
          <a:p>
            <a:pPr marL="0" indent="0" algn="just">
              <a:lnSpc>
                <a:spcPct val="150000"/>
              </a:lnSpc>
              <a:buNone/>
            </a:pPr>
            <a:r>
              <a:rPr lang="en-US" sz="2000" dirty="0">
                <a:latin typeface="Arial" panose="020B0604020202020204" pitchFamily="34" charset="0"/>
                <a:cs typeface="Arial" panose="020B0604020202020204" pitchFamily="34" charset="0"/>
              </a:rPr>
              <a:t>6) Prepare formwork</a:t>
            </a:r>
          </a:p>
          <a:p>
            <a:pPr marL="0" indent="0" algn="just">
              <a:lnSpc>
                <a:spcPct val="150000"/>
              </a:lnSpc>
              <a:buNone/>
            </a:pPr>
            <a:r>
              <a:rPr lang="en-US" sz="2000" dirty="0">
                <a:latin typeface="Arial" panose="020B0604020202020204" pitchFamily="34" charset="0"/>
                <a:cs typeface="Arial" panose="020B0604020202020204" pitchFamily="34" charset="0"/>
              </a:rPr>
              <a:t>7) Prepare lean concrete (50 – 75mm) in order to ensure the reinforcement didn’t touch the ground.</a:t>
            </a:r>
          </a:p>
          <a:p>
            <a:pPr marL="0" indent="0" algn="just">
              <a:lnSpc>
                <a:spcPct val="150000"/>
              </a:lnSpc>
              <a:buNone/>
            </a:pPr>
            <a:r>
              <a:rPr lang="en-US" sz="2000" dirty="0">
                <a:latin typeface="Arial" panose="020B0604020202020204" pitchFamily="34" charset="0"/>
                <a:cs typeface="Arial" panose="020B0604020202020204" pitchFamily="34" charset="0"/>
              </a:rPr>
              <a:t>8) Place Reinforcement Bar to increase strength</a:t>
            </a:r>
          </a:p>
          <a:p>
            <a:pPr marL="0" indent="0" algn="just">
              <a:lnSpc>
                <a:spcPct val="150000"/>
              </a:lnSpc>
              <a:buNone/>
            </a:pPr>
            <a:r>
              <a:rPr lang="en-US" sz="2000" dirty="0">
                <a:latin typeface="Arial" panose="020B0604020202020204" pitchFamily="34" charset="0"/>
                <a:cs typeface="Arial" panose="020B0604020202020204" pitchFamily="34" charset="0"/>
              </a:rPr>
              <a:t>9) Pour concrete (1:2:4) with thickness of (150mm) and level it.</a:t>
            </a:r>
          </a:p>
          <a:p>
            <a:pPr marL="0" indent="0" algn="just">
              <a:lnSpc>
                <a:spcPct val="150000"/>
              </a:lnSpc>
              <a:buNone/>
            </a:pPr>
            <a:r>
              <a:rPr lang="en-US" sz="2000" dirty="0">
                <a:latin typeface="Arial" panose="020B0604020202020204" pitchFamily="34" charset="0"/>
                <a:cs typeface="Arial" panose="020B0604020202020204" pitchFamily="34" charset="0"/>
              </a:rPr>
              <a:t>10)Place concrete of (25-50mm ) thickness (rendering process).</a:t>
            </a:r>
          </a:p>
        </p:txBody>
      </p:sp>
    </p:spTree>
    <p:extLst>
      <p:ext uri="{BB962C8B-B14F-4D97-AF65-F5344CB8AC3E}">
        <p14:creationId xmlns:p14="http://schemas.microsoft.com/office/powerpoint/2010/main" val="75878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203" y="1451814"/>
            <a:ext cx="7949435" cy="5059432"/>
          </a:xfrm>
          <a:prstGeom prst="rect">
            <a:avLst/>
          </a:prstGeom>
        </p:spPr>
      </p:pic>
      <p:sp>
        <p:nvSpPr>
          <p:cNvPr id="5" name="TextBox 4"/>
          <p:cNvSpPr txBox="1"/>
          <p:nvPr/>
        </p:nvSpPr>
        <p:spPr>
          <a:xfrm>
            <a:off x="1352203" y="792479"/>
            <a:ext cx="3269672" cy="830997"/>
          </a:xfrm>
          <a:prstGeom prst="rect">
            <a:avLst/>
          </a:prstGeom>
          <a:noFill/>
        </p:spPr>
        <p:txBody>
          <a:bodyPr wrap="square" rtlCol="0">
            <a:spAutoFit/>
          </a:bodyPr>
          <a:lstStyle/>
          <a:p>
            <a:r>
              <a:rPr lang="en-US" sz="2400" b="1" i="1" u="sng" dirty="0">
                <a:solidFill>
                  <a:srgbClr val="FF0000"/>
                </a:solidFill>
              </a:rPr>
              <a:t>Floating ground floor details</a:t>
            </a:r>
          </a:p>
        </p:txBody>
      </p:sp>
    </p:spTree>
    <p:extLst>
      <p:ext uri="{BB962C8B-B14F-4D97-AF65-F5344CB8AC3E}">
        <p14:creationId xmlns:p14="http://schemas.microsoft.com/office/powerpoint/2010/main" val="666843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1352</Words>
  <Application>Microsoft Office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khaleel</dc:creator>
  <cp:lastModifiedBy>zaid khaleel</cp:lastModifiedBy>
  <cp:revision>53</cp:revision>
  <dcterms:created xsi:type="dcterms:W3CDTF">2017-11-28T07:26:40Z</dcterms:created>
  <dcterms:modified xsi:type="dcterms:W3CDTF">2018-12-25T09:44:24Z</dcterms:modified>
</cp:coreProperties>
</file>